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96"/>
  </p:notesMasterIdLst>
  <p:sldIdLst>
    <p:sldId id="256" r:id="rId2"/>
    <p:sldId id="349"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258" r:id="rId64"/>
    <p:sldId id="318" r:id="rId65"/>
    <p:sldId id="319" r:id="rId66"/>
    <p:sldId id="320" r:id="rId67"/>
    <p:sldId id="321" r:id="rId68"/>
    <p:sldId id="322" r:id="rId69"/>
    <p:sldId id="324" r:id="rId70"/>
    <p:sldId id="323"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7" r:id="rId92"/>
    <p:sldId id="346" r:id="rId93"/>
    <p:sldId id="348" r:id="rId94"/>
    <p:sldId id="345" r:id="rId95"/>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slide" Target="../slides/slide17.xml"/><Relationship Id="rId1" Type="http://schemas.openxmlformats.org/officeDocument/2006/relationships/slide" Target="../slides/slide3.xml"/><Relationship Id="rId4" Type="http://schemas.openxmlformats.org/officeDocument/2006/relationships/slide" Target="../slides/slide31.xml"/></Relationships>
</file>

<file path=ppt/diagrams/_rels/data2.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slide" Target="../slides/slide51.xml"/><Relationship Id="rId1" Type="http://schemas.openxmlformats.org/officeDocument/2006/relationships/slide" Target="../slides/slide35.xml"/><Relationship Id="rId5" Type="http://schemas.openxmlformats.org/officeDocument/2006/relationships/slide" Target="../slides/slide85.xml"/><Relationship Id="rId4"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CEAEF-2C58-4921-ACED-33F7D816DCBE}"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ar-EG"/>
        </a:p>
      </dgm:t>
    </dgm:pt>
    <dgm:pt modelId="{7CF58DAB-0DEB-4C33-B0F9-875D44686EA5}">
      <dgm:prSet/>
      <dgm:spPr/>
      <dgm:t>
        <a:bodyPr/>
        <a:lstStyle/>
        <a:p>
          <a:pPr rtl="1"/>
          <a:r>
            <a:rPr lang="en-US"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Introduction</a:t>
          </a:r>
          <a:endParaRPr lang="ar-EG" dirty="0">
            <a:solidFill>
              <a:schemeClr val="tx1"/>
            </a:solidFill>
          </a:endParaRPr>
        </a:p>
      </dgm:t>
    </dgm:pt>
    <dgm:pt modelId="{52656562-0AFB-480C-8614-914117CDFAC9}" type="parTrans" cxnId="{C49209C1-3F0D-4DFC-AECE-0EB6293AB997}">
      <dgm:prSet/>
      <dgm:spPr/>
      <dgm:t>
        <a:bodyPr/>
        <a:lstStyle/>
        <a:p>
          <a:pPr rtl="1"/>
          <a:endParaRPr lang="ar-EG"/>
        </a:p>
      </dgm:t>
    </dgm:pt>
    <dgm:pt modelId="{3F8CFB5E-23DD-4875-8974-F093BDCEB7DE}" type="sibTrans" cxnId="{C49209C1-3F0D-4DFC-AECE-0EB6293AB997}">
      <dgm:prSet/>
      <dgm:spPr/>
      <dgm:t>
        <a:bodyPr/>
        <a:lstStyle/>
        <a:p>
          <a:pPr rtl="1"/>
          <a:endParaRPr lang="ar-EG"/>
        </a:p>
      </dgm:t>
    </dgm:pt>
    <dgm:pt modelId="{EA12F3C5-CD3C-47DB-BD30-863A85E73EE1}">
      <dgm:prSet/>
      <dgm:spPr/>
      <dgm:t>
        <a:bodyPr/>
        <a:lstStyle/>
        <a:p>
          <a:pPr rtl="1"/>
          <a:r>
            <a:rPr lang="en-US" dirty="0">
              <a:solidFill>
                <a:schemeClr val="tx1"/>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OS Services</a:t>
          </a:r>
          <a:endParaRPr lang="ar-EG" dirty="0">
            <a:solidFill>
              <a:schemeClr val="tx1"/>
            </a:solidFill>
          </a:endParaRPr>
        </a:p>
      </dgm:t>
    </dgm:pt>
    <dgm:pt modelId="{B8E7C01A-D521-4C0E-8D79-91295694025C}" type="parTrans" cxnId="{D395BFBF-BAE7-42E0-B5FE-BEA2E7D3C272}">
      <dgm:prSet/>
      <dgm:spPr/>
      <dgm:t>
        <a:bodyPr/>
        <a:lstStyle/>
        <a:p>
          <a:pPr rtl="1"/>
          <a:endParaRPr lang="ar-EG"/>
        </a:p>
      </dgm:t>
    </dgm:pt>
    <dgm:pt modelId="{F2DFC315-85D6-421C-83C1-4D241803375B}" type="sibTrans" cxnId="{D395BFBF-BAE7-42E0-B5FE-BEA2E7D3C272}">
      <dgm:prSet/>
      <dgm:spPr/>
      <dgm:t>
        <a:bodyPr/>
        <a:lstStyle/>
        <a:p>
          <a:pPr rtl="1"/>
          <a:endParaRPr lang="ar-EG"/>
        </a:p>
      </dgm:t>
    </dgm:pt>
    <dgm:pt modelId="{0D048B82-D533-4E59-B78E-7C29927A256E}">
      <dgm:prSet/>
      <dgm:spPr/>
      <dgm:t>
        <a:bodyPr/>
        <a:lstStyle/>
        <a:p>
          <a:pPr rtl="1"/>
          <a:r>
            <a:rPr lang="en-US" dirty="0">
              <a:solidFill>
                <a:schemeClr val="tx1"/>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Process</a:t>
          </a:r>
          <a:endParaRPr lang="ar-EG" dirty="0">
            <a:solidFill>
              <a:schemeClr val="tx1"/>
            </a:solidFill>
          </a:endParaRPr>
        </a:p>
      </dgm:t>
    </dgm:pt>
    <dgm:pt modelId="{676E976E-DBC5-451D-9F89-58C16AE2F362}" type="parTrans" cxnId="{BBF9CE52-3D41-4F42-93BE-F7F55EE612E7}">
      <dgm:prSet/>
      <dgm:spPr/>
      <dgm:t>
        <a:bodyPr/>
        <a:lstStyle/>
        <a:p>
          <a:pPr rtl="1"/>
          <a:endParaRPr lang="ar-EG"/>
        </a:p>
      </dgm:t>
    </dgm:pt>
    <dgm:pt modelId="{12A53768-D99E-49CB-95BA-36F7E1A95299}" type="sibTrans" cxnId="{BBF9CE52-3D41-4F42-93BE-F7F55EE612E7}">
      <dgm:prSet/>
      <dgm:spPr/>
      <dgm:t>
        <a:bodyPr/>
        <a:lstStyle/>
        <a:p>
          <a:pPr rtl="1"/>
          <a:endParaRPr lang="ar-EG"/>
        </a:p>
      </dgm:t>
    </dgm:pt>
    <dgm:pt modelId="{93AD2724-06F0-4226-AF76-084B76707AF3}">
      <dgm:prSet/>
      <dgm:spPr/>
      <dgm:t>
        <a:bodyPr/>
        <a:lstStyle/>
        <a:p>
          <a:pPr rtl="1"/>
          <a:r>
            <a:rPr lang="en-US" dirty="0">
              <a:solidFill>
                <a:schemeClr val="tx1"/>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Threads</a:t>
          </a:r>
          <a:endParaRPr lang="ar-EG" dirty="0">
            <a:solidFill>
              <a:schemeClr val="tx1"/>
            </a:solidFill>
          </a:endParaRPr>
        </a:p>
      </dgm:t>
    </dgm:pt>
    <dgm:pt modelId="{8DE633B4-92F3-4A45-B2C5-6CD4C8A9DB25}" type="parTrans" cxnId="{ACFC0E85-A6CB-4309-B00C-3F3F0692ECE8}">
      <dgm:prSet/>
      <dgm:spPr/>
      <dgm:t>
        <a:bodyPr/>
        <a:lstStyle/>
        <a:p>
          <a:pPr rtl="1"/>
          <a:endParaRPr lang="ar-EG"/>
        </a:p>
      </dgm:t>
    </dgm:pt>
    <dgm:pt modelId="{82DC9BB1-3A1C-4C67-B16B-1BEA70455CF6}" type="sibTrans" cxnId="{ACFC0E85-A6CB-4309-B00C-3F3F0692ECE8}">
      <dgm:prSet/>
      <dgm:spPr/>
      <dgm:t>
        <a:bodyPr/>
        <a:lstStyle/>
        <a:p>
          <a:pPr rtl="1"/>
          <a:endParaRPr lang="ar-EG"/>
        </a:p>
      </dgm:t>
    </dgm:pt>
    <dgm:pt modelId="{2504DB2B-4CEA-4CF1-9351-010C45797794}" type="pres">
      <dgm:prSet presAssocID="{AB5CEAEF-2C58-4921-ACED-33F7D816DCBE}" presName="linear" presStyleCnt="0">
        <dgm:presLayoutVars>
          <dgm:animLvl val="lvl"/>
          <dgm:resizeHandles val="exact"/>
        </dgm:presLayoutVars>
      </dgm:prSet>
      <dgm:spPr/>
    </dgm:pt>
    <dgm:pt modelId="{44196ECF-9906-445A-945B-4F650C00FB8C}" type="pres">
      <dgm:prSet presAssocID="{7CF58DAB-0DEB-4C33-B0F9-875D44686EA5}" presName="parentText" presStyleLbl="node1" presStyleIdx="0" presStyleCnt="4">
        <dgm:presLayoutVars>
          <dgm:chMax val="0"/>
          <dgm:bulletEnabled val="1"/>
        </dgm:presLayoutVars>
      </dgm:prSet>
      <dgm:spPr/>
    </dgm:pt>
    <dgm:pt modelId="{1841DB1E-5CE4-4B5C-B57D-D9767D5AD3DC}" type="pres">
      <dgm:prSet presAssocID="{3F8CFB5E-23DD-4875-8974-F093BDCEB7DE}" presName="spacer" presStyleCnt="0"/>
      <dgm:spPr/>
    </dgm:pt>
    <dgm:pt modelId="{D4385477-95E5-40A7-ADD4-802144DBE3F5}" type="pres">
      <dgm:prSet presAssocID="{EA12F3C5-CD3C-47DB-BD30-863A85E73EE1}" presName="parentText" presStyleLbl="node1" presStyleIdx="1" presStyleCnt="4">
        <dgm:presLayoutVars>
          <dgm:chMax val="0"/>
          <dgm:bulletEnabled val="1"/>
        </dgm:presLayoutVars>
      </dgm:prSet>
      <dgm:spPr/>
    </dgm:pt>
    <dgm:pt modelId="{790446EB-4403-4C35-A62A-D61CCB2CD615}" type="pres">
      <dgm:prSet presAssocID="{F2DFC315-85D6-421C-83C1-4D241803375B}" presName="spacer" presStyleCnt="0"/>
      <dgm:spPr/>
    </dgm:pt>
    <dgm:pt modelId="{AAAB003D-3DDE-4C69-9C9A-49CFA3B4A73B}" type="pres">
      <dgm:prSet presAssocID="{0D048B82-D533-4E59-B78E-7C29927A256E}" presName="parentText" presStyleLbl="node1" presStyleIdx="2" presStyleCnt="4">
        <dgm:presLayoutVars>
          <dgm:chMax val="0"/>
          <dgm:bulletEnabled val="1"/>
        </dgm:presLayoutVars>
      </dgm:prSet>
      <dgm:spPr/>
    </dgm:pt>
    <dgm:pt modelId="{80BD3C9B-F40E-42BB-9B94-2730C8C053CA}" type="pres">
      <dgm:prSet presAssocID="{12A53768-D99E-49CB-95BA-36F7E1A95299}" presName="spacer" presStyleCnt="0"/>
      <dgm:spPr/>
    </dgm:pt>
    <dgm:pt modelId="{1D78AA7F-3CB4-4093-A787-BD0FB941DED4}" type="pres">
      <dgm:prSet presAssocID="{93AD2724-06F0-4226-AF76-084B76707AF3}" presName="parentText" presStyleLbl="node1" presStyleIdx="3" presStyleCnt="4">
        <dgm:presLayoutVars>
          <dgm:chMax val="0"/>
          <dgm:bulletEnabled val="1"/>
        </dgm:presLayoutVars>
      </dgm:prSet>
      <dgm:spPr/>
    </dgm:pt>
  </dgm:ptLst>
  <dgm:cxnLst>
    <dgm:cxn modelId="{CB8A1A07-C2A0-4185-9913-4FDFB4E32D4D}" type="presOf" srcId="{93AD2724-06F0-4226-AF76-084B76707AF3}" destId="{1D78AA7F-3CB4-4093-A787-BD0FB941DED4}" srcOrd="0" destOrd="0" presId="urn:microsoft.com/office/officeart/2005/8/layout/vList2"/>
    <dgm:cxn modelId="{37DFA90C-57EB-4473-B3DB-6CA630742EF3}" type="presOf" srcId="{7CF58DAB-0DEB-4C33-B0F9-875D44686EA5}" destId="{44196ECF-9906-445A-945B-4F650C00FB8C}" srcOrd="0" destOrd="0" presId="urn:microsoft.com/office/officeart/2005/8/layout/vList2"/>
    <dgm:cxn modelId="{BBF9CE52-3D41-4F42-93BE-F7F55EE612E7}" srcId="{AB5CEAEF-2C58-4921-ACED-33F7D816DCBE}" destId="{0D048B82-D533-4E59-B78E-7C29927A256E}" srcOrd="2" destOrd="0" parTransId="{676E976E-DBC5-451D-9F89-58C16AE2F362}" sibTransId="{12A53768-D99E-49CB-95BA-36F7E1A95299}"/>
    <dgm:cxn modelId="{ACFC0E85-A6CB-4309-B00C-3F3F0692ECE8}" srcId="{AB5CEAEF-2C58-4921-ACED-33F7D816DCBE}" destId="{93AD2724-06F0-4226-AF76-084B76707AF3}" srcOrd="3" destOrd="0" parTransId="{8DE633B4-92F3-4A45-B2C5-6CD4C8A9DB25}" sibTransId="{82DC9BB1-3A1C-4C67-B16B-1BEA70455CF6}"/>
    <dgm:cxn modelId="{38D99085-AE80-4B4D-BDAE-4F87BE568C27}" type="presOf" srcId="{0D048B82-D533-4E59-B78E-7C29927A256E}" destId="{AAAB003D-3DDE-4C69-9C9A-49CFA3B4A73B}" srcOrd="0" destOrd="0" presId="urn:microsoft.com/office/officeart/2005/8/layout/vList2"/>
    <dgm:cxn modelId="{19903B93-3F6F-4FAA-AB64-A252CD5C0397}" type="presOf" srcId="{AB5CEAEF-2C58-4921-ACED-33F7D816DCBE}" destId="{2504DB2B-4CEA-4CF1-9351-010C45797794}" srcOrd="0" destOrd="0" presId="urn:microsoft.com/office/officeart/2005/8/layout/vList2"/>
    <dgm:cxn modelId="{183A49A3-9F18-4D22-BCEE-0BCF5A97D88D}" type="presOf" srcId="{EA12F3C5-CD3C-47DB-BD30-863A85E73EE1}" destId="{D4385477-95E5-40A7-ADD4-802144DBE3F5}" srcOrd="0" destOrd="0" presId="urn:microsoft.com/office/officeart/2005/8/layout/vList2"/>
    <dgm:cxn modelId="{D395BFBF-BAE7-42E0-B5FE-BEA2E7D3C272}" srcId="{AB5CEAEF-2C58-4921-ACED-33F7D816DCBE}" destId="{EA12F3C5-CD3C-47DB-BD30-863A85E73EE1}" srcOrd="1" destOrd="0" parTransId="{B8E7C01A-D521-4C0E-8D79-91295694025C}" sibTransId="{F2DFC315-85D6-421C-83C1-4D241803375B}"/>
    <dgm:cxn modelId="{C49209C1-3F0D-4DFC-AECE-0EB6293AB997}" srcId="{AB5CEAEF-2C58-4921-ACED-33F7D816DCBE}" destId="{7CF58DAB-0DEB-4C33-B0F9-875D44686EA5}" srcOrd="0" destOrd="0" parTransId="{52656562-0AFB-480C-8614-914117CDFAC9}" sibTransId="{3F8CFB5E-23DD-4875-8974-F093BDCEB7DE}"/>
    <dgm:cxn modelId="{462F9810-876E-4E96-955F-FDEA1A5FF1B1}" type="presParOf" srcId="{2504DB2B-4CEA-4CF1-9351-010C45797794}" destId="{44196ECF-9906-445A-945B-4F650C00FB8C}" srcOrd="0" destOrd="0" presId="urn:microsoft.com/office/officeart/2005/8/layout/vList2"/>
    <dgm:cxn modelId="{94FF6DBE-9D91-4AA2-8014-2202E10C9154}" type="presParOf" srcId="{2504DB2B-4CEA-4CF1-9351-010C45797794}" destId="{1841DB1E-5CE4-4B5C-B57D-D9767D5AD3DC}" srcOrd="1" destOrd="0" presId="urn:microsoft.com/office/officeart/2005/8/layout/vList2"/>
    <dgm:cxn modelId="{C4DD8741-DAC5-470E-993A-EB187337DADB}" type="presParOf" srcId="{2504DB2B-4CEA-4CF1-9351-010C45797794}" destId="{D4385477-95E5-40A7-ADD4-802144DBE3F5}" srcOrd="2" destOrd="0" presId="urn:microsoft.com/office/officeart/2005/8/layout/vList2"/>
    <dgm:cxn modelId="{C1110BAD-37F4-4CDB-B3EC-00A5D42B6627}" type="presParOf" srcId="{2504DB2B-4CEA-4CF1-9351-010C45797794}" destId="{790446EB-4403-4C35-A62A-D61CCB2CD615}" srcOrd="3" destOrd="0" presId="urn:microsoft.com/office/officeart/2005/8/layout/vList2"/>
    <dgm:cxn modelId="{D58FA267-22E7-4D5B-A9A7-D47738A59F0D}" type="presParOf" srcId="{2504DB2B-4CEA-4CF1-9351-010C45797794}" destId="{AAAB003D-3DDE-4C69-9C9A-49CFA3B4A73B}" srcOrd="4" destOrd="0" presId="urn:microsoft.com/office/officeart/2005/8/layout/vList2"/>
    <dgm:cxn modelId="{59EAA106-5720-4CC2-8070-5A1827377CA7}" type="presParOf" srcId="{2504DB2B-4CEA-4CF1-9351-010C45797794}" destId="{80BD3C9B-F40E-42BB-9B94-2730C8C053CA}" srcOrd="5" destOrd="0" presId="urn:microsoft.com/office/officeart/2005/8/layout/vList2"/>
    <dgm:cxn modelId="{7E35B2B6-BBA9-405C-8251-5EC876D7D026}" type="presParOf" srcId="{2504DB2B-4CEA-4CF1-9351-010C45797794}" destId="{1D78AA7F-3CB4-4093-A787-BD0FB941DED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E43FD8-4B7F-4AAA-B531-A9131B2E8853}"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ar-EG"/>
        </a:p>
      </dgm:t>
    </dgm:pt>
    <dgm:pt modelId="{36C17225-5462-488A-A3E3-5CBC2FC8CD2A}">
      <dgm:prSet/>
      <dgm:spPr/>
      <dgm:t>
        <a:bodyPr/>
        <a:lstStyle/>
        <a:p>
          <a:pPr rtl="1"/>
          <a:r>
            <a:rPr lang="en-US"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CPU Scheduling </a:t>
          </a:r>
          <a:endParaRPr lang="ar-EG" dirty="0">
            <a:solidFill>
              <a:schemeClr val="tx1"/>
            </a:solidFill>
          </a:endParaRPr>
        </a:p>
      </dgm:t>
    </dgm:pt>
    <dgm:pt modelId="{37F83584-C328-477C-8254-6B3471A6CA14}" type="parTrans" cxnId="{40FFB0E1-F5C2-447A-9526-7888FE6B5573}">
      <dgm:prSet/>
      <dgm:spPr/>
      <dgm:t>
        <a:bodyPr/>
        <a:lstStyle/>
        <a:p>
          <a:pPr rtl="1"/>
          <a:endParaRPr lang="ar-EG"/>
        </a:p>
      </dgm:t>
    </dgm:pt>
    <dgm:pt modelId="{7460A2A8-AA0C-4236-ADB4-C504CB5B707D}" type="sibTrans" cxnId="{40FFB0E1-F5C2-447A-9526-7888FE6B5573}">
      <dgm:prSet/>
      <dgm:spPr/>
      <dgm:t>
        <a:bodyPr/>
        <a:lstStyle/>
        <a:p>
          <a:pPr rtl="1"/>
          <a:endParaRPr lang="ar-EG"/>
        </a:p>
      </dgm:t>
    </dgm:pt>
    <dgm:pt modelId="{4B4E5B60-E119-4B4D-8ACB-7F2638225889}">
      <dgm:prSet/>
      <dgm:spPr/>
      <dgm:t>
        <a:bodyPr/>
        <a:lstStyle/>
        <a:p>
          <a:pPr rtl="1"/>
          <a:r>
            <a:rPr lang="en-US" dirty="0">
              <a:solidFill>
                <a:schemeClr val="tx1"/>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Synchronization Tools</a:t>
          </a:r>
          <a:endParaRPr lang="ar-EG" dirty="0">
            <a:solidFill>
              <a:schemeClr val="tx1"/>
            </a:solidFill>
          </a:endParaRPr>
        </a:p>
      </dgm:t>
    </dgm:pt>
    <dgm:pt modelId="{F9D38FA5-9216-439A-9ED7-2E6B5AC0B180}" type="parTrans" cxnId="{C3772F61-CF5C-4F74-80FB-22DA6A127A9D}">
      <dgm:prSet/>
      <dgm:spPr/>
      <dgm:t>
        <a:bodyPr/>
        <a:lstStyle/>
        <a:p>
          <a:pPr rtl="1"/>
          <a:endParaRPr lang="ar-EG"/>
        </a:p>
      </dgm:t>
    </dgm:pt>
    <dgm:pt modelId="{2BE522FF-DC54-4250-A441-DF767A135E9B}" type="sibTrans" cxnId="{C3772F61-CF5C-4F74-80FB-22DA6A127A9D}">
      <dgm:prSet/>
      <dgm:spPr/>
      <dgm:t>
        <a:bodyPr/>
        <a:lstStyle/>
        <a:p>
          <a:pPr rtl="1"/>
          <a:endParaRPr lang="ar-EG"/>
        </a:p>
      </dgm:t>
    </dgm:pt>
    <dgm:pt modelId="{5A66CDC4-E8DF-4E10-A0AB-01A7693A6597}">
      <dgm:prSet/>
      <dgm:spPr/>
      <dgm:t>
        <a:bodyPr/>
        <a:lstStyle/>
        <a:p>
          <a:pPr rtl="1"/>
          <a:r>
            <a:rPr lang="en-US" dirty="0">
              <a:solidFill>
                <a:schemeClr val="tx1"/>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Deadlock</a:t>
          </a:r>
          <a:endParaRPr lang="ar-EG" dirty="0">
            <a:solidFill>
              <a:schemeClr val="tx1"/>
            </a:solidFill>
          </a:endParaRPr>
        </a:p>
      </dgm:t>
    </dgm:pt>
    <dgm:pt modelId="{61E8C29B-EBB1-4D9F-B837-F91A7F7C34F3}" type="parTrans" cxnId="{28AE7123-DDC1-4616-A8F8-F5EFABF44BA7}">
      <dgm:prSet/>
      <dgm:spPr/>
      <dgm:t>
        <a:bodyPr/>
        <a:lstStyle/>
        <a:p>
          <a:pPr rtl="1"/>
          <a:endParaRPr lang="ar-EG"/>
        </a:p>
      </dgm:t>
    </dgm:pt>
    <dgm:pt modelId="{6C505FEA-EB1C-4E47-9CEE-1062CA4B7586}" type="sibTrans" cxnId="{28AE7123-DDC1-4616-A8F8-F5EFABF44BA7}">
      <dgm:prSet/>
      <dgm:spPr/>
      <dgm:t>
        <a:bodyPr/>
        <a:lstStyle/>
        <a:p>
          <a:pPr rtl="1"/>
          <a:endParaRPr lang="ar-EG"/>
        </a:p>
      </dgm:t>
    </dgm:pt>
    <dgm:pt modelId="{EFFAFE65-B926-4250-B9D7-DBD89C59837C}">
      <dgm:prSet/>
      <dgm:spPr/>
      <dgm:t>
        <a:bodyPr/>
        <a:lstStyle/>
        <a:p>
          <a:pPr rtl="1"/>
          <a:r>
            <a:rPr lang="en-US" dirty="0">
              <a:solidFill>
                <a:schemeClr val="tx1"/>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Memory</a:t>
          </a:r>
          <a:endParaRPr lang="ar-EG" dirty="0">
            <a:solidFill>
              <a:schemeClr val="tx1"/>
            </a:solidFill>
          </a:endParaRPr>
        </a:p>
      </dgm:t>
    </dgm:pt>
    <dgm:pt modelId="{55BB2337-6C72-4C92-96D5-F65D9C836D04}" type="parTrans" cxnId="{ED2AA6E1-2073-474D-A27B-48A120A37DB9}">
      <dgm:prSet/>
      <dgm:spPr/>
      <dgm:t>
        <a:bodyPr/>
        <a:lstStyle/>
        <a:p>
          <a:pPr rtl="1"/>
          <a:endParaRPr lang="ar-EG"/>
        </a:p>
      </dgm:t>
    </dgm:pt>
    <dgm:pt modelId="{D0E763A2-792C-4D52-96DE-DF39697560EB}" type="sibTrans" cxnId="{ED2AA6E1-2073-474D-A27B-48A120A37DB9}">
      <dgm:prSet/>
      <dgm:spPr/>
      <dgm:t>
        <a:bodyPr/>
        <a:lstStyle/>
        <a:p>
          <a:pPr rtl="1"/>
          <a:endParaRPr lang="ar-EG"/>
        </a:p>
      </dgm:t>
    </dgm:pt>
    <dgm:pt modelId="{43BAB1AA-139F-4ECD-9809-7DB615AA1695}">
      <dgm:prSet/>
      <dgm:spPr/>
      <dgm:t>
        <a:bodyPr/>
        <a:lstStyle/>
        <a:p>
          <a:pPr rtl="1"/>
          <a:r>
            <a:rPr lang="en-US" dirty="0">
              <a:solidFill>
                <a:schemeClr val="tx1"/>
              </a:solidFill>
              <a:hlinkClick xmlns:r="http://schemas.openxmlformats.org/officeDocument/2006/relationships" r:id="rId5" action="ppaction://hlinksldjump">
                <a:extLst>
                  <a:ext uri="{A12FA001-AC4F-418D-AE19-62706E023703}">
                    <ahyp:hlinkClr xmlns:ahyp="http://schemas.microsoft.com/office/drawing/2018/hyperlinkcolor" val="tx"/>
                  </a:ext>
                </a:extLst>
              </a:hlinkClick>
            </a:rPr>
            <a:t>Virtual Memory</a:t>
          </a:r>
          <a:endParaRPr lang="ar-EG" dirty="0">
            <a:solidFill>
              <a:schemeClr val="tx1"/>
            </a:solidFill>
          </a:endParaRPr>
        </a:p>
      </dgm:t>
    </dgm:pt>
    <dgm:pt modelId="{7A41452D-D075-4885-A155-96D9BD21F515}" type="parTrans" cxnId="{A2751664-7AB8-4406-8017-8779B945BCBF}">
      <dgm:prSet/>
      <dgm:spPr/>
      <dgm:t>
        <a:bodyPr/>
        <a:lstStyle/>
        <a:p>
          <a:pPr rtl="1"/>
          <a:endParaRPr lang="ar-EG"/>
        </a:p>
      </dgm:t>
    </dgm:pt>
    <dgm:pt modelId="{B3429301-5ADC-45D4-8380-DCD2AC042451}" type="sibTrans" cxnId="{A2751664-7AB8-4406-8017-8779B945BCBF}">
      <dgm:prSet/>
      <dgm:spPr/>
      <dgm:t>
        <a:bodyPr/>
        <a:lstStyle/>
        <a:p>
          <a:pPr rtl="1"/>
          <a:endParaRPr lang="ar-EG"/>
        </a:p>
      </dgm:t>
    </dgm:pt>
    <dgm:pt modelId="{648F274F-9A46-42E5-B62E-90DC7F9FC25D}" type="pres">
      <dgm:prSet presAssocID="{1CE43FD8-4B7F-4AAA-B531-A9131B2E8853}" presName="linear" presStyleCnt="0">
        <dgm:presLayoutVars>
          <dgm:animLvl val="lvl"/>
          <dgm:resizeHandles val="exact"/>
        </dgm:presLayoutVars>
      </dgm:prSet>
      <dgm:spPr/>
    </dgm:pt>
    <dgm:pt modelId="{6AC64CDC-5C7E-4072-90FB-E737D7A44F29}" type="pres">
      <dgm:prSet presAssocID="{36C17225-5462-488A-A3E3-5CBC2FC8CD2A}" presName="parentText" presStyleLbl="node1" presStyleIdx="0" presStyleCnt="5">
        <dgm:presLayoutVars>
          <dgm:chMax val="0"/>
          <dgm:bulletEnabled val="1"/>
        </dgm:presLayoutVars>
      </dgm:prSet>
      <dgm:spPr/>
    </dgm:pt>
    <dgm:pt modelId="{49DC7255-8E01-4154-921C-1ADCCF7872CF}" type="pres">
      <dgm:prSet presAssocID="{7460A2A8-AA0C-4236-ADB4-C504CB5B707D}" presName="spacer" presStyleCnt="0"/>
      <dgm:spPr/>
    </dgm:pt>
    <dgm:pt modelId="{235E631E-47E1-4D58-B8A7-CB9C0C1E256F}" type="pres">
      <dgm:prSet presAssocID="{4B4E5B60-E119-4B4D-8ACB-7F2638225889}" presName="parentText" presStyleLbl="node1" presStyleIdx="1" presStyleCnt="5">
        <dgm:presLayoutVars>
          <dgm:chMax val="0"/>
          <dgm:bulletEnabled val="1"/>
        </dgm:presLayoutVars>
      </dgm:prSet>
      <dgm:spPr/>
    </dgm:pt>
    <dgm:pt modelId="{70993309-D3CD-44F9-B968-41F614D79F76}" type="pres">
      <dgm:prSet presAssocID="{2BE522FF-DC54-4250-A441-DF767A135E9B}" presName="spacer" presStyleCnt="0"/>
      <dgm:spPr/>
    </dgm:pt>
    <dgm:pt modelId="{11A9899E-F1F6-4BAD-9F40-739BD15F4235}" type="pres">
      <dgm:prSet presAssocID="{5A66CDC4-E8DF-4E10-A0AB-01A7693A6597}" presName="parentText" presStyleLbl="node1" presStyleIdx="2" presStyleCnt="5">
        <dgm:presLayoutVars>
          <dgm:chMax val="0"/>
          <dgm:bulletEnabled val="1"/>
        </dgm:presLayoutVars>
      </dgm:prSet>
      <dgm:spPr/>
    </dgm:pt>
    <dgm:pt modelId="{084F97CB-C2F6-49D3-845D-50A09DCCC479}" type="pres">
      <dgm:prSet presAssocID="{6C505FEA-EB1C-4E47-9CEE-1062CA4B7586}" presName="spacer" presStyleCnt="0"/>
      <dgm:spPr/>
    </dgm:pt>
    <dgm:pt modelId="{86494F60-0CC9-4CEC-BE0F-A53B34561C32}" type="pres">
      <dgm:prSet presAssocID="{EFFAFE65-B926-4250-B9D7-DBD89C59837C}" presName="parentText" presStyleLbl="node1" presStyleIdx="3" presStyleCnt="5">
        <dgm:presLayoutVars>
          <dgm:chMax val="0"/>
          <dgm:bulletEnabled val="1"/>
        </dgm:presLayoutVars>
      </dgm:prSet>
      <dgm:spPr/>
    </dgm:pt>
    <dgm:pt modelId="{47FF75D5-D66D-4B9D-9A5C-34997E7C809B}" type="pres">
      <dgm:prSet presAssocID="{D0E763A2-792C-4D52-96DE-DF39697560EB}" presName="spacer" presStyleCnt="0"/>
      <dgm:spPr/>
    </dgm:pt>
    <dgm:pt modelId="{9E21AA5D-F2CD-4CBA-BB5D-F07916D363A6}" type="pres">
      <dgm:prSet presAssocID="{43BAB1AA-139F-4ECD-9809-7DB615AA1695}" presName="parentText" presStyleLbl="node1" presStyleIdx="4" presStyleCnt="5">
        <dgm:presLayoutVars>
          <dgm:chMax val="0"/>
          <dgm:bulletEnabled val="1"/>
        </dgm:presLayoutVars>
      </dgm:prSet>
      <dgm:spPr/>
    </dgm:pt>
  </dgm:ptLst>
  <dgm:cxnLst>
    <dgm:cxn modelId="{BC59140C-F5F7-4C42-ADA9-34BB67682C66}" type="presOf" srcId="{EFFAFE65-B926-4250-B9D7-DBD89C59837C}" destId="{86494F60-0CC9-4CEC-BE0F-A53B34561C32}" srcOrd="0" destOrd="0" presId="urn:microsoft.com/office/officeart/2005/8/layout/vList2"/>
    <dgm:cxn modelId="{28AE7123-DDC1-4616-A8F8-F5EFABF44BA7}" srcId="{1CE43FD8-4B7F-4AAA-B531-A9131B2E8853}" destId="{5A66CDC4-E8DF-4E10-A0AB-01A7693A6597}" srcOrd="2" destOrd="0" parTransId="{61E8C29B-EBB1-4D9F-B837-F91A7F7C34F3}" sibTransId="{6C505FEA-EB1C-4E47-9CEE-1062CA4B7586}"/>
    <dgm:cxn modelId="{C3772F61-CF5C-4F74-80FB-22DA6A127A9D}" srcId="{1CE43FD8-4B7F-4AAA-B531-A9131B2E8853}" destId="{4B4E5B60-E119-4B4D-8ACB-7F2638225889}" srcOrd="1" destOrd="0" parTransId="{F9D38FA5-9216-439A-9ED7-2E6B5AC0B180}" sibTransId="{2BE522FF-DC54-4250-A441-DF767A135E9B}"/>
    <dgm:cxn modelId="{A2751664-7AB8-4406-8017-8779B945BCBF}" srcId="{1CE43FD8-4B7F-4AAA-B531-A9131B2E8853}" destId="{43BAB1AA-139F-4ECD-9809-7DB615AA1695}" srcOrd="4" destOrd="0" parTransId="{7A41452D-D075-4885-A155-96D9BD21F515}" sibTransId="{B3429301-5ADC-45D4-8380-DCD2AC042451}"/>
    <dgm:cxn modelId="{7D5BAA75-C8D8-4A41-BE95-4938CA8BA95E}" type="presOf" srcId="{5A66CDC4-E8DF-4E10-A0AB-01A7693A6597}" destId="{11A9899E-F1F6-4BAD-9F40-739BD15F4235}" srcOrd="0" destOrd="0" presId="urn:microsoft.com/office/officeart/2005/8/layout/vList2"/>
    <dgm:cxn modelId="{33D5FF8D-E82C-4316-A041-1B4894973431}" type="presOf" srcId="{43BAB1AA-139F-4ECD-9809-7DB615AA1695}" destId="{9E21AA5D-F2CD-4CBA-BB5D-F07916D363A6}" srcOrd="0" destOrd="0" presId="urn:microsoft.com/office/officeart/2005/8/layout/vList2"/>
    <dgm:cxn modelId="{6B888DB7-D622-4F9B-BA05-4F917EFAE94F}" type="presOf" srcId="{36C17225-5462-488A-A3E3-5CBC2FC8CD2A}" destId="{6AC64CDC-5C7E-4072-90FB-E737D7A44F29}" srcOrd="0" destOrd="0" presId="urn:microsoft.com/office/officeart/2005/8/layout/vList2"/>
    <dgm:cxn modelId="{B2BF69DE-4F76-45BB-A03E-525182CC18B6}" type="presOf" srcId="{4B4E5B60-E119-4B4D-8ACB-7F2638225889}" destId="{235E631E-47E1-4D58-B8A7-CB9C0C1E256F}" srcOrd="0" destOrd="0" presId="urn:microsoft.com/office/officeart/2005/8/layout/vList2"/>
    <dgm:cxn modelId="{ED2AA6E1-2073-474D-A27B-48A120A37DB9}" srcId="{1CE43FD8-4B7F-4AAA-B531-A9131B2E8853}" destId="{EFFAFE65-B926-4250-B9D7-DBD89C59837C}" srcOrd="3" destOrd="0" parTransId="{55BB2337-6C72-4C92-96D5-F65D9C836D04}" sibTransId="{D0E763A2-792C-4D52-96DE-DF39697560EB}"/>
    <dgm:cxn modelId="{40FFB0E1-F5C2-447A-9526-7888FE6B5573}" srcId="{1CE43FD8-4B7F-4AAA-B531-A9131B2E8853}" destId="{36C17225-5462-488A-A3E3-5CBC2FC8CD2A}" srcOrd="0" destOrd="0" parTransId="{37F83584-C328-477C-8254-6B3471A6CA14}" sibTransId="{7460A2A8-AA0C-4236-ADB4-C504CB5B707D}"/>
    <dgm:cxn modelId="{2AA6B4E5-6C36-4BCB-B6E3-45ACA580AA0B}" type="presOf" srcId="{1CE43FD8-4B7F-4AAA-B531-A9131B2E8853}" destId="{648F274F-9A46-42E5-B62E-90DC7F9FC25D}" srcOrd="0" destOrd="0" presId="urn:microsoft.com/office/officeart/2005/8/layout/vList2"/>
    <dgm:cxn modelId="{01FC5CD2-F482-4E7C-AFA1-64B65E9BEB61}" type="presParOf" srcId="{648F274F-9A46-42E5-B62E-90DC7F9FC25D}" destId="{6AC64CDC-5C7E-4072-90FB-E737D7A44F29}" srcOrd="0" destOrd="0" presId="urn:microsoft.com/office/officeart/2005/8/layout/vList2"/>
    <dgm:cxn modelId="{700A1C47-066B-4525-8167-4E14184C25F5}" type="presParOf" srcId="{648F274F-9A46-42E5-B62E-90DC7F9FC25D}" destId="{49DC7255-8E01-4154-921C-1ADCCF7872CF}" srcOrd="1" destOrd="0" presId="urn:microsoft.com/office/officeart/2005/8/layout/vList2"/>
    <dgm:cxn modelId="{FE4C10F4-F2EA-41A0-B6BA-E23B17A8CA83}" type="presParOf" srcId="{648F274F-9A46-42E5-B62E-90DC7F9FC25D}" destId="{235E631E-47E1-4D58-B8A7-CB9C0C1E256F}" srcOrd="2" destOrd="0" presId="urn:microsoft.com/office/officeart/2005/8/layout/vList2"/>
    <dgm:cxn modelId="{3A8426C3-18B6-4C8C-B5B3-7C0816B80AEA}" type="presParOf" srcId="{648F274F-9A46-42E5-B62E-90DC7F9FC25D}" destId="{70993309-D3CD-44F9-B968-41F614D79F76}" srcOrd="3" destOrd="0" presId="urn:microsoft.com/office/officeart/2005/8/layout/vList2"/>
    <dgm:cxn modelId="{A0E17BCB-B0AA-4A56-8F1E-BA9F0697FBAD}" type="presParOf" srcId="{648F274F-9A46-42E5-B62E-90DC7F9FC25D}" destId="{11A9899E-F1F6-4BAD-9F40-739BD15F4235}" srcOrd="4" destOrd="0" presId="urn:microsoft.com/office/officeart/2005/8/layout/vList2"/>
    <dgm:cxn modelId="{B301465D-1E70-4A8A-B6B5-91FB27461CFC}" type="presParOf" srcId="{648F274F-9A46-42E5-B62E-90DC7F9FC25D}" destId="{084F97CB-C2F6-49D3-845D-50A09DCCC479}" srcOrd="5" destOrd="0" presId="urn:microsoft.com/office/officeart/2005/8/layout/vList2"/>
    <dgm:cxn modelId="{9B17E582-F2FD-458D-8F2D-5EB31EADD1DC}" type="presParOf" srcId="{648F274F-9A46-42E5-B62E-90DC7F9FC25D}" destId="{86494F60-0CC9-4CEC-BE0F-A53B34561C32}" srcOrd="6" destOrd="0" presId="urn:microsoft.com/office/officeart/2005/8/layout/vList2"/>
    <dgm:cxn modelId="{C13EF3EC-A186-4CDD-A80F-A6942A332847}" type="presParOf" srcId="{648F274F-9A46-42E5-B62E-90DC7F9FC25D}" destId="{47FF75D5-D66D-4B9D-9A5C-34997E7C809B}" srcOrd="7" destOrd="0" presId="urn:microsoft.com/office/officeart/2005/8/layout/vList2"/>
    <dgm:cxn modelId="{3CE74662-35B8-40D6-9E27-AF247D26711D}" type="presParOf" srcId="{648F274F-9A46-42E5-B62E-90DC7F9FC25D}" destId="{9E21AA5D-F2CD-4CBA-BB5D-F07916D363A6}"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96ECF-9906-445A-945B-4F650C00FB8C}">
      <dsp:nvSpPr>
        <dsp:cNvPr id="0" name=""/>
        <dsp:cNvSpPr/>
      </dsp:nvSpPr>
      <dsp:spPr>
        <a:xfrm>
          <a:off x="0" y="40949"/>
          <a:ext cx="493776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r" defTabSz="1733550" rtl="1">
            <a:lnSpc>
              <a:spcPct val="90000"/>
            </a:lnSpc>
            <a:spcBef>
              <a:spcPct val="0"/>
            </a:spcBef>
            <a:spcAft>
              <a:spcPct val="35000"/>
            </a:spcAft>
            <a:buNone/>
          </a:pPr>
          <a:r>
            <a:rPr lang="en-US" sz="39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Introduction</a:t>
          </a:r>
          <a:endParaRPr lang="ar-EG" sz="3900" kern="1200" dirty="0">
            <a:solidFill>
              <a:schemeClr val="tx1"/>
            </a:solidFill>
          </a:endParaRPr>
        </a:p>
      </dsp:txBody>
      <dsp:txXfrm>
        <a:off x="45663" y="86612"/>
        <a:ext cx="4846434" cy="844089"/>
      </dsp:txXfrm>
    </dsp:sp>
    <dsp:sp modelId="{D4385477-95E5-40A7-ADD4-802144DBE3F5}">
      <dsp:nvSpPr>
        <dsp:cNvPr id="0" name=""/>
        <dsp:cNvSpPr/>
      </dsp:nvSpPr>
      <dsp:spPr>
        <a:xfrm>
          <a:off x="0" y="1088684"/>
          <a:ext cx="493776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r" defTabSz="1733550" rtl="1">
            <a:lnSpc>
              <a:spcPct val="90000"/>
            </a:lnSpc>
            <a:spcBef>
              <a:spcPct val="0"/>
            </a:spcBef>
            <a:spcAft>
              <a:spcPct val="35000"/>
            </a:spcAft>
            <a:buNone/>
          </a:pPr>
          <a:r>
            <a:rPr lang="en-US" sz="39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OS Services</a:t>
          </a:r>
          <a:endParaRPr lang="ar-EG" sz="3900" kern="1200" dirty="0">
            <a:solidFill>
              <a:schemeClr val="tx1"/>
            </a:solidFill>
          </a:endParaRPr>
        </a:p>
      </dsp:txBody>
      <dsp:txXfrm>
        <a:off x="45663" y="1134347"/>
        <a:ext cx="4846434" cy="844089"/>
      </dsp:txXfrm>
    </dsp:sp>
    <dsp:sp modelId="{AAAB003D-3DDE-4C69-9C9A-49CFA3B4A73B}">
      <dsp:nvSpPr>
        <dsp:cNvPr id="0" name=""/>
        <dsp:cNvSpPr/>
      </dsp:nvSpPr>
      <dsp:spPr>
        <a:xfrm>
          <a:off x="0" y="2136420"/>
          <a:ext cx="493776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r" defTabSz="1733550" rtl="1">
            <a:lnSpc>
              <a:spcPct val="90000"/>
            </a:lnSpc>
            <a:spcBef>
              <a:spcPct val="0"/>
            </a:spcBef>
            <a:spcAft>
              <a:spcPct val="35000"/>
            </a:spcAft>
            <a:buNone/>
          </a:pPr>
          <a:r>
            <a:rPr lang="en-US" sz="39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Process</a:t>
          </a:r>
          <a:endParaRPr lang="ar-EG" sz="3900" kern="1200" dirty="0">
            <a:solidFill>
              <a:schemeClr val="tx1"/>
            </a:solidFill>
          </a:endParaRPr>
        </a:p>
      </dsp:txBody>
      <dsp:txXfrm>
        <a:off x="45663" y="2182083"/>
        <a:ext cx="4846434" cy="844089"/>
      </dsp:txXfrm>
    </dsp:sp>
    <dsp:sp modelId="{1D78AA7F-3CB4-4093-A787-BD0FB941DED4}">
      <dsp:nvSpPr>
        <dsp:cNvPr id="0" name=""/>
        <dsp:cNvSpPr/>
      </dsp:nvSpPr>
      <dsp:spPr>
        <a:xfrm>
          <a:off x="0" y="3184154"/>
          <a:ext cx="493776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r" defTabSz="1733550" rtl="1">
            <a:lnSpc>
              <a:spcPct val="90000"/>
            </a:lnSpc>
            <a:spcBef>
              <a:spcPct val="0"/>
            </a:spcBef>
            <a:spcAft>
              <a:spcPct val="35000"/>
            </a:spcAft>
            <a:buNone/>
          </a:pPr>
          <a:r>
            <a:rPr lang="en-US" sz="39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Threads</a:t>
          </a:r>
          <a:endParaRPr lang="ar-EG" sz="3900" kern="1200" dirty="0">
            <a:solidFill>
              <a:schemeClr val="tx1"/>
            </a:solidFill>
          </a:endParaRPr>
        </a:p>
      </dsp:txBody>
      <dsp:txXfrm>
        <a:off x="45663" y="3229817"/>
        <a:ext cx="4846434" cy="84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64CDC-5C7E-4072-90FB-E737D7A44F29}">
      <dsp:nvSpPr>
        <dsp:cNvPr id="0" name=""/>
        <dsp:cNvSpPr/>
      </dsp:nvSpPr>
      <dsp:spPr>
        <a:xfrm>
          <a:off x="0" y="42862"/>
          <a:ext cx="493776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r" defTabSz="1377950" rtl="1">
            <a:lnSpc>
              <a:spcPct val="90000"/>
            </a:lnSpc>
            <a:spcBef>
              <a:spcPct val="0"/>
            </a:spcBef>
            <a:spcAft>
              <a:spcPct val="35000"/>
            </a:spcAft>
            <a:buNone/>
          </a:pPr>
          <a:r>
            <a:rPr lang="en-US" sz="31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CPU Scheduling </a:t>
          </a:r>
          <a:endParaRPr lang="ar-EG" sz="3100" kern="1200" dirty="0">
            <a:solidFill>
              <a:schemeClr val="tx1"/>
            </a:solidFill>
          </a:endParaRPr>
        </a:p>
      </dsp:txBody>
      <dsp:txXfrm>
        <a:off x="36296" y="79158"/>
        <a:ext cx="4865168" cy="670943"/>
      </dsp:txXfrm>
    </dsp:sp>
    <dsp:sp modelId="{235E631E-47E1-4D58-B8A7-CB9C0C1E256F}">
      <dsp:nvSpPr>
        <dsp:cNvPr id="0" name=""/>
        <dsp:cNvSpPr/>
      </dsp:nvSpPr>
      <dsp:spPr>
        <a:xfrm>
          <a:off x="0" y="875677"/>
          <a:ext cx="493776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r" defTabSz="1377950" rtl="1">
            <a:lnSpc>
              <a:spcPct val="90000"/>
            </a:lnSpc>
            <a:spcBef>
              <a:spcPct val="0"/>
            </a:spcBef>
            <a:spcAft>
              <a:spcPct val="35000"/>
            </a:spcAft>
            <a:buNone/>
          </a:pPr>
          <a:r>
            <a:rPr lang="en-US" sz="31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Synchronization Tools</a:t>
          </a:r>
          <a:endParaRPr lang="ar-EG" sz="3100" kern="1200" dirty="0">
            <a:solidFill>
              <a:schemeClr val="tx1"/>
            </a:solidFill>
          </a:endParaRPr>
        </a:p>
      </dsp:txBody>
      <dsp:txXfrm>
        <a:off x="36296" y="911973"/>
        <a:ext cx="4865168" cy="670943"/>
      </dsp:txXfrm>
    </dsp:sp>
    <dsp:sp modelId="{11A9899E-F1F6-4BAD-9F40-739BD15F4235}">
      <dsp:nvSpPr>
        <dsp:cNvPr id="0" name=""/>
        <dsp:cNvSpPr/>
      </dsp:nvSpPr>
      <dsp:spPr>
        <a:xfrm>
          <a:off x="0" y="1708492"/>
          <a:ext cx="493776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r" defTabSz="1377950" rtl="1">
            <a:lnSpc>
              <a:spcPct val="90000"/>
            </a:lnSpc>
            <a:spcBef>
              <a:spcPct val="0"/>
            </a:spcBef>
            <a:spcAft>
              <a:spcPct val="35000"/>
            </a:spcAft>
            <a:buNone/>
          </a:pPr>
          <a:r>
            <a:rPr lang="en-US" sz="31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Deadlock</a:t>
          </a:r>
          <a:endParaRPr lang="ar-EG" sz="3100" kern="1200" dirty="0">
            <a:solidFill>
              <a:schemeClr val="tx1"/>
            </a:solidFill>
          </a:endParaRPr>
        </a:p>
      </dsp:txBody>
      <dsp:txXfrm>
        <a:off x="36296" y="1744788"/>
        <a:ext cx="4865168" cy="670943"/>
      </dsp:txXfrm>
    </dsp:sp>
    <dsp:sp modelId="{86494F60-0CC9-4CEC-BE0F-A53B34561C32}">
      <dsp:nvSpPr>
        <dsp:cNvPr id="0" name=""/>
        <dsp:cNvSpPr/>
      </dsp:nvSpPr>
      <dsp:spPr>
        <a:xfrm>
          <a:off x="0" y="2541307"/>
          <a:ext cx="493776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r" defTabSz="1377950" rtl="1">
            <a:lnSpc>
              <a:spcPct val="90000"/>
            </a:lnSpc>
            <a:spcBef>
              <a:spcPct val="0"/>
            </a:spcBef>
            <a:spcAft>
              <a:spcPct val="35000"/>
            </a:spcAft>
            <a:buNone/>
          </a:pPr>
          <a:r>
            <a:rPr lang="en-US" sz="31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Memory</a:t>
          </a:r>
          <a:endParaRPr lang="ar-EG" sz="3100" kern="1200" dirty="0">
            <a:solidFill>
              <a:schemeClr val="tx1"/>
            </a:solidFill>
          </a:endParaRPr>
        </a:p>
      </dsp:txBody>
      <dsp:txXfrm>
        <a:off x="36296" y="2577603"/>
        <a:ext cx="4865168" cy="670943"/>
      </dsp:txXfrm>
    </dsp:sp>
    <dsp:sp modelId="{9E21AA5D-F2CD-4CBA-BB5D-F07916D363A6}">
      <dsp:nvSpPr>
        <dsp:cNvPr id="0" name=""/>
        <dsp:cNvSpPr/>
      </dsp:nvSpPr>
      <dsp:spPr>
        <a:xfrm>
          <a:off x="0" y="3374122"/>
          <a:ext cx="493776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r" defTabSz="1377950" rtl="1">
            <a:lnSpc>
              <a:spcPct val="90000"/>
            </a:lnSpc>
            <a:spcBef>
              <a:spcPct val="0"/>
            </a:spcBef>
            <a:spcAft>
              <a:spcPct val="35000"/>
            </a:spcAft>
            <a:buNone/>
          </a:pPr>
          <a:r>
            <a:rPr lang="en-US" sz="31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Virtual Memory</a:t>
          </a:r>
          <a:endParaRPr lang="ar-EG" sz="3100" kern="1200" dirty="0">
            <a:solidFill>
              <a:schemeClr val="tx1"/>
            </a:solidFill>
          </a:endParaRPr>
        </a:p>
      </dsp:txBody>
      <dsp:txXfrm>
        <a:off x="36296" y="3410418"/>
        <a:ext cx="4865168" cy="6709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4:52.594"/>
    </inkml:context>
    <inkml:brush xml:id="br0">
      <inkml:brushProperty name="width" value="0.05" units="cm"/>
      <inkml:brushProperty name="height" value="0.05" units="cm"/>
      <inkml:brushProperty name="color" value="#E71224"/>
    </inkml:brush>
  </inkml:definitions>
  <inkml:trace contextRef="#ctx0" brushRef="#br0">1 865 24575,'1'-5'0,"1"-1"0,0 1 0,0 0 0,1 1 0,-1-1 0,1 0 0,0 1 0,0 0 0,1-1 0,-1 1 0,1 0 0,5-4 0,1-3 0,18-17 0,0 0 0,2 2 0,1 2 0,52-33 0,-9 14 0,85-34 0,-101 47 0,-1-3 0,64-49 0,-52 34 0,145-110 0,-213 158 0,1-1 0,-1 1 0,0-1 0,0 1 0,0-1 0,0 0 0,0 0 0,0 0 0,0 0 0,0 1 0,0-1 0,-1 0 0,1-1 0,0 1 0,-1 0 0,1 0 0,0 0 0,-1 0 0,0 0 0,1-1 0,-1 1 0,0 0 0,1 0 0,-1-1 0,0 1 0,0 0 0,0 0 0,0-1 0,0 1 0,0 0 0,0-1 0,-1 1 0,1 0 0,0 0 0,-1 0 0,1-1 0,-1 1 0,-1-2 0,-2-1 0,-1-1 0,0 1 0,0 0 0,0 1 0,-1 0 0,-10-6 0,11 7 0,1 0 0,0 0 0,0-1 0,-1 1 0,1-1 0,1 0 0,-1 0 0,-5-6 0,9 8 0,0 1 0,0-1 0,0 1 0,0-1 0,0 1 0,0-1 0,0 1 0,0-1 0,0 1 0,0-1 0,0 1 0,0-1 0,0 1 0,1 0 0,-1-1 0,0 1 0,0-1 0,1 1 0,-1 0 0,0-1 0,1 1 0,-1-1 0,0 1 0,1 0 0,-1 0 0,0-1 0,1 1 0,-1 0 0,1 0 0,-1-1 0,1 1 0,-1 0 0,0 0 0,1 0 0,-1 0 0,1-1 0,-1 1 0,1 0 0,-1 0 0,1 0 0,-1 0 0,2 1 0,28-6 0,-25 5 0,11-3 0,0-1 0,29-12 0,-20 7 0,-24 9 0,1-1 0,-1 1 0,0 0 0,0 0 0,0 0 0,0 0 0,1 0 0,-1 0 0,0 0 0,0 0 0,0 0 0,1 0 0,-1 1 0,0-1 0,0 0 0,0 1 0,0-1 0,0 1 0,0-1 0,0 1 0,0 0 0,0 0 0,0-1 0,0 1 0,0 0 0,0 0 0,0 0 0,-1 0 0,1 0 0,0 0 0,-1 0 0,1 0 0,-1 0 0,1 0 0,-1 0 0,1 0 0,-1 0 0,0 1 0,1-1 0,-1 0 0,0 0 0,0 0 0,0 2 0,1 9 0,1 1 0,-2-1 0,-1 17 0,1-17 0,0 51 0,-4 115 0,-4-153 0,8-24 0,0-1 0,0 1 0,-1-1 0,1 1 0,0-1 0,-1 0 0,1 1 0,-1-1 0,1 0 0,0 1 0,-1-1 0,1 0 0,-1 0 0,1 1 0,-1-1 0,1 0 0,-1 0 0,1 0 0,-1 0 0,1 0 0,-1 0 0,1 1 0,-1-1 0,1 0 0,-2-1 0,0 1 0,1-1 0,-1 0 0,0 0 0,1-1 0,-1 1 0,0 0 0,1 0 0,-1-1 0,1 1 0,0-1 0,0 1 0,-1-1 0,1 0 0,0 0 0,0 1 0,0-1 0,1 0 0,-2-3 0,-4-9-94,-5-11-160,2-1-1,0 0 1,1 0 0,-6-41 0,13 44-6572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40.736"/>
    </inkml:context>
    <inkml:brush xml:id="br0">
      <inkml:brushProperty name="width" value="0.05" units="cm"/>
      <inkml:brushProperty name="height" value="0.05" units="cm"/>
      <inkml:brushProperty name="color" value="#E71224"/>
    </inkml:brush>
  </inkml:definitions>
  <inkml:trace contextRef="#ctx0" brushRef="#br0">1 0 24575,'0'639'-1365,"0"-628"-5461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42.795"/>
    </inkml:context>
    <inkml:brush xml:id="br0">
      <inkml:brushProperty name="width" value="0.05" units="cm"/>
      <inkml:brushProperty name="height" value="0.05" units="cm"/>
      <inkml:brushProperty name="color" value="#E71224"/>
    </inkml:brush>
  </inkml:definitions>
  <inkml:trace contextRef="#ctx0" brushRef="#br0">1 23 24575,'1'-2'0,"1"0"0,0 0 0,0 0 0,0 1 0,0-1 0,0 0 0,1 1 0,-1 0 0,0 0 0,1 0 0,-1 0 0,1 0 0,-1 0 0,1 0 0,-1 1 0,1-1 0,0 1 0,-1 0 0,1 0 0,0 0 0,-1 0 0,1 0 0,-1 1 0,1-1 0,0 1 0,-1 0 0,1-1 0,-1 1 0,1 0 0,-1 1 0,0-1 0,1 0 0,-1 1 0,3 2 0,-1 0 0,0 0 0,0 0 0,0 0 0,-1 0 0,0 1 0,1 0 0,-2-1 0,1 1 0,-1 0 0,1 0 0,-1 1 0,-1-1 0,1 0 0,-1 1 0,1 7 0,-1-7 8,-1 0 0,1-1 0,-1 1 0,0 0 0,-1 0 0,0 0 0,0 0 0,0 0 0,0-1 0,-1 1 0,0 0 0,0-1 0,-1 0 0,-3 6 0,3-7-86,0 0 0,0-1 0,-1 0-1,1 0 1,-1 0 0,0 0 0,0 0 0,0-1 0,0 0-1,0 0 1,-1 0 0,1 0 0,-1-1 0,1 0 0,-1 1-1,0-2 1,1 1 0,-6 0 0,-13 1-6748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51.859"/>
    </inkml:context>
    <inkml:brush xml:id="br0">
      <inkml:brushProperty name="width" value="0.05" units="cm"/>
      <inkml:brushProperty name="height" value="0.05" units="cm"/>
      <inkml:brushProperty name="color" value="#E71224"/>
    </inkml:brush>
  </inkml:definitions>
  <inkml:trace contextRef="#ctx0" brushRef="#br0">1 0 24575,'4'0'0,"7"0"0,5 0 0,4 0 0,4 0 0,1 0 0,2 0 0,0 0 0,0 0 0,0 0 0,-1 0 0,1 0 0,-1 0 0,0 0 0,0 0 0,-5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50:03.266"/>
    </inkml:context>
    <inkml:brush xml:id="br0">
      <inkml:brushProperty name="width" value="0.05" units="cm"/>
      <inkml:brushProperty name="height" value="0.05" units="cm"/>
      <inkml:brushProperty name="color" value="#E71224"/>
    </inkml:brush>
  </inkml:definitions>
  <inkml:trace contextRef="#ctx0" brushRef="#br0">127 0 24575,'2'19'0,"-1"0"0,10 36 0,-6-35 0,-2 1 0,3 26 0,-6-34 0,-2 349 0,2-359 0,0 0 0,0 0 0,-1 0 0,0 0 0,1 0 0,-1 0 0,0 0 0,0 0 0,-1 0 0,1 0 0,-1 0 0,1 0 0,-1-1 0,0 1 0,0-1 0,0 1 0,0-1 0,-1 0 0,1 0 0,0 0 0,-1 0 0,0 0 0,1-1 0,-1 1 0,0-1 0,0 1 0,0-1 0,0 0 0,0 0 0,0-1 0,-3 1 0,93 18 0,-69-18 0,8 0 0,-25 0 0,-16-1 0,-145-1 0,357 1 0,-418 0-1365,198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4:22.380"/>
    </inkml:context>
    <inkml:brush xml:id="br0">
      <inkml:brushProperty name="width" value="0.05" units="cm"/>
      <inkml:brushProperty name="height" value="0.05" units="cm"/>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4:24.777"/>
    </inkml:context>
    <inkml:brush xml:id="br0">
      <inkml:brushProperty name="width" value="0.05" units="cm"/>
      <inkml:brushProperty name="height" value="0.05" units="cm"/>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4:26.551"/>
    </inkml:context>
    <inkml:brush xml:id="br0">
      <inkml:brushProperty name="width" value="0.05" units="cm"/>
      <inkml:brushProperty name="height" value="0.05" units="cm"/>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4:31.330"/>
    </inkml:context>
    <inkml:brush xml:id="br0">
      <inkml:brushProperty name="width" value="0.05" units="cm"/>
      <inkml:brushProperty name="height" value="0.05" units="cm"/>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8:51:06.058"/>
    </inkml:context>
    <inkml:brush xml:id="br0">
      <inkml:brushProperty name="width" value="0.05" units="cm"/>
      <inkml:brushProperty name="height" value="0.05" units="cm"/>
      <inkml:brushProperty name="color" value="#E71224"/>
    </inkml:brush>
  </inkml:definitions>
  <inkml:trace contextRef="#ctx0" brushRef="#br0">1 1133 24575,'267'-81'0,"73"-25"0,-302 89 0,0-2 0,-2-2 0,0-2 0,50-41 0,-14 11 0,164-130 0,-26 13 0,-169 133 0,1 1 0,2 3 0,85-49 0,-127 81 0,1 0 0,-1-1 0,1 1 0,-1 0 0,0-1 0,0 0 0,0 1 0,0-1 0,0 0 0,0 0 0,0 0 0,-1 0 0,1 0 0,-1-1 0,1 1 0,-1 0 0,1-4 0,-2 4 0,0 1 0,0 0 0,0-1 0,0 1 0,0-1 0,-1 1 0,1 0 0,0-1 0,-1 1 0,1 0 0,-1-1 0,1 1 0,-1 0 0,0 0 0,0 0 0,1-1 0,-1 1 0,0 0 0,0 0 0,0 0 0,0 0 0,0 1 0,-1-1 0,1 0 0,0 0 0,0 1 0,0-1 0,-1 0 0,1 1 0,0-1 0,-1 1 0,-2-1 0,-13-4 0,-1 1 0,1 0 0,-1 1 0,0 1 0,0 0 0,-1 2 0,1 0 0,0 1 0,0 1 0,0 1 0,0 0 0,-32 11 0,109-22 0,332-116 0,-389 123 0,0 0 0,-1 0 0,1 0 0,0 0 0,0 0 0,0 1 0,0-1 0,0 1 0,0 0 0,0-1 0,0 1 0,0 0 0,0 0 0,0 0 0,0 0 0,0 1 0,0-1 0,0 0 0,0 1 0,0 0 0,0-1 0,0 1 0,0 0 0,-1 0 0,4 2 0,-3 0 0,0 0 0,-1 0 0,1 0 0,-1 1 0,0-1 0,0 0 0,0 1 0,0-1 0,-1 1 0,1-1 0,-1 1 0,0-1 0,0 1 0,-1 4 0,-4 61 0,-3 0 0,-3 0 0,-33 115 0,44-183 0,0 0 0,0 0 0,-1 0 0,1-1 0,0 1 0,0 0 0,-1 0 0,1 0 0,0-1 0,-1 1 0,1 0 0,-1 0 0,1-1 0,-1 1 0,1 0 0,-1-1 0,1 1 0,-1-1 0,0 1 0,1 0 0,-1-1 0,-1 1 0,-9-13 0,-8-48 0,12 38 0,-62-185-1365,55 169-5461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28:56.498"/>
    </inkml:context>
    <inkml:brush xml:id="br0">
      <inkml:brushProperty name="width" value="0.05" units="cm"/>
      <inkml:brushProperty name="height" value="0.05" units="cm"/>
      <inkml:brushProperty name="color" value="#E71224"/>
    </inkml:brush>
  </inkml:definitions>
  <inkml:trace contextRef="#ctx0" brushRef="#br0">1 0 24575,'0'3268'0,"4"-3217"-1365,2-29-5461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4:53.191"/>
    </inkml:context>
    <inkml:brush xml:id="br0">
      <inkml:brushProperty name="width" value="0.05" units="cm"/>
      <inkml:brushProperty name="height" value="0.05" units="cm"/>
      <inkml:brushProperty name="color" value="#E71224"/>
    </inkml:brush>
  </inkml:definitions>
  <inkml:trace contextRef="#ctx0" brushRef="#br0">79 0 24575,'-2'22'0,"0"0"0,-2 0 0,-10 36 0,-3 20 0,-17 219 0,30-252-576,3 56 0,1-97 363,0 19-6613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28:59.510"/>
    </inkml:context>
    <inkml:brush xml:id="br0">
      <inkml:brushProperty name="width" value="0.05" units="cm"/>
      <inkml:brushProperty name="height" value="0.05" units="cm"/>
      <inkml:brushProperty name="color" value="#E71224"/>
    </inkml:brush>
  </inkml:definitions>
  <inkml:trace contextRef="#ctx0" brushRef="#br0">0 17 24575,'0'235'0,"1"-250"0,1-1 0,1 1 0,0 0 0,1-1 0,1 1 0,6-14 0,11-37 0,-22 64 0,0 0 0,1 0 0,-1 1 0,0-1 0,1 0 0,0 0 0,0 0 0,-1 1 0,1-1 0,0 0 0,0 1 0,0-1 0,1 0 0,-1 1 0,0 0 0,1-1 0,-1 1 0,1 0 0,-1 0 0,1-1 0,-1 1 0,1 0 0,3-1 0,-3 2 0,1 0 0,-1 0 0,0 0 0,0 0 0,1 1 0,-1-1 0,0 1 0,0-1 0,0 1 0,0 0 0,0 0 0,0 0 0,0 0 0,0 0 0,0 0 0,0 0 0,2 3 0,2 1 0,0 0 0,0 1 0,-1-1 0,0 1 0,0 1 0,-1-1 0,1 1 0,-2-1 0,1 1 0,-1 1 0,3 7 0,1 47 0,-4-75 0,0-1 0,1 1 0,1 0 0,0 0 0,1 0 0,0 1 0,1 0 0,0 0 0,1 0 0,0 1 0,1 1 0,17-18 0,-25 27 0,0 0 0,1 0 0,-1 1 0,0-1 0,1 0 0,-1 0 0,0 1 0,1-1 0,-1 0 0,1 1 0,-1 0 0,1-1 0,-1 1 0,1 0 0,-1 0 0,1 0 0,-1 0 0,1 0 0,0 0 0,-1 0 0,1 0 0,-1 1 0,1-1 0,2 2 0,0 0 0,0 0 0,-1 0 0,1 1 0,-1-1 0,1 1 0,-1 0 0,0 0 0,0 0 0,3 4 0,2 4 0,-1 0 0,0 0 0,0 1 0,-1 0 0,6 18 0,-8-17-341,-2 0 0,1 0-1,0 24 1,-2-15-6485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9:14.614"/>
    </inkml:context>
    <inkml:brush xml:id="br0">
      <inkml:brushProperty name="width" value="0.05" units="cm"/>
      <inkml:brushProperty name="height" value="0.05" units="cm"/>
      <inkml:brushProperty name="color" value="#E71224"/>
    </inkml:brush>
  </inkml:definitions>
  <inkml:trace contextRef="#ctx0" brushRef="#br0">0 1 24575,'7'0'0,"0"0"0,0 0 0,-1 1 0,1-1 0,0 1 0,-1 1 0,1-1 0,0 1 0,6 3 0,-11-3 0,1 0 0,-1 0 0,0 0 0,1 0 0,-1 0 0,0 1 0,0-1 0,0 1 0,0-1 0,-1 1 0,1 0 0,-1 0 0,0 0 0,0 0 0,0 0 0,0 0 0,0 0 0,0 0 0,-1 0 0,0 0 0,0 5 0,4 68 0,-6 86 0,-2-32 0,6-49 0,-5 96 0,3-175-44,0 1 0,0-1 0,-1 1 0,1-1 0,-1 0 0,0 1 0,0-1 0,0 0 0,0 0 0,0 0 0,-1 1 0,1-1 0,0 0 0,-1-1 0,0 1 0,1 0 0,-1 0 0,0-1-1,0 1 1,0-1 0,0 1 0,0-1 0,0 0 0,0 0 0,-1 0 0,1 0 0,0 0 0,-1-1 0,1 1 0,-4 0 0,-13 2-6782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9:16.554"/>
    </inkml:context>
    <inkml:brush xml:id="br0">
      <inkml:brushProperty name="width" value="0.05" units="cm"/>
      <inkml:brushProperty name="height" value="0.05" units="cm"/>
      <inkml:brushProperty name="color" value="#E71224"/>
    </inkml:brush>
  </inkml:definitions>
  <inkml:trace contextRef="#ctx0" brushRef="#br0">23 18 24575,'1'60'0,"1"-40"0,-1 0 0,0 0 0,-2 0 0,-1 0 0,0 0 0,-1 0 0,-10 30 0,13-50 0,0 0 0,0 0 0,0 0 0,0 0 0,0 0 0,0 0 0,0 0 0,0 0 0,0-1 0,0 1 0,0 0 0,0 0 0,0 0 0,0 0 0,0 0 0,0 0 0,0 0 0,0 0 0,0 0 0,-1 0 0,1 0 0,0 0 0,0 0 0,0-1 0,0 1 0,0 0 0,0 0 0,0 0 0,0 0 0,0 0 0,0 0 0,0 0 0,-1 0 0,1 0 0,0 0 0,0 0 0,0 0 0,0 0 0,0 0 0,0 0 0,0 0 0,0 0 0,0 0 0,-1 0 0,1 0 0,0 0 0,0 0 0,0 0 0,0 1 0,0-1 0,0 0 0,0 0 0,0 0 0,0 0 0,0 0 0,0 0 0,0 0 0,-1 0 0,-1-16 0,2-22 0,4 24 0,0 0 0,1 1 0,1-1 0,0 1 0,1 0 0,0 1 0,17-23 0,-18 27 0,1 0 0,-1 1 0,1 0 0,1 0 0,-1 1 0,1 0 0,0 0 0,1 1 0,-1 0 0,1 0 0,0 1 0,14-4 0,-21 7 0,-1 1 0,1-1 0,0 1 0,0 0 0,0 0 0,-1 0 0,1 0 0,0 0 0,0 0 0,-1 1 0,1-1 0,0 0 0,0 1 0,-1 0 0,1-1 0,-1 1 0,1 0 0,0 0 0,-1 0 0,1 0 0,-1 0 0,0 0 0,1 0 0,-1 0 0,0 0 0,0 1 0,0-1 0,0 1 0,0-1 0,0 1 0,0-1 0,0 1 0,0-1 0,-1 1 0,1 0 0,-1-1 0,1 1 0,-1 0 0,0 0 0,1 3 0,1 10 0,-1 0 0,0 0 0,-3 28 0,2-28 0,-3 93-1365,2-86-5461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9:28.726"/>
    </inkml:context>
    <inkml:brush xml:id="br0">
      <inkml:brushProperty name="width" value="0.05" units="cm"/>
      <inkml:brushProperty name="height" value="0.05" units="cm"/>
      <inkml:brushProperty name="color" value="#E71224"/>
    </inkml:brush>
  </inkml:definitions>
  <inkml:trace contextRef="#ctx0" brushRef="#br0">0 62 24575,'1'-4'0,"-1"1"0,1 0 0,0-1 0,0 1 0,0 0 0,0 0 0,0 0 0,1 0 0,-1 0 0,1 0 0,0 0 0,0 0 0,0 0 0,0 1 0,3-3 0,-4 4 0,0 0 0,0 0 0,-1 0 0,1 1 0,0-1 0,0 0 0,0 0 0,0 1 0,0-1 0,0 1 0,1-1 0,-1 1 0,0-1 0,0 1 0,0 0 0,0-1 0,0 1 0,1 0 0,-1 0 0,0 0 0,0 0 0,0 0 0,1 0 0,-1 0 0,0 1 0,0-1 0,0 0 0,0 1 0,1-1 0,-1 1 0,0-1 0,0 1 0,0-1 0,0 1 0,0 0 0,0-1 0,0 1 0,-1 0 0,1 0 0,0 0 0,0 0 0,1 2 0,3 5 0,0 0 0,-1 0 0,0 1 0,0-1 0,-1 1 0,0 0 0,-1 0 0,0 0 0,0 0 0,-1 1 0,0-1 0,0 12 0,-1-15 0,-1 0 0,1 0 0,-1-1 0,0 1 0,0 0 0,-1-1 0,1 1 0,-1-1 0,-1 1 0,1-1 0,-1 0 0,0 0 0,0 0 0,0 0 0,-1-1 0,0 1 0,1-1 0,-2 0 0,1 0 0,-8 6 0,7-8 0,1 1 0,0 0 0,0 0 0,0 0 0,1 0 0,-1 0 0,-3 5 0,7-7 0,0-1 0,-1 0 0,1 0 0,0 1 0,0-1 0,0 0 0,0 1 0,0-1 0,0 0 0,0 0 0,0 1 0,0-1 0,0 0 0,0 1 0,0-1 0,0 0 0,0 1 0,0-1 0,0 0 0,0 1 0,0-1 0,0 0 0,0 0 0,0 1 0,1-1 0,-1 0 0,0 0 0,0 1 0,0-1 0,1 0 0,-1 0 0,0 1 0,0-1 0,0 0 0,1 0 0,-1 0 0,0 1 0,1-1 0,27 5 0,106-6-1365,-111 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7:54.195"/>
    </inkml:context>
    <inkml:brush xml:id="br0">
      <inkml:brushProperty name="width" value="0.05" units="cm"/>
      <inkml:brushProperty name="height" value="0.05" units="cm"/>
      <inkml:brushProperty name="color" value="#E71224"/>
    </inkml:brush>
  </inkml:definitions>
  <inkml:trace contextRef="#ctx0" brushRef="#br0">98 0 24575,'0'470'0,"0"-467"0,0 0 0,-1-1 0,1 1 0,0 0 0,-1 0 0,1 0 0,-1 0 0,0-1 0,0 1 0,0 0 0,-1-1 0,1 1 0,0-1 0,-1 1 0,0-1 0,0 0 0,-3 4 0,4-5 0,0-1 0,1 1 0,-1-1 0,0 1 0,0-1 0,1 0 0,-1 1 0,0-1 0,0 0 0,0 0 0,1 0 0,-1 0 0,0 1 0,0-1 0,0 0 0,0 0 0,1-1 0,-1 1 0,0 0 0,0 0 0,0 0 0,1-1 0,-3 1 0,2-2 0,-1 1 0,0 0 0,0-1 0,0 1 0,1-1 0,-1 0 0,1 1 0,-1-1 0,1 0 0,0 0 0,0 0 0,-2-4 0,-31-72 0,53 166 0,20 4 0,-35-82 0,1-1 0,1 0 0,0 0 0,0 0 0,1-1 0,0 0 0,10 9 0,-17-16 0,1-1 0,0 0 0,0 1 0,-1-1 0,1 1 0,0-1 0,0 0 0,-1 0 0,1 1 0,0-1 0,0 0 0,0 0 0,0 0 0,-1 0 0,1 0 0,0 0 0,0 0 0,0 0 0,-1 0 0,1-1 0,0 1 0,0 0 0,0 0 0,-1-1 0,1 1 0,0-1 0,-1 1 0,1 0 0,0-1 0,-1 1 0,1-1 0,0 0 0,-1 1 0,1-1 0,-1 1 0,1-1 0,-1 0 0,1 1 0,-1-1 0,0 0 0,1 0 0,-1 1 0,0-1 0,1 0 0,-1 0 0,0 0 0,0-1 0,17-52 0,-13 36 0,7-13-45,-6 19-285,-1 0 0,0 0 0,4-23 0,-6 15-6496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02.313"/>
    </inkml:context>
    <inkml:brush xml:id="br0">
      <inkml:brushProperty name="width" value="0.05" units="cm"/>
      <inkml:brushProperty name="height" value="0.05" units="cm"/>
      <inkml:brushProperty name="color" value="#E71224"/>
    </inkml:brush>
  </inkml:definitions>
  <inkml:trace contextRef="#ctx0" brushRef="#br0">0 0 24575,'496'27'0,"-486"-27"0,-1 1 0,1 0 0,-1 1 0,0 0 0,0 0 0,0 1 0,0 0 0,16 9 0,-21-9 0,0 0 0,0 0 0,0 1 0,-1-1 0,1 1 0,-1 0 0,0 0 0,0 0 0,0 1 0,-1-1 0,0 1 0,1 0 0,-2-1 0,1 1 0,0 0 0,-1 0 0,1 10 0,6 19 0,2 1 0,2-2 0,28 62 0,6 13 0,-39-81 0,-1 2 0,-1-1 0,-2 0 0,-1 1 0,-1 0 0,-2-1 0,0 1 0,-8 39 0,4-38 0,-2-1 0,0 0 0,-2 0 0,-2-1 0,0 0 0,-2-1 0,0 0 0,-2-1 0,-1-1 0,-1 0 0,-2-1 0,0-1 0,-40 38 0,39-47 0,0-1 0,-1-1 0,-23 11 0,27-15 0,0 0 0,1 1 0,0 1 0,0 1 0,1 1 0,-17 16 0,28-24 0,0 1 0,0-1 0,-1 0 0,1-1 0,-1 1 0,-6 2 0,11-5 0,-1-1 0,1 0 0,-1 0 0,1 1 0,-1-1 0,1 0 0,-1 0 0,0 0 0,1 0 0,-1 0 0,1 0 0,-1 0 0,1 0 0,-1 0 0,0 0 0,1 0 0,-1 0 0,1 0 0,-1 0 0,1-1 0,-1 1 0,1 0 0,-1 0 0,1-1 0,-1 1 0,0-1 0,0 0 0,0-1 0,0 1 0,0-1 0,1 0 0,-1 1 0,0-1 0,1 1 0,0-1 0,-1 0 0,1 1 0,0-1 0,0 0 0,0 0 0,0-1 0,0-4 0,0 0 0,1 0 0,0 1 0,0-1 0,1 1 0,0-1 0,0 1 0,0 0 0,1 0 0,6-12 0,-25 47 0,-21 50 0,36-75 0,0 0 0,1 0 0,0 0 0,-1 0 0,1 0 0,1-1 0,-1 1 0,1 0 0,-1 0 0,3 4 0,-3-7 0,0 0 0,0 0 0,0-1 0,0 1 0,0 0 0,1 0 0,-1 0 0,0-1 0,0 1 0,1 0 0,-1 0 0,1-1 0,-1 1 0,1 0 0,-1-1 0,1 1 0,-1 0 0,1-1 0,-1 1 0,1-1 0,0 1 0,-1-1 0,1 1 0,0-1 0,0 0 0,-1 1 0,1-1 0,0 0 0,0 1 0,0-1 0,-1 0 0,1 0 0,0 0 0,0 0 0,0 0 0,-1 0 0,1 0 0,0 0 0,0 0 0,0 0 0,0 0 0,-1-1 0,1 1 0,0 0 0,0-1 0,-1 1 0,1 0 0,0-1 0,0 1 0,-1-1 0,1 1 0,0-2 0,2-1 0,0 0 0,-1 0 0,0-1 0,0 1 0,0-1 0,0 1 0,0-1 0,-1 0 0,0 0 0,0 0 0,0 0 0,0 0 0,0 0 0,-1 0 0,0-5 0,-1-63 0,-9 20 0,10 50 0,-1-1 0,0 1 0,0-1 0,1 1 0,-1-1 0,-1 1 0,1 0 0,0 0 0,-1-1 0,1 1 0,-1 0 0,1 0 0,-1 0 0,0 0 0,0 1 0,-3-3 0,4 4 0,0 0 0,1 0 0,-1 0 0,0 0 0,1 0 0,-1 1 0,0-1 0,1 0 0,-1 1 0,0-1 0,1 0 0,-1 1 0,1-1 0,-1 1 0,0-1 0,1 1 0,-1-1 0,1 1 0,0-1 0,-1 1 0,1 0 0,-1-1 0,1 1 0,0 0 0,-1-1 0,1 1 0,0 0 0,0-1 0,0 1 0,0 0 0,-1-1 0,1 1 0,0 0 0,0 0 0,1 1 0,-5 31 0,4-31 0,-1 10-170,0 0-1,0 1 0,-2-1 1,1 0-1,-1 0 0,-1-1 1,-6 16-1,1-13-6655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05.951"/>
    </inkml:context>
    <inkml:brush xml:id="br0">
      <inkml:brushProperty name="width" value="0.05" units="cm"/>
      <inkml:brushProperty name="height" value="0.05" units="cm"/>
    </inkml:brush>
  </inkml:definitions>
  <inkml:trace contextRef="#ctx0" brushRef="#br0">0 0 24575,'0'5'0,"0"9"0,0 8 0,0 4 0,0 2 0,0 1 0,0-1 0,0 0 0,0 0 0,0-1 0,0-1 0,0 0 0,0 0 0,0 0 0,0 0 0,0 0 0,0-1 0,0-3-8191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07.468"/>
    </inkml:context>
    <inkml:brush xml:id="br0">
      <inkml:brushProperty name="width" value="0.05" units="cm"/>
      <inkml:brushProperty name="height" value="0.05" units="cm"/>
    </inkml:brush>
  </inkml:definitions>
  <inkml:trace contextRef="#ctx0" brushRef="#br0">1 2 24575,'26'0'0,"-7"-1"0,0 1 0,-1 0 0,1 2 0,20 4 0,-36-6 0,1 1 0,-1 0 0,0 0 0,0 0 0,1 0 0,-1 1 0,0-1 0,0 1 0,0-1 0,0 1 0,-1 0 0,1 1 0,0-1 0,-1 0 0,0 1 0,1-1 0,-1 1 0,0 0 0,0 0 0,-1 0 0,1 0 0,0 0 0,-1 0 0,0 0 0,0 0 0,0 1 0,0-1 0,0 5 0,-1-5 4,0 0 1,0-1-1,-1 1 0,1 0 0,-1 0 0,0-1 0,0 1 0,0-1 0,0 1 1,0-1-1,0 1 0,-1-1 0,1 0 0,-1 1 0,0-1 0,0 0 0,1 0 1,-1 0-1,-1 0 0,1-1 0,0 1 0,0-1 0,-1 1 0,1-1 0,0 0 1,-1 0-1,0 0 0,-2 1 0,-6 2-252,0 0 1,-1-1-1,1 0 1,-1-1-1,-14 2 1,5-3-6579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08.859"/>
    </inkml:context>
    <inkml:brush xml:id="br0">
      <inkml:brushProperty name="width" value="0.05" units="cm"/>
      <inkml:brushProperty name="height" value="0.05" units="cm"/>
    </inkml:brush>
  </inkml:definitions>
  <inkml:trace contextRef="#ctx0" brushRef="#br0">161 1 24575,'-13'0'0,"-1"0"0,1 0 0,0 1 0,-1 1 0,1 0 0,-17 6 0,26-7 0,1 1 0,0 0 0,0-1 0,0 1 0,1 0 0,-1 0 0,0 1 0,1-1 0,-1 0 0,1 1 0,0 0 0,0-1 0,0 1 0,0 0 0,0 0 0,1 0 0,-1 0 0,1 1 0,0-1 0,0 0 0,0 1 0,0-1 0,1 0 0,-1 1 0,1-1 0,0 1 0,0-1 0,0 1 0,1 4 0,0-3 0,0 0 0,0 0 0,0 0 0,1 0 0,0 0 0,0-1 0,0 1 0,0-1 0,1 1 0,0-1 0,0 0 0,3 4 0,-5-6 0,0-1 0,0 0 0,0 0 0,1 1 0,-1-1 0,0 0 0,0 0 0,1 0 0,-1 0 0,0-1 0,1 1 0,-1 0 0,1 0 0,0-1 0,-1 1 0,1-1 0,-1 1 0,1-1 0,0 0 0,-1 0 0,1 0 0,0 0 0,-1 0 0,1 0 0,0 0 0,-1 0 0,1-1 0,-1 1 0,1-1 0,0 1 0,-1-1 0,1 0 0,-1 1 0,1-1 0,-1 0 0,0 0 0,1 0 0,-1 0 0,2-2 0,1-3 0,0 0 0,0 0 0,0-1 0,-1 1 0,0-1 0,0 0 0,-1 0 0,0 0 0,0 0 0,1-14 0,12-31 0,-15 51 0,0 1 0,0-1 0,0 0 0,0 1 0,0-1 0,0 0 0,1 1 0,-1-1 0,0 0 0,1 1 0,-1-1 0,0 1 0,1-1 0,-1 1 0,1-1 0,-1 1 0,0-1 0,1 1 0,-1-1 0,1 1 0,0-1 0,-1 1 0,1 0 0,-1-1 0,1 1 0,0 0 0,-1 0 0,1-1 0,-1 1 0,1 0 0,0 0 0,-1 0 0,1 0 0,0 0 0,-1 0 0,1 0 0,0 0 0,-1 0 0,1 0 0,0 0 0,-1 0 0,1 1 0,0-1 0,-1 0 0,1 0 0,0 1 0,-1-1 0,1 0 0,-1 1 0,1-1 0,-1 1 0,1-1 0,-1 1 0,1-1 0,-1 1 0,1-1 0,-1 1 0,0-1 0,1 1 0,-1-1 0,0 1 0,1 1 0,23 47 0,-19-37 0,-1-5-273,0 1 0,1-1 0,0 0 0,11 12 0,-4-8-6553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0.306"/>
    </inkml:context>
    <inkml:brush xml:id="br0">
      <inkml:brushProperty name="width" value="0.05" units="cm"/>
      <inkml:brushProperty name="height" value="0.05" units="cm"/>
    </inkml:brush>
  </inkml:definitions>
  <inkml:trace contextRef="#ctx0" brushRef="#br0">155 1 24575,'-9'0'0,"0"0"0,-1 1 0,1 0 0,0 0 0,0 1 0,0 0 0,1 1 0,-1 0 0,-11 5 0,16-6 0,1 1 0,-1-1 0,1 1 0,-1 0 0,1 0 0,0 0 0,0 0 0,0 0 0,0 1 0,1-1 0,0 1 0,-1 0 0,1 0 0,0 0 0,1 0 0,-1 0 0,1 0 0,0 0 0,0 0 0,0 1 0,0 7 0,1-10 0,-1-1 0,1 0 0,0 1 0,0-1 0,0 1 0,0-1 0,0 1 0,0-1 0,0 0 0,1 1 0,-1-1 0,0 1 0,1-1 0,-1 0 0,1 1 0,-1-1 0,1 0 0,0 0 0,0 1 0,-1-1 0,1 0 0,0 0 0,0 0 0,0 0 0,0 0 0,0 0 0,1 0 0,-1 0 0,0-1 0,0 1 0,1 0 0,-1-1 0,0 1 0,1-1 0,-1 1 0,2-1 0,0 1 0,0-1 0,-1-1 0,1 1 0,0 0 0,0 0 0,-1-1 0,1 0 0,0 1 0,-1-1 0,1 0 0,-1-1 0,1 1 0,-1 0 0,1-1 0,-1 1 0,0-1 0,4-3 0,1-3 0,0 0 0,0 0 0,-1 0 0,8-16 0,-7 12 0,-2 35 0,-4 15 0,-1 44 0,-3 52 0,2-131 6,1 0 0,-1 0-1,0 0 1,0 0 0,0 0-1,0-1 1,0 1 0,-1 0 0,1-1-1,-1 1 1,0-1 0,0 1-1,0-1 1,0 0 0,0 1-1,0-1 1,-1 0 0,1-1 0,0 1-1,-6 2 1,1 0-218,-1-1 0,0 1 0,0-2-1,0 1 1,0-1 0,-12 1 0,0-1-6614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4:55.743"/>
    </inkml:context>
    <inkml:brush xml:id="br0">
      <inkml:brushProperty name="width" value="0.05" units="cm"/>
      <inkml:brushProperty name="height" value="0.05" units="cm"/>
      <inkml:brushProperty name="color" value="#E71224"/>
    </inkml:brush>
  </inkml:definitions>
  <inkml:trace contextRef="#ctx0" brushRef="#br0">33 0 24575,'55'22'0,"-49"-20"0,1 0 0,-1 1 0,0 0 0,-1 0 0,1 1 0,0 0 0,-1 0 0,0 0 0,0 0 0,0 1 0,0 0 0,-1 0 0,0 0 0,0 0 0,0 1 0,-1 0 0,1 0 0,-1 0 0,3 11 0,-5-13 0,1 0 0,-1 0 0,-1 0 0,1 0 0,-1 1 0,1-1 0,-1 0 0,0 0 0,-1 1 0,1-1 0,-1 0 0,0 0 0,0 0 0,0 0 0,0 0 0,-1 0 0,0 0 0,0 0 0,0 0 0,0-1 0,0 1 0,-1-1 0,0 1 0,0-1 0,0 0 0,0 0 0,0 0 0,0-1 0,-1 1 0,1-1 0,-1 0 0,-4 2 0,-5 1 0,0-1 0,0-1 0,-20 3 0,21-4 0,19-2 0,1 0 0,9-2 0,1 2 0,-1 0 0,0 1 0,0 1 0,26 5 0,-39-6 0,0 1 0,0-1 0,0 1 0,0 0 0,0 0 0,-1 0 0,1 0 0,-1 1 0,1 0 0,-1-1 0,0 1 0,0 0 0,0 1 0,-1-1 0,1 0 0,-1 1 0,1 0 0,-1-1 0,0 1 0,-1 0 0,1 0 0,-1 0 0,0 0 0,1 0 0,-2 0 0,1 1 0,0 7 0,0-3 0,-1-1 0,1 1 0,-2 0 0,1 0 0,-1 0 0,-1-1 0,1 1 0,-1 0 0,-1-1 0,-6 14 0,7-17 0,-1 0 0,0 0 0,0-1 0,-1 1 0,0-1 0,1 0 0,-1 0 0,-1-1 0,1 1 0,0-1 0,-1 0 0,0 0 0,0 0 0,0-1 0,0 0 0,0 0 0,0 0 0,-7 1 0,-23 6-90,-1 0-547,-42 16-1,63-19-6188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1.765"/>
    </inkml:context>
    <inkml:brush xml:id="br0">
      <inkml:brushProperty name="width" value="0.05" units="cm"/>
      <inkml:brushProperty name="height" value="0.05" units="cm"/>
    </inkml:brush>
  </inkml:definitions>
  <inkml:trace contextRef="#ctx0" brushRef="#br0">6 121 24575,'6'0'0,"0"0"0,0-1 0,0 0 0,0 0 0,-1 0 0,1-1 0,0 0 0,0 0 0,-1 0 0,1-1 0,8-5 0,-12 6 0,0 1 0,0-1 0,0 0 0,0 0 0,0 1 0,-1-1 0,1-1 0,0 1 0,-1 0 0,0 0 0,1 0 0,-1-1 0,0 1 0,0-1 0,-1 1 0,1-1 0,0 1 0,-1-1 0,0 0 0,1 1 0,-1-1 0,0 1 0,0-1 0,0 0 0,-1 1 0,1-1 0,-1 1 0,1-1 0,-2-3 0,1 5 0,1 0 0,0 0 0,-1-1 0,1 1 0,-1 0 0,1 0 0,-1 0 0,0-1 0,1 1 0,-1 0 0,0 0 0,0 0 0,0 0 0,1 0 0,-1 0 0,0 1 0,0-1 0,-1 0 0,1 0 0,0 1 0,0-1 0,0 1 0,0-1 0,-1 1 0,1-1 0,0 1 0,0 0 0,-1-1 0,1 1 0,0 0 0,-1 0 0,1 0 0,0 0 0,0 0 0,-1 1 0,1-1 0,0 0 0,-1 0 0,1 1 0,0-1 0,0 1 0,0-1 0,-1 1 0,1 0 0,0-1 0,0 1 0,0 0 0,0 0 0,0 0 0,0 0 0,-1 1 0,-2 1 0,-1 1 0,1 0 0,0 0 0,1 0 0,-1 1 0,1-1 0,-1 1 0,1 0 0,1 0 0,-1 0 0,-1 5 0,1 1 0,1-1 0,0 1 0,1 0 0,0-1 0,1 1 0,0 0 0,0-1 0,5 19 0,-5-25 0,1-1 0,0 1 0,0-1 0,1 1 0,-1-1 0,1 0 0,0 1 0,-1-1 0,1 0 0,1 0 0,-1-1 0,0 1 0,1 0 0,0-1 0,-1 1 0,1-1 0,0 0 0,0 0 0,0 0 0,0 0 0,1-1 0,-1 1 0,0-1 0,1 0 0,-1 0 0,1 0 0,0 0 0,4 0 0,69 0-1365,-54-2-5461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2.821"/>
    </inkml:context>
    <inkml:brush xml:id="br0">
      <inkml:brushProperty name="width" value="0.05" units="cm"/>
      <inkml:brushProperty name="height" value="0.05" units="cm"/>
    </inkml:brush>
  </inkml:definitions>
  <inkml:trace contextRef="#ctx0" brushRef="#br0">130 0 24575,'-1'14'0,"-1"0"0,0 0 0,-2-1 0,1 1 0,-12 25 0,-5 24 0,-36 205 0,31-158-1365,24-90-5461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3.554"/>
    </inkml:context>
    <inkml:brush xml:id="br0">
      <inkml:brushProperty name="width" value="0.05" units="cm"/>
      <inkml:brushProperty name="height" value="0.05" units="cm"/>
    </inkml:brush>
  </inkml:definitions>
  <inkml:trace contextRef="#ctx0" brushRef="#br0">92 0 24575,'0'5'0,"2"57"0,-3 1 0,-3 0 0,-3-1 0,-18 75 0,-23 37-1365,39-149-5461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4.632"/>
    </inkml:context>
    <inkml:brush xml:id="br0">
      <inkml:brushProperty name="width" value="0.05" units="cm"/>
      <inkml:brushProperty name="height" value="0.05" units="cm"/>
    </inkml:brush>
  </inkml:definitions>
  <inkml:trace contextRef="#ctx0" brushRef="#br0">0 1 24575,'28'1'0,"-1"2"0,1 0 0,-1 2 0,0 1 0,0 2 0,-1 0 0,0 2 0,29 14 0,78 23-1365,-117-41-5461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5.821"/>
    </inkml:context>
    <inkml:brush xml:id="br0">
      <inkml:brushProperty name="width" value="0.05" units="cm"/>
      <inkml:brushProperty name="height" value="0.05" units="cm"/>
    </inkml:brush>
  </inkml:definitions>
  <inkml:trace contextRef="#ctx0" brushRef="#br0">0 1 24575,'15'1'0,"-1"1"0,0 0 0,0 2 0,-1-1 0,1 2 0,-1 0 0,0 0 0,0 1 0,19 13 0,-18-11 0,1 0 0,-1-1 0,1-1 0,1 0 0,-1-1 0,27 5 0,-29-8 19,-1 1 0,0 1 1,0 0-1,-1 0 0,1 1 0,20 12 0,-19-9-394,2-1 0,-1-1 1,22 7-1,-15-8-6451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9.696"/>
    </inkml:context>
    <inkml:brush xml:id="br0">
      <inkml:brushProperty name="width" value="0.05" units="cm"/>
      <inkml:brushProperty name="height" value="0.05" units="cm"/>
    </inkml:brush>
  </inkml:definitions>
  <inkml:trace contextRef="#ctx0" brushRef="#br0">213 2 24575,'-31'-1'0,"17"0"0,1 1 0,-1 1 0,-28 3 0,39-3 0,-1 0 0,0 0 0,0 1 0,0-1 0,1 1 0,-1 0 0,1 0 0,-1 0 0,1 0 0,0 1 0,0-1 0,0 1 0,0 0 0,0 0 0,1 0 0,-1 0 0,1 1 0,-2 3 0,-3 6 0,2 1 0,-1-1 0,2 1 0,0 0 0,1 0 0,0 0 0,-1 27 0,6 108 0,1-64 0,-3-87 0,0-7 0,0 0 0,1 0 0,0 0 0,0 0 0,5-16 0,-5 22 0,1-1 0,-1 0 0,1 1 0,0-1 0,0 1 0,0-1 0,1 1 0,-1 0 0,1 0 0,-1 0 0,1 0 0,0 1 0,0-1 0,1 1 0,-1 0 0,0 0 0,1 0 0,-1 0 0,1 0 0,0 1 0,6-2 0,14-2-1365,-1 3-5461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1.054"/>
    </inkml:context>
    <inkml:brush xml:id="br0">
      <inkml:brushProperty name="width" value="0.05" units="cm"/>
      <inkml:brushProperty name="height" value="0.05" units="cm"/>
    </inkml:brush>
  </inkml:definitions>
  <inkml:trace contextRef="#ctx0" brushRef="#br0">5 73 24575,'-2'57'0,"1"-38"0,-1-1 0,2 0 0,1 1 0,0-1 0,1 0 0,1 0 0,5 18 0,-8-35 0,0-1 0,0 0 0,0 0 0,0 0 0,0 0 0,0 1 0,0-1 0,0 0 0,0 0 0,0 0 0,0 0 0,0 1 0,0-1 0,0 0 0,1 0 0,-1 0 0,0 0 0,0 1 0,0-1 0,0 0 0,0 0 0,0 0 0,0 0 0,0 0 0,1 1 0,-1-1 0,0 0 0,0 0 0,0 0 0,0 0 0,0 0 0,1 0 0,-1 0 0,0 0 0,0 0 0,0 0 0,0 0 0,0 1 0,1-1 0,-1 0 0,0 0 0,0 0 0,0 0 0,0 0 0,1 0 0,-1 0 0,0-1 0,0 1 0,0 0 0,0 0 0,1 0 0,-1 0 0,0 0 0,0 0 0,0 0 0,5-13 0,-1-21 0,-3-13-114,-2 26 175,2-1-1,0 1 1,6-27 0,-6 43-144,0 0 0,1-1 0,-1 1 0,1 0 0,1 0 0,-1 0 0,1 0 0,0 1 0,0-1 0,0 1 0,0-1 0,1 1 0,0 0 0,0 1 0,0-1 0,0 0 0,8-3 0,2-1-6743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2.430"/>
    </inkml:context>
    <inkml:brush xml:id="br0">
      <inkml:brushProperty name="width" value="0.05" units="cm"/>
      <inkml:brushProperty name="height" value="0.05" units="cm"/>
    </inkml:brush>
  </inkml:definitions>
  <inkml:trace contextRef="#ctx0" brushRef="#br0">79 43 24575,'-2'0'0,"0"0"0,-1 0 0,1 1 0,0 0 0,0-1 0,-1 1 0,1 0 0,0 0 0,0 0 0,0 0 0,0 0 0,0 0 0,0 1 0,0-1 0,1 1 0,-1-1 0,-2 5 0,0-1 0,0 0 0,0 1 0,1 0 0,0-1 0,0 1 0,-3 10 0,3-9 0,1 1 0,0-1 0,0 1 0,0-1 0,1 1 0,1 0 0,-1 0 0,1-1 0,1 1 0,-1 0 0,4 14 0,-4-21 0,0 0 0,0 0 0,1 0 0,-1 0 0,0 0 0,1 0 0,-1 0 0,1 0 0,-1 0 0,1 0 0,0 0 0,-1-1 0,1 1 0,0 0 0,0 0 0,-1-1 0,1 1 0,0 0 0,0-1 0,0 1 0,0-1 0,0 1 0,0-1 0,0 1 0,0-1 0,0 0 0,0 1 0,0-1 0,2 0 0,-1 0 0,0-1 0,0 0 0,0 0 0,0 0 0,0 0 0,0 0 0,0 0 0,-1 0 0,1-1 0,0 1 0,-1 0 0,1-1 0,-1 0 0,2-1 0,3-6 0,1 0 0,-2 0 0,1-1 0,-1 1 0,4-12 0,-5 2 0,0 0 0,-1 0 0,-1-1 0,-1 1 0,-2-39 0,1 98 0,-1-26 0,0 0 0,1 0 0,1 0 0,1 0 0,0 0 0,0 0 0,1-1 0,7 19 0,1-7-85,-7-14-129,1-1 1,0 0 0,1 1-1,0-2 1,9 14 0,-3-11-6613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3.928"/>
    </inkml:context>
    <inkml:brush xml:id="br0">
      <inkml:brushProperty name="width" value="0.05" units="cm"/>
      <inkml:brushProperty name="height" value="0.05" units="cm"/>
    </inkml:brush>
  </inkml:definitions>
  <inkml:trace contextRef="#ctx0" brushRef="#br0">1 125 24575,'0'9'0,"0"0"0,1 0 0,0 0 0,0 0 0,1 0 0,0 0 0,1 0 0,6 14 0,-2-56 0,-7 12 0,2 0 0,8-41 0,-9 58 0,0-1 0,0 1 0,0 0 0,0 0 0,1 0 0,0 0 0,0 0 0,0 0 0,0 1 0,0-1 0,1 0 0,-1 1 0,1 0 0,0 0 0,0 0 0,1 0 0,-1 0 0,0 1 0,1-1 0,0 1 0,7-4 0,-10 6 0,1-1 0,-1 1 0,1 0 0,-1-1 0,1 1 0,0 0 0,-1 0 0,1 0 0,-1 0 0,1 0 0,-1 1 0,1-1 0,0 0 0,-1 1 0,1-1 0,-1 1 0,0-1 0,1 1 0,-1 0 0,1 0 0,-1 0 0,0 0 0,1 0 0,-1 0 0,2 2 0,-1 0 0,0 1 0,1-1 0,-2 1 0,1 0 0,0-1 0,-1 1 0,1 0 0,-1 0 0,1 8 0,0 8 0,-1 0 0,0 0 0,-3 21 0,2-37 0,1-13 0,0-1 0,0 1 0,1 0 0,1 0 0,0 0 0,0 0 0,0 0 0,9-14 0,-8 18 0,-1 0 0,1 0 0,0 0 0,0 0 0,0 1 0,0 0 0,1 0 0,0 0 0,0 0 0,0 1 0,0 0 0,1 0 0,-1 0 0,1 1 0,0-1 0,-1 1 0,9-1 0,-12 2 0,0 1 0,0 0 0,0 0 0,0-1 0,0 1 0,0 1 0,0-1 0,0 0 0,0 0 0,0 1 0,0-1 0,0 1 0,0-1 0,0 1 0,0 0 0,0 0 0,0 0 0,-1 0 0,1 0 0,0 1 0,-1-1 0,3 2 0,-1 1 0,0 0 0,0 0 0,0 1 0,-1-1 0,0 0 0,0 1 0,0 0 0,0-1 0,1 6 0,1 11 0,-1-1 0,0 1 0,-1 29 0,-2-31-81,4 36-1203,1-38-5542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5.164"/>
    </inkml:context>
    <inkml:brush xml:id="br0">
      <inkml:brushProperty name="width" value="0.05" units="cm"/>
      <inkml:brushProperty name="height" value="0.05" units="cm"/>
    </inkml:brush>
  </inkml:definitions>
  <inkml:trace contextRef="#ctx0" brushRef="#br0">31 177 24575,'2'-1'0,"1"1"0,-1-1 0,1 0 0,-1 0 0,0 0 0,1 0 0,-1 0 0,0-1 0,0 1 0,0-1 0,0 0 0,0 1 0,0-1 0,0 0 0,-1 0 0,1 0 0,-1 0 0,2-3 0,22-42 0,-23 42 0,-1 0 0,0 0 0,0 0 0,-1 0 0,1 0 0,-1 0 0,0 0 0,-1-1 0,1 1 0,-1 0 0,-2-8 0,3 12 0,-1-1 0,1 0 0,-1 1 0,0-1 0,1 1 0,-1-1 0,0 1 0,0 0 0,0-1 0,0 1 0,0 0 0,0-1 0,0 1 0,0 0 0,-1 0 0,1 0 0,0 0 0,-1 0 0,1 0 0,-1 1 0,1-1 0,-1 0 0,1 1 0,-1-1 0,1 1 0,-1-1 0,0 1 0,1 0 0,-1 0 0,0 0 0,1 0 0,-1 0 0,1 0 0,-1 0 0,0 0 0,1 1 0,-1-1 0,0 1 0,-1 0 0,0 0 0,1 1 0,-1-1 0,1 1 0,-1 0 0,1 0 0,-1 0 0,1 0 0,0 0 0,0 0 0,0 1 0,0-1 0,1 1 0,-1 0 0,1-1 0,-1 1 0,1 0 0,0 0 0,0 0 0,0 0 0,0-1 0,1 1 0,-1 1 0,1 4 0,-2 11 0,1 1 0,2 30 0,0-30 0,-2 11 0,1-18 0,-1-1 0,2 0 0,-1 0 0,5 18 0,-5-27 0,1-1 0,0 1 0,0-1 0,0 1 0,0-1 0,0 0 0,0 1 0,1-1 0,-1 0 0,1 0 0,-1 0 0,1 0 0,0 0 0,0 0 0,0-1 0,0 1 0,0-1 0,0 1 0,0-1 0,1 0 0,-1 0 0,0 0 0,1 0 0,-1 0 0,1 0 0,2 0 0,18 1-1365,-1-1-5461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4:57.104"/>
    </inkml:context>
    <inkml:brush xml:id="br0">
      <inkml:brushProperty name="width" value="0.05" units="cm"/>
      <inkml:brushProperty name="height" value="0.05" units="cm"/>
      <inkml:brushProperty name="color" value="#E71224"/>
    </inkml:brush>
  </inkml:definitions>
  <inkml:trace contextRef="#ctx0" brushRef="#br0">1 0 24575,'0'5'0,"0"5"0,0 6 0,0 5 0,0 7 0,0 3 0,0 1 0,0 0 0,0-2 0,0 3 0,0 5 0,0 5 0,0-1 0,0-3 0,0-4 0,0-3 0,0-7-8191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5.933"/>
    </inkml:context>
    <inkml:brush xml:id="br0">
      <inkml:brushProperty name="width" value="0.05" units="cm"/>
      <inkml:brushProperty name="height" value="0.05" units="cm"/>
    </inkml:brush>
  </inkml:definitions>
  <inkml:trace contextRef="#ctx0" brushRef="#br0">51 0 24575,'1'106'0,"1"-21"0,-4 0 0,-15 105 0,-15-41-1365,29-138-5461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6.823"/>
    </inkml:context>
    <inkml:brush xml:id="br0">
      <inkml:brushProperty name="width" value="0.05" units="cm"/>
      <inkml:brushProperty name="height" value="0.05" units="cm"/>
    </inkml:brush>
  </inkml:definitions>
  <inkml:trace contextRef="#ctx0" brushRef="#br0">44 1 24575,'0'4'0,"0"7"0,0 5 0,0 4 0,0 4 0,0 1 0,0 2 0,0 0 0,0 0 0,0 0 0,0 4 0,0 1 0,0 4 0,-4 5 0,-6 4 0,-2-1 0,2-4 0,2-8-8191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7.973"/>
    </inkml:context>
    <inkml:brush xml:id="br0">
      <inkml:brushProperty name="width" value="0.05" units="cm"/>
      <inkml:brushProperty name="height" value="0.05" units="cm"/>
    </inkml:brush>
  </inkml:definitions>
  <inkml:trace contextRef="#ctx0" brushRef="#br0">0 1 24575,'37'0'0,"-1"1"0,0 1 0,47 11 0,-19-3-17,-48-8-176,0 1 1,0 0-1,-1 0 1,1 2-1,-1 0 0,16 8 1,-16-5-6634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9.416"/>
    </inkml:context>
    <inkml:brush xml:id="br0">
      <inkml:brushProperty name="width" value="0.05" units="cm"/>
      <inkml:brushProperty name="height" value="0.05" units="cm"/>
    </inkml:brush>
  </inkml:definitions>
  <inkml:trace contextRef="#ctx0" brushRef="#br0">0 0 24575,'5'0'0,"5"0"0,6 0 0,5 0 0,2 0 0,3 0 0,0 0 0,1 0 0,1 0 0,-2 0 0,1 5 0,0 0 0,-6 1-8191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07.022"/>
    </inkml:context>
    <inkml:brush xml:id="br0">
      <inkml:brushProperty name="width" value="0.05" units="cm"/>
      <inkml:brushProperty name="height" value="0.05" units="cm"/>
      <inkml:brushProperty name="color" value="#E71224"/>
    </inkml:brush>
  </inkml:definitions>
  <inkml:trace contextRef="#ctx0" brushRef="#br0">186 1 24575,'2'127'0,"-5"135"0,3-259 0,-1 0 0,0 0 0,0 0 0,0 0 0,0 0 0,0 0 0,-1 0 0,1-1 0,-1 1 0,0 0 0,0-1 0,0 0 0,0 1 0,0-1 0,0 0 0,-1 0 0,1 0 0,-1-1 0,0 1 0,1 0 0,-1-1 0,0 0 0,0 0 0,0 1 0,0-2 0,0 1 0,0 0 0,0-1 0,0 1 0,0-1 0,0 0 0,0 0 0,0 0 0,0 0 0,-4-2 0,2 2 0,1 0 0,0 0 0,-1-1 0,1 0 0,-1 0 0,1 0 0,0 0 0,0-1 0,0 0 0,0 0 0,0 0 0,0 0 0,0 0 0,1-1 0,-1 0 0,1 0 0,0 0 0,0 0 0,0 0 0,0-1 0,0 1 0,1-1 0,-1 1 0,-2-9 0,4 9 0,-1-1 0,1 0 0,1 0 0,-1 1 0,1-1 0,-1 0 0,1 0 0,0 0 0,1 0 0,-1 1 0,1-1 0,-1 0 0,1 0 0,0 1 0,0-1 0,1 0 0,2-5 0,-1 6 0,-1 0 0,1 1 0,-1-1 0,1 1 0,0 0 0,0 0 0,0 0 0,0 0 0,0 0 0,0 0 0,1 1 0,-1 0 0,0 0 0,1 0 0,-1 0 0,1 0 0,-1 1 0,1-1 0,4 1 0,17-1-1365,-2 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15.663"/>
    </inkml:context>
    <inkml:brush xml:id="br0">
      <inkml:brushProperty name="width" value="0.05" units="cm"/>
      <inkml:brushProperty name="height" value="0.05" units="cm"/>
      <inkml:brushProperty name="color" value="#E71224"/>
    </inkml:brush>
  </inkml:definitions>
  <inkml:trace contextRef="#ctx0" brushRef="#br0">133 1 24575,'-5'0'0,"0"0"0,0 0 0,0 1 0,0-1 0,0 1 0,0 1 0,0-1 0,0 1 0,0-1 0,0 1 0,1 1 0,-1-1 0,1 1 0,-1-1 0,1 1 0,0 1 0,0-1 0,1 1 0,-1-1 0,-3 6 0,2-2 0,1 0 0,0 0 0,0 1 0,1 0 0,0 0 0,1 0 0,0 0 0,0 0 0,0 0 0,1 0 0,0 16 0,1-19 0,0 0 0,1 0 0,0 0 0,0 0 0,0 0 0,0 0 0,1 0 0,0-1 0,0 1 0,0 0 0,1-1 0,-1 0 0,1 1 0,0-1 0,0 0 0,1-1 0,-1 1 0,5 3 0,-5-5 0,-1 0 0,0 0 0,1-1 0,-1 1 0,1-1 0,-1 0 0,1 1 0,0-1 0,0 0 0,0-1 0,-1 1 0,1 0 0,0-1 0,0 0 0,0 1 0,0-1 0,0 0 0,0-1 0,0 1 0,0 0 0,0-1 0,-1 0 0,1 0 0,0 0 0,0 0 0,0 0 0,-1 0 0,1-1 0,-1 1 0,1-1 0,-1 0 0,4-3 0,-3 2 6,0-1 0,0 1 0,0-1 0,-1 0 0,1 0 0,-1 0 0,0-1 0,0 1 0,-1 0 0,1-1 0,-1 1 0,0-1 0,0 1 0,0-1 0,-1 0 0,0 1 0,0-1 0,0 0 0,-1-7 0,1 9-61,-1-1 0,1 1 0,-1-1 0,0 1 0,0 0 0,0-1 0,0 1 0,-1 0 0,1 0 0,-1 0 0,1 0 0,-1 0 0,0 0 0,-1 0 0,1 1 0,0-1 0,-1 1 0,1-1 0,-1 1 0,0 0 0,0 0 0,0 0 0,0 1 0,0-1 0,0 1 0,-4-2 0,-13 0-6771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16.569"/>
    </inkml:context>
    <inkml:brush xml:id="br0">
      <inkml:brushProperty name="width" value="0.05" units="cm"/>
      <inkml:brushProperty name="height" value="0.05" units="cm"/>
      <inkml:brushProperty name="color" value="#E71224"/>
    </inkml:brush>
  </inkml:definitions>
  <inkml:trace contextRef="#ctx0" brushRef="#br0">1 0 24575,'0'5'0,"0"5"0,0 6 0,0 4 0,0 4 0,0 1 0,0 2 0,0 0 0,0 0 0,0 0 0,0-5-8191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18.086"/>
    </inkml:context>
    <inkml:brush xml:id="br0">
      <inkml:brushProperty name="width" value="0.05" units="cm"/>
      <inkml:brushProperty name="height" value="0.05" units="cm"/>
      <inkml:brushProperty name="color" value="#E71224"/>
    </inkml:brush>
  </inkml:definitions>
  <inkml:trace contextRef="#ctx0" brushRef="#br0">2 18 24575,'0'-1'0,"0"0"0,0 1 0,0-1 0,0 0 0,1 0 0,-1 1 0,0-1 0,0 0 0,0 1 0,1-1 0,-1 0 0,0 1 0,1-1 0,-1 0 0,1 1 0,-1-1 0,1 1 0,-1-1 0,1 1 0,-1-1 0,1 1 0,-1-1 0,1 1 0,-1-1 0,1 1 0,0 0 0,-1-1 0,1 1 0,0 0 0,-1 0 0,1 0 0,0-1 0,0 1 0,-1 0 0,1 0 0,0 0 0,0 0 0,-1 0 0,1 0 0,0 0 0,-1 1 0,1-1 0,0 0 0,0 0 0,-1 0 0,1 1 0,0-1 0,0 1 0,2 0 0,0 0 0,0 0 0,0 0 0,0 1 0,-1-1 0,1 1 0,0 0 0,-1 0 0,0 0 0,4 3 0,-3 0 0,-1-1 0,1 1 0,-1 0 0,0 0 0,-1 0 0,1 0 0,-1 0 0,0 0 0,0 0 0,-1 1 0,1-1 0,-1 0 0,0 0 0,-1 1 0,1-1 0,-1 0 0,0 0 0,0 0 0,-1 0 0,0 0 0,0 0 0,0 0 0,0 0 0,-1-1 0,1 1 0,-1-1 0,0 0 0,-1 0 0,1 0 0,-1 0 0,0 0 0,0-1 0,0 0 0,-8 6 0,-6 7-80,17-16 85,1 1 1,0-1 0,0 0-1,0 0 1,0 1-1,0-1 1,0 0-1,0 1 1,0-1-1,0 0 1,0 1 0,0-1-1,0 0 1,0 1-1,0-1 1,0 0-1,0 1 1,0-1-1,1 0 1,-1 1 0,0-1-1,0 0 1,0 1-1,0-1 1,1 0-1,-1 0 1,0 1 0,0-1-1,1 0 1,-1 0-1,0 0 1,0 1-1,1-1 1,-1 0-1,1 0 1,3 2-192,0-1 1,0 1-1,0-1 0,1-1 1,-1 1-1,0 0 1,8-1-1,10 1-6640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19.616"/>
    </inkml:context>
    <inkml:brush xml:id="br0">
      <inkml:brushProperty name="width" value="0.05" units="cm"/>
      <inkml:brushProperty name="height" value="0.05" units="cm"/>
      <inkml:brushProperty name="color" value="#E71224"/>
    </inkml:brush>
  </inkml:definitions>
  <inkml:trace contextRef="#ctx0" brushRef="#br0">183 0 24575,'4'0'0,"-1"0"0,1 1 0,0-1 0,0 1 0,-1-1 0,1 1 0,0 0 0,-1 1 0,1-1 0,-1 1 0,1-1 0,-1 1 0,0 0 0,0 0 0,0 1 0,0-1 0,3 3 0,-4-3 0,-1 1 0,1-1 0,-1 1 0,1-1 0,-1 1 0,0-1 0,0 1 0,0 0 0,0-1 0,0 1 0,0 0 0,-1 0 0,0 0 0,1-1 0,-1 1 0,0 0 0,0 0 0,-1 0 0,1 0 0,-1 0 0,1-1 0,-1 1 0,-2 4 0,2-4 0,0-1 0,0 1 0,-1-1 0,0 1 0,1-1 0,-1 0 0,0 0 0,0 1 0,0-2 0,0 1 0,-1 0 0,-2 2 0,2-3 0,1 1 0,0-1 0,0 1 0,0-1 0,0 1 0,1 0 0,-1 0 0,0 0 0,1 0 0,-1 0 0,1 0 0,0 0 0,0 0 0,0 1 0,0-1 0,0 0 0,-1 5 0,2 57 0,1-54 0,-1-1 0,0 1 0,0 0 0,-1 0 0,0-1 0,-4 17 0,4-23 0,-1 0 0,1 0 0,-1 0 0,0 0 0,0 0 0,0 0 0,0-1 0,0 1 0,-1-1 0,1 1 0,-1-1 0,1 0 0,-1 0 0,0 0 0,0-1 0,0 1 0,0-1 0,0 1 0,0-1 0,0 0 0,-1 0 0,1-1 0,0 1 0,-5 0 0,-102 17-1365,91-14-5461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21.444"/>
    </inkml:context>
    <inkml:brush xml:id="br0">
      <inkml:brushProperty name="width" value="0.05" units="cm"/>
      <inkml:brushProperty name="height" value="0.05" units="cm"/>
      <inkml:brushProperty name="color" value="#E71224"/>
    </inkml:brush>
  </inkml:definitions>
  <inkml:trace contextRef="#ctx0" brushRef="#br0">23 13 24575,'-20'54'0,"19"-47"0,0 0 0,0 0 0,1 0 0,0 1 0,1-1 0,0 0 0,0 0 0,0 0 0,3 7 0,-4-12 0,1 1 0,0-1 0,0 0 0,0 0 0,0 0 0,0 0 0,0 0 0,0 0 0,1 0 0,-1 0 0,1 0 0,0-1 0,-1 1 0,1-1 0,0 1 0,0-1 0,0 0 0,0 1 0,0-1 0,0 0 0,0 0 0,0-1 0,1 1 0,-1 0 0,0-1 0,1 1 0,-1-1 0,0 0 0,1 0 0,-1 0 0,3 0 0,-3 0 0,0-1 0,0 0 0,0 0 0,0 0 0,0 0 0,0 0 0,-1 0 0,1 0 0,0 0 0,-1-1 0,1 1 0,0-1 0,-1 1 0,0-1 0,1 0 0,-1 0 0,0 1 0,0-1 0,0 0 0,0 0 0,0 0 0,-1 0 0,1 0 0,-1 0 0,1 0 0,-1-1 0,0 1 0,1-3 0,0-7 0,0 0 0,0-1 0,-3-19 0,2 27-170,-1-1-1,0 1 0,-1 0 1,1 0-1,-1 0 0,0 0 1,-5-9-1,-5-4-6655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4:58.886"/>
    </inkml:context>
    <inkml:brush xml:id="br0">
      <inkml:brushProperty name="width" value="0.05" units="cm"/>
      <inkml:brushProperty name="height" value="0.05" units="cm"/>
      <inkml:brushProperty name="color" value="#E71224"/>
    </inkml:brush>
  </inkml:definitions>
  <inkml:trace contextRef="#ctx0" brushRef="#br0">175 1 24575,'-6'0'0,"-1"1"0,1-1 0,0 2 0,0-1 0,-1 1 0,1 0 0,0 0 0,1 0 0,-1 1 0,0 0 0,1 0 0,-1 0 0,1 1 0,0 0 0,0 0 0,1 0 0,-1 1 0,1-1 0,0 1 0,0 0 0,0 0 0,-4 11 0,0-1 0,0 1 0,2-1 0,0 2 0,0-1 0,2 1 0,0-1 0,-2 25 0,6-38 0,0 1 0,0-1 0,0 0 0,1 1 0,-1-1 0,1 1 0,-1-1 0,1 0 0,0 0 0,1 0 0,-1 1 0,1-1 0,-1 0 0,1 0 0,0-1 0,0 1 0,0 0 0,0-1 0,0 1 0,1-1 0,-1 0 0,1 1 0,0-1 0,0 0 0,0-1 0,-1 1 0,2-1 0,-1 1 0,0-1 0,0 0 0,0 0 0,1 0 0,-1 0 0,0-1 0,1 1 0,-1-1 0,0 0 0,1 0 0,-1 0 0,1-1 0,-1 1 0,0-1 0,1 0 0,-1 0 0,0 0 0,0 0 0,4-2 0,-3 1 0,0-1 0,0 0 0,-1 0 0,1 0 0,-1 0 0,0-1 0,0 1 0,0-1 0,0 0 0,0 0 0,-1 0 0,0 0 0,0 0 0,0 0 0,0-1 0,-1 1 0,1-1 0,0-8 0,2-3 0,-2 1 0,0-1 0,-1 1 0,-1-24 0,-2 24-273,0-1 0,-1 0 0,-1 1 0,-10-27 0,5 19-6553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27.484"/>
    </inkml:context>
    <inkml:brush xml:id="br0">
      <inkml:brushProperty name="width" value="0.05" units="cm"/>
      <inkml:brushProperty name="height" value="0.05" units="cm"/>
      <inkml:brushProperty name="color" value="#E71224"/>
    </inkml:brush>
  </inkml:definitions>
  <inkml:trace contextRef="#ctx0" brushRef="#br0">1 1 24575,'0'4'0,"0"6"0,0 6 0,0 5 0,0 2 0,0 3 0,0 1 0,0 0 0,0 0 0,0 0 0,0-1 0,0 1 0,0-6-8191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0.111"/>
    </inkml:context>
    <inkml:brush xml:id="br0">
      <inkml:brushProperty name="width" value="0.05" units="cm"/>
      <inkml:brushProperty name="height" value="0.05" units="cm"/>
      <inkml:brushProperty name="color" value="#E71224"/>
    </inkml:brush>
  </inkml:definitions>
  <inkml:trace contextRef="#ctx0" brushRef="#br0">0 1 24575,'8'-1'0,"-1"1"0,0 1 0,0-1 0,1 1 0,-1 0 0,0 1 0,0 0 0,9 3 0,-14-4 0,0 1 0,1-1 0,-1 1 0,0 0 0,0 0 0,0 0 0,0 0 0,-1 0 0,1 0 0,0 0 0,-1 1 0,0-1 0,1 0 0,-1 1 0,0-1 0,0 1 0,0 0 0,-1-1 0,1 1 0,-1 0 0,1-1 0,-1 1 0,0 0 0,0 0 0,0 2 0,0-2 0,0 0 0,0 1 0,-1-1 0,1 0 0,0 0 0,-1 0 0,0 0 0,0 0 0,0 0 0,0-1 0,0 1 0,0 0 0,-1 0 0,0-1 0,1 1 0,-1-1 0,-2 3 0,-1-1 0,0 0 0,0-1 0,0 1 0,0-1 0,-1-1 0,-7 4 0,-27 16 0,43-21 0,1 0 0,-1 1 0,0-1 0,1 0 0,-1-1 0,1 1 0,0-1 0,-1 1 0,1-1 0,4 0 0,16-1-1365,-1 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1.962"/>
    </inkml:context>
    <inkml:brush xml:id="br0">
      <inkml:brushProperty name="width" value="0.05" units="cm"/>
      <inkml:brushProperty name="height" value="0.05" units="cm"/>
      <inkml:brushProperty name="color" value="#E71224"/>
    </inkml:brush>
  </inkml:definitions>
  <inkml:trace contextRef="#ctx0" brushRef="#br0">46 1 24575,'8'-1'0,"1"1"0,-1 1 0,1-1 0,-1 2 0,14 2 0,-21-3 0,0-1 0,0 0 0,0 1 0,-1-1 0,1 1 0,0-1 0,0 1 0,-1-1 0,1 1 0,0-1 0,0 1 0,-1 0 0,1-1 0,-1 1 0,1 0 0,-1 0 0,1-1 0,-1 1 0,1 0 0,-1 0 0,0 0 0,1 1 0,-1 0 0,0 0 0,0 0 0,-1 0 0,1 0 0,-1 0 0,1 0 0,-1 0 0,1 0 0,-1 0 0,0-1 0,0 1 0,0 0 0,0-1 0,0 1 0,-3 2 0,3-3 0,1 1 0,-1 0 0,1-1 0,-1 1 0,1 0 0,-1-1 0,1 1 0,0 0 0,0 0 0,0 0 0,0-1 0,0 1 0,0 0 0,0 0 0,1-1 0,-1 1 0,1 0 0,-1 0 0,1-1 0,0 1 0,0-1 0,-1 1 0,1 0 0,0-1 0,0 0 0,1 1 0,-1-1 0,0 0 0,0 1 0,2 0 0,15 28 0,-17-28 4,0 1 0,-1 0-1,1-1 1,-1 1 0,1 0 0,-1-1-1,0 1 1,0 0 0,0 0 0,0-1-1,0 1 1,-1 0 0,0 0 0,1-1-1,-1 1 1,0-1 0,0 1 0,0 0-1,0-1 1,-1 0 0,1 1 0,-1-1-1,1 0 1,-1 0 0,0 0 0,0 0-1,0 0 1,0 0 0,0 0 0,-1-1-1,-1 2 1,-4 1-153,1-1 1,-1 1-1,0-2 1,0 1-1,0-1 1,0 0-1,0-1 1,-1 0-1,-9 0 1,-5 0-6678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3.866"/>
    </inkml:context>
    <inkml:brush xml:id="br0">
      <inkml:brushProperty name="width" value="0.05" units="cm"/>
      <inkml:brushProperty name="height" value="0.05" units="cm"/>
      <inkml:brushProperty name="color" value="#E71224"/>
    </inkml:brush>
  </inkml:definitions>
  <inkml:trace contextRef="#ctx0" brushRef="#br0">206 45 24575,'-55'-20'0,"29"14"0,13 3 0,-1 0 0,0 1 0,0 0 0,-25 0 0,38 2 0,0 0 0,-1 0 0,1 0 0,0 0 0,0 0 0,0 0 0,0 1 0,0-1 0,-1 0 0,1 0 0,0 1 0,0-1 0,0 1 0,0-1 0,0 1 0,0-1 0,0 1 0,0 0 0,0-1 0,1 1 0,-1 0 0,0 0 0,0 0 0,1-1 0,-1 1 0,0 0 0,1 0 0,-1 0 0,1 0 0,-1 0 0,1 0 0,-1 1 0,1-1 0,0 0 0,0 0 0,-1 0 0,1 0 0,0 0 0,0 0 0,0 1 0,0-1 0,0 0 0,1 0 0,-1 0 0,0 0 0,0 0 0,1 0 0,-1 0 0,1 0 0,-1 1 0,1-1 0,1 1 0,0 3 0,1-1 0,0 1 0,0-1 0,1 0 0,-1 0 0,1 0 0,0 0 0,0-1 0,1 1 0,4 2 0,-5-3 0,1-1 0,0 0 0,0 0 0,0 0 0,0 0 0,0-1 0,0 0 0,0 0 0,1 0 0,-1-1 0,0 0 0,1 0 0,-1 0 0,8-1 0,-10 0 0,-1 0 0,1 0 0,0 0 0,-1-1 0,1 1 0,-1-1 0,1 1 0,-1-1 0,0 0 0,0 0 0,0 0 0,0 0 0,0 0 0,0-1 0,0 1 0,-1-1 0,1 1 0,-1-1 0,0 1 0,0-1 0,0 0 0,0 1 0,0-1 0,0 0 0,-1 0 0,1 0 0,-1-4 0,2-18-1365,-2 3-5461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6.119"/>
    </inkml:context>
    <inkml:brush xml:id="br0">
      <inkml:brushProperty name="width" value="0.05" units="cm"/>
      <inkml:brushProperty name="height" value="0.05" units="cm"/>
      <inkml:brushProperty name="color" value="#E71224"/>
    </inkml:brush>
  </inkml:definitions>
  <inkml:trace contextRef="#ctx0" brushRef="#br0">1 1 24575,'0'4'0,"0"7"0,0 4 0,0 6 0,0 2 0,0 3 0,0 0 0,0-3-8191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7.866"/>
    </inkml:context>
    <inkml:brush xml:id="br0">
      <inkml:brushProperty name="width" value="0.05" units="cm"/>
      <inkml:brushProperty name="height" value="0.05" units="cm"/>
      <inkml:brushProperty name="color" value="#E71224"/>
    </inkml:brush>
  </inkml:definitions>
  <inkml:trace contextRef="#ctx0" brushRef="#br0">0 0 24575,'0'4'0,"0"7"0,0 4 0,5 6 0,0 2 0,1 3 0,-2 1 0,-1 0 0,-1 0 0,0-1 0,-2 1 0,0-1 0,0-4-8191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9.397"/>
    </inkml:context>
    <inkml:brush xml:id="br0">
      <inkml:brushProperty name="width" value="0.05" units="cm"/>
      <inkml:brushProperty name="height" value="0.05" units="cm"/>
      <inkml:brushProperty name="color" value="#E71224"/>
    </inkml:brush>
  </inkml:definitions>
  <inkml:trace contextRef="#ctx0" brushRef="#br0">1 70 24575,'0'-3'0,"0"0"0,1 0 0,-1 0 0,1 0 0,0 0 0,0 0 0,0 0 0,0 0 0,0 0 0,1 1 0,-1-1 0,1 0 0,0 1 0,-1-1 0,1 1 0,0 0 0,1 0 0,-1 0 0,0 0 0,1 0 0,-1 0 0,1 0 0,-1 1 0,1-1 0,0 1 0,0 0 0,0 0 0,4-1 0,-5 1 0,1 1 0,-1-1 0,1 1 0,-1 0 0,1 0 0,-1-1 0,1 2 0,-1-1 0,0 0 0,1 0 0,-1 1 0,1 0 0,-1-1 0,0 1 0,1 0 0,-1 0 0,0 0 0,0 0 0,0 1 0,0-1 0,0 1 0,0-1 0,0 1 0,0-1 0,-1 1 0,1 0 0,0 0 0,-1 0 0,0 0 0,1 0 0,-1 0 0,0 1 0,0-1 0,0 0 0,0 4 0,1-1 0,-1-1 0,0 1 0,0 0 0,0 0 0,-1 0 0,1-1 0,-1 1 0,-1 0 0,1 0 0,0 0 0,-1 0 0,0-1 0,-1 1 0,1 0 0,-1-1 0,1 1 0,-5 6 0,2-6 0,0 1 0,0-1 0,-1 0 0,0 0 0,0-1 0,0 1 0,0-1 0,-1 0 0,1-1 0,-1 1 0,0-1 0,-7 2 0,12-4-4,-1-1 0,1 0 0,0 1-1,-1-1 1,1 1 0,0 0 0,-1-1-1,1 1 1,0 0 0,0 0 0,0 0-1,0 0 1,0 0 0,0 0 0,0 0 0,0 0-1,0 0 1,-1 2 0,3-2 12,-1 0 0,0-1 0,1 1 0,-1 0 0,0-1 0,1 1 0,-1-1 0,1 1 0,-1-1 0,1 1 0,-1-1 0,1 1 0,0-1 0,-1 0 0,1 1 0,0-1 0,-1 0 0,1 0 0,0 1 0,-1-1 0,1 0 0,0 0 0,-1 0 0,2 0 0,57 6-1493,-35-6-5341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42.774"/>
    </inkml:context>
    <inkml:brush xml:id="br0">
      <inkml:brushProperty name="width" value="0.05" units="cm"/>
      <inkml:brushProperty name="height" value="0.05" units="cm"/>
      <inkml:brushProperty name="color" value="#E71224"/>
    </inkml:brush>
  </inkml:definitions>
  <inkml:trace contextRef="#ctx0" brushRef="#br0">74 1 24575,'11'0'0,"1"0"0,-1 1 0,0 0 0,-1 1 0,1 0 0,0 0 0,0 2 0,19 7 0,-27-9 0,1 0 0,-2 0 0,1 0 0,0 0 0,0 1 0,-1-1 0,1 1 0,-1-1 0,0 1 0,0 0 0,0 0 0,0 0 0,0 0 0,-1 0 0,1 1 0,-1-1 0,0 0 0,0 1 0,0-1 0,0 1 0,-1-1 0,1 1 0,-1-1 0,0 1 0,0-1 0,0 1 0,-1-1 0,1 1 0,-1-1 0,0 1 0,0-1 0,-1 4 0,0-2 0,0 0 0,-1 0 0,1 0 0,-1 0 0,0-1 0,0 1 0,0-1 0,-1 0 0,1 0 0,-1 0 0,0 0 0,0-1 0,-1 1 0,1-1 0,-1 0 0,1-1 0,-1 1 0,0-1 0,0 0 0,0 0 0,-6 1 0,15-3 0,0 0 0,0 0 0,0 0 0,0 0 0,0 1 0,0 0 0,-1 0 0,1 0 0,0 0 0,0 0 0,-1 1 0,1-1 0,-1 1 0,7 4 0,-8-5 0,-1 0 0,1 1 0,0-1 0,-1 0 0,1 0 0,-1 1 0,1-1 0,-1 1 0,0 0 0,0-1 0,0 1 0,1 0 0,-2-1 0,1 1 0,0 0 0,0 0 0,0 0 0,-1 0 0,1 0 0,-1 0 0,0 0 0,0 0 0,1 0 0,-1 0 0,-1 0 0,1 0 0,0 0 0,0 0 0,-1 0 0,1 0 0,-1 0 0,1 0 0,-1 0 0,0 0 0,0 0 0,0-1 0,0 1 0,-2 2 0,-1 1 8,1 0-1,-2 0 1,1 0-1,0-1 1,-1 1-1,0-1 1,0-1-1,0 1 1,0-1-1,-1 1 1,1-1-1,-1-1 1,0 1-1,0-1 1,-7 2-1,-3-1-304,-1 0 0,0-2 0,0 1 0,-24-3 0,19 1-6529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45.480"/>
    </inkml:context>
    <inkml:brush xml:id="br0">
      <inkml:brushProperty name="width" value="0.05" units="cm"/>
      <inkml:brushProperty name="height" value="0.05" units="cm"/>
      <inkml:brushProperty name="color" value="#E71224"/>
    </inkml:brush>
  </inkml:definitions>
  <inkml:trace contextRef="#ctx0" brushRef="#br0">101 1 24575,'-5'0'0,"-1"0"0,1 1 0,0 0 0,0 0 0,0 0 0,0 1 0,0 0 0,0 0 0,1 0 0,-1 0 0,0 1 0,1 0 0,-6 4 0,8-5 0,0 0 0,0 0 0,0 0 0,0 0 0,0 0 0,0 0 0,0 1 0,1-1 0,-1 1 0,1-1 0,0 1 0,0 0 0,0-1 0,0 1 0,0 0 0,1 0 0,-1 0 0,1 0 0,-1 0 0,1 0 0,0-1 0,1 1 0,-1 0 0,0 0 0,2 4 0,-1-3 0,1-1 0,0 1 0,0-1 0,0 1 0,1-1 0,-1 0 0,1 0 0,0 0 0,0 0 0,0 0 0,0-1 0,0 1 0,0-1 0,1 0 0,-1 0 0,1 0 0,0 0 0,-1-1 0,1 1 0,0-1 0,8 1 0,-5 0 0,1-1 0,-1 1 0,0-2 0,1 1 0,-1-1 0,1 0 0,-1-1 0,0 0 0,1 0 0,-1 0 0,9-3 0,-14 3 0,0 0 0,0 0 0,0 0 0,-1 1 0,1-2 0,0 1 0,0 0 0,-1 0 0,1-1 0,0 1 0,-1 0 0,1-1 0,-1 0 0,0 1 0,0-1 0,1 0 0,-1 0 0,0 0 0,0 1 0,-1-1 0,1 0 0,0 0 0,-1 0 0,1-1 0,-1 1 0,0 0 0,1 0 0,-1 0 0,0 0 0,0 0 0,0 0 0,-1 0 0,1-1 0,-1 1 0,1 0 0,-1 0 0,1 0 0,-1 0 0,-2-2 0,1-2 0,-1 0 0,-1 1 0,1-1 0,-1 1 0,0 0 0,0 0 0,0 1 0,-1-1 0,1 1 0,-1 0 0,-1 0 0,-4-3 0,-11-2-1365,3 3-5461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47.243"/>
    </inkml:context>
    <inkml:brush xml:id="br0">
      <inkml:brushProperty name="width" value="0.05" units="cm"/>
      <inkml:brushProperty name="height" value="0.05" units="cm"/>
      <inkml:brushProperty name="color" value="#E71224"/>
    </inkml:brush>
  </inkml:definitions>
  <inkml:trace contextRef="#ctx0" brushRef="#br0">0 1 24575,'0'4'0,"0"7"0,0 4 0,0 6 0,0 2 0,0 3 0,0 0 0,0-3-8191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5:00.488"/>
    </inkml:context>
    <inkml:brush xml:id="br0">
      <inkml:brushProperty name="width" value="0.05" units="cm"/>
      <inkml:brushProperty name="height" value="0.05" units="cm"/>
      <inkml:brushProperty name="color" value="#E71224"/>
    </inkml:brush>
  </inkml:definitions>
  <inkml:trace contextRef="#ctx0" brushRef="#br0">85 0 24575,'-10'10'0,"1"1"0,0-1 0,1 2 0,0-1 0,1 1 0,0 0 0,-5 15 0,9-20 0,0-1 0,1 1 0,0 0 0,1 0 0,-1 0 0,2 0 0,-1 0 0,1 0 0,-1 1 0,2-1 0,-1 0 0,1 0 0,0 0 0,1 0 0,4 11 0,-5-15 0,1 0 0,-1 0 0,1-1 0,0 1 0,0-1 0,1 0 0,-1 0 0,0 0 0,1 0 0,-1 0 0,1 0 0,0 0 0,-1-1 0,1 1 0,5 1 0,56 15 0,-16-4 0,-43-12 0,0 0 0,0 0 0,0 1 0,0 0 0,-1 0 0,1 0 0,-1 1 0,0-1 0,0 1 0,0 0 0,-1 0 0,1 0 0,-1 1 0,0-1 0,0 1 0,0 0 0,-1 0 0,0 0 0,0 0 0,0 0 0,0 0 0,-1 0 0,0 1 0,0-1 0,-1 1 0,1-1 0,-1 1 0,0-1 0,-1 1 0,1-1 0,-1 0 0,0 1 0,0-1 0,-4 10 0,3-12 2,0 1-1,0-1 1,0 0-1,-1 0 1,1 0-1,-1 0 1,0 0-1,1-1 1,-1 1-1,-1-1 1,1 0-1,0 1 1,0-2-1,-1 1 1,1 0-1,-6 1 1,-5 1-27,1-1 0,-1 0 1,-18 1-1,-14 3-1267,27-2-5534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51.009"/>
    </inkml:context>
    <inkml:brush xml:id="br0">
      <inkml:brushProperty name="width" value="0.05" units="cm"/>
      <inkml:brushProperty name="height" value="0.05" units="cm"/>
      <inkml:brushProperty name="color" value="#E71224"/>
    </inkml:brush>
  </inkml:definitions>
  <inkml:trace contextRef="#ctx0" brushRef="#br0">47 74 24575,'1'-6'0,"-1"0"0,1 0 0,0 1 0,1-1 0,-1 1 0,1-1 0,5-9 0,-7 13 0,0 1 0,1 0 0,-1 0 0,1 0 0,-1 0 0,1 1 0,0-1 0,-1 0 0,1 0 0,0 0 0,-1 0 0,1 1 0,0-1 0,0 0 0,0 1 0,0-1 0,0 0 0,0 1 0,0-1 0,0 1 0,0 0 0,0-1 0,0 1 0,0 0 0,0 0 0,0-1 0,0 1 0,0 0 0,1 0 0,-1 0 0,0 0 0,0 1 0,0-1 0,0 0 0,0 0 0,0 1 0,0-1 0,0 0 0,0 1 0,0-1 0,0 1 0,0 0 0,0-1 0,0 1 0,0 0 0,0-1 0,-1 1 0,2 2 0,1-1 0,-1 1 0,0 0 0,0-1 0,0 1 0,0 0 0,0 0 0,-1 1 0,1-1 0,-1 0 0,0 0 0,0 1 0,0-1 0,-1 1 0,1-1 0,-1 1 0,0-1 0,0 1 0,0-1 0,0 1 0,0-1 0,-1 0 0,0 1 0,1-1 0,-1 1 0,-1-1 0,1 0 0,0 0 0,-1 1 0,-3 4 0,0 1 0,0-1 0,0 0 0,-1-1 0,0 1 0,-1-1 0,0 0 0,0-1 0,0 0 0,-15 10 0,14-12 0,-20 13 0,26-9 0,17-3 0,106-3-163,-87-3-1039,-7 1-5624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53.522"/>
    </inkml:context>
    <inkml:brush xml:id="br0">
      <inkml:brushProperty name="width" value="0.05" units="cm"/>
      <inkml:brushProperty name="height" value="0.05" units="cm"/>
      <inkml:brushProperty name="color" value="#E71224"/>
    </inkml:brush>
  </inkml:definitions>
  <inkml:trace contextRef="#ctx0" brushRef="#br0">180 0 24575,'8'0'0,"0"1"0,0 0 0,0 1 0,-1-1 0,1 2 0,0-1 0,-1 1 0,0 0 0,10 5 0,-14-6 0,-1-1 0,1 1 0,-1-1 0,1 1 0,-1 0 0,1 0 0,-1 0 0,0 0 0,0 0 0,0 0 0,0 1 0,-1-1 0,1 0 0,-1 1 0,1 0 0,-1-1 0,0 1 0,0 0 0,0 0 0,0 0 0,0 0 0,-1 0 0,1 0 0,-1-1 0,0 1 0,0 0 0,-1 4 0,1-5 0,0-1 0,-1 1 0,1-1 0,-1 1 0,0-1 0,1 1 0,-1-1 0,0 0 0,0 1 0,0-1 0,0 0 0,0 0 0,0 0 0,0 0 0,0 0 0,-1 0 0,1 0 0,0 0 0,-1 0 0,1 0 0,0-1 0,-1 1 0,1-1 0,-1 1 0,1-1 0,-1 1 0,1-1 0,-1 0 0,1 0 0,-3 0 0,-24 10 0,30-8 0,-1 0 0,1-1 0,0 1 0,0-1 0,0 1 0,-1-1 0,1 0 0,0 0 0,0 0 0,1 0 0,3 1 0,3 3 0,-4-2 0,-1 1 0,0 0 0,1 0 0,-1 0 0,0 0 0,-1 0 0,1 1 0,-1 0 0,3 5 0,-5-9 0,-1 0 0,1 0 0,0 0 0,-1 0 0,1 1 0,-1-1 0,1 0 0,-1 1 0,0-1 0,0 0 0,1 1 0,-1-1 0,0 0 0,0 1 0,0-1 0,0 0 0,-1 1 0,1-1 0,0 0 0,0 1 0,-1-1 0,1 0 0,-1 0 0,1 1 0,-1-1 0,0 0 0,1 0 0,-1 0 0,0 0 0,0 0 0,0 0 0,0 0 0,0 0 0,0 0 0,0 0 0,0 0 0,0-1 0,0 1 0,0 0 0,-1-1 0,1 1 0,0-1 0,-3 1 0,-32 9-227,0-2-1,-1-1 1,0-2-1,0-1 1,-59-3-1,74-1-6598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3:01.282"/>
    </inkml:context>
    <inkml:brush xml:id="br0">
      <inkml:brushProperty name="width" value="0.05" units="cm"/>
      <inkml:brushProperty name="height" value="0.05" units="cm"/>
    </inkml:brush>
  </inkml:definitions>
  <inkml:trace contextRef="#ctx0" brushRef="#br0">412 27 24575,'-4'0'0,"-6"0"0,-6 0 0,-9 0 0,-4 0 0,-2 0 0,-1 0 0,2 0 0,1 0 0,1 0 0,1 0 0,1-5 0,0-1 0,0 1 0,0 0 0,1 2 0,4 1-8191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3:03.180"/>
    </inkml:context>
    <inkml:brush xml:id="br0">
      <inkml:brushProperty name="width" value="0.05" units="cm"/>
      <inkml:brushProperty name="height" value="0.05" units="cm"/>
    </inkml:brush>
  </inkml:definitions>
  <inkml:trace contextRef="#ctx0" brushRef="#br0">438 0 24575,'-4'0'0,"-6"0"0,-11 0 0,-5 0 0,-3 0 0,-1 0 0,0 0 0,1 0 0,1 0 0,1 0 0,0 0 0,1 0 0,0 0 0,0 0 0,1 0 0,-1 0 0,0 0 0,5 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3:05.264"/>
    </inkml:context>
    <inkml:brush xml:id="br0">
      <inkml:brushProperty name="width" value="0.05" units="cm"/>
      <inkml:brushProperty name="height" value="0.05" units="cm"/>
    </inkml:brush>
  </inkml:definitions>
  <inkml:trace contextRef="#ctx0" brushRef="#br0">361 28 24575,'-4'0'0,"-7"0"0,-5 0 0,0-5 0,-2-1 0,-2 1 0,-2 0 0,-2 2 0,-1 1 0,-1 1 0,0 0 0,0 1 0,0 1 0,0-1 0,-1 0 0,1 0 0,5 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7:45.799"/>
    </inkml:context>
    <inkml:brush xml:id="br0">
      <inkml:brushProperty name="width" value="0.05" units="cm"/>
      <inkml:brushProperty name="height" value="0.05" units="cm"/>
      <inkml:brushProperty name="color" value="#E71224"/>
    </inkml:brush>
  </inkml:definitions>
  <inkml:trace contextRef="#ctx0" brushRef="#br0">1 155 24575,'0'-9'0,"-1"-8"0,2 1 0,0-1 0,6-31 0,-7 46 0,0 0 0,1 0 0,-1-1 0,1 1 0,-1 0 0,1 0 0,0 0 0,0 0 0,0 0 0,0 0 0,0 1 0,0-1 0,0 0 0,1 0 0,-1 1 0,1-1 0,-1 1 0,1-1 0,0 1 0,-1 0 0,1-1 0,0 1 0,0 0 0,0 0 0,0 0 0,0 1 0,0-1 0,0 0 0,0 1 0,0-1 0,1 1 0,-1 0 0,0 0 0,0 0 0,0 0 0,0 0 0,1 0 0,-1 1 0,2 0 0,0 0 0,-1 1 0,0-1 0,0 1 0,0 0 0,0 0 0,0 0 0,-1 1 0,1-1 0,-1 1 0,1-1 0,-1 1 0,0 0 0,0 0 0,0 0 0,-1 0 0,1 0 0,-1 1 0,1-1 0,-1 0 0,0 1 0,1 6 0,1 6 0,0 0 0,-1 1 0,0 19 0,-1-24 0,0 0 0,-2 1 0,1-1 0,-2 0 0,1 0 0,-2 0 0,0 0 0,0-1 0,-1 1 0,0-1 0,-1 0 0,0 0 0,-1 0 0,-9 12 0,11-17 0,-2 3 0,-1 0 0,2 0 0,-1 0 0,1 1 0,-4 13 0,8-21 0,0 0 0,1-1 0,0 1 0,-1-1 0,1 1 0,0 0 0,0-1 0,0 1 0,0 0 0,0-1 0,0 1 0,1-1 0,-1 1 0,1 0 0,-1-1 0,1 1 0,-1-1 0,1 1 0,0-1 0,0 1 0,-1-1 0,1 0 0,0 1 0,0-1 0,1 0 0,-1 0 0,0 0 0,0 0 0,1 0 0,-1 0 0,0 0 0,1 0 0,-1 0 0,1 0 0,-1-1 0,1 1 0,-1-1 0,1 1 0,-1-1 0,1 0 0,0 0 0,-1 1 0,3-1 0,44 3-1365,-25-3-5461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7:48.524"/>
    </inkml:context>
    <inkml:brush xml:id="br0">
      <inkml:brushProperty name="width" value="0.05" units="cm"/>
      <inkml:brushProperty name="height" value="0.05" units="cm"/>
      <inkml:brushProperty name="color" value="#E71224"/>
    </inkml:brush>
  </inkml:definitions>
  <inkml:trace contextRef="#ctx0" brushRef="#br0">1 0 24575,'5'162'0,"-2"-170"0,1 1 0,0-1 0,1 0 0,0 1 0,0 0 0,7-7 0,-11 13 0,0 0 0,0 0 0,-1 0 0,1 0 0,0 0 0,0 0 0,0 0 0,1 0 0,-1 0 0,0 1 0,0-1 0,0 0 0,0 1 0,1-1 0,-1 1 0,0-1 0,1 1 0,-1 0 0,0-1 0,1 1 0,-1 0 0,0 0 0,1 0 0,-1 0 0,0 0 0,1 1 0,-1-1 0,0 0 0,1 0 0,-1 1 0,0-1 0,1 1 0,-1-1 0,0 1 0,0 0 0,0 0 0,0-1 0,0 1 0,0 0 0,0 0 0,0 0 0,0 0 0,0 0 0,0 0 0,0 0 0,0 0 0,0 2 0,-1-2 0,0 0 0,1 0 0,-1 0 0,1 0 0,-1 0 0,1 0 0,-1 0 0,1-1 0,-1 1 0,1 0 0,0 0 0,-1 0 0,1-1 0,0 1 0,0 0 0,0-1 0,0 1 0,-1-1 0,1 1 0,0-1 0,0 1 0,0-1 0,0 0 0,0 1 0,0-1 0,0 0 0,0 0 0,0 0 0,0 0 0,1 1 0,-1-2 0,0 1 0,0 0 0,0 0 0,0 0 0,0 0 0,0-1 0,1 0 0,2-2 0,-1 0 0,0 0 0,0-1 0,0 0 0,0 0 0,-1 1 0,4-8 0,-1 3 0,-4 6 0,0 0 0,0 0 0,0 0 0,0 0 0,0 0 0,0 0 0,1 1 0,-1-1 0,1 0 0,-1 1 0,1-1 0,0 1 0,0 0 0,-1-1 0,1 1 0,0 0 0,0 0 0,0 0 0,0 0 0,0 1 0,1-1 0,-1 1 0,0-1 0,0 1 0,0 0 0,0-1 0,1 1 0,-1 0 0,3 1 0,-2 0 0,0 1 0,-1-1 0,0 1 0,1 0 0,-1 0 0,0 0 0,0 0 0,0 0 0,0 0 0,0 1 0,0-1 0,0 1 0,-1-1 0,0 1 0,1-1 0,-1 1 0,0 0 0,0 0 0,0 0 0,-1 0 0,1 0 0,-1 3 0,5 43-1365,-4-26-5461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5:56:55.400"/>
    </inkml:context>
    <inkml:brush xml:id="br0">
      <inkml:brushProperty name="width" value="0.05" units="cm"/>
      <inkml:brushProperty name="height" value="0.05" units="cm"/>
      <inkml:brushProperty name="color" value="#E71224"/>
    </inkml:brush>
  </inkml:definitions>
  <inkml:trace contextRef="#ctx0" brushRef="#br0">0 155 24575,'59'-2'0,"66"-13"0,-48 5 0,-57 8 0,0-1 0,0 0 0,-1-2 0,26-9 0,-45 14 0,1-1 0,-1 1 0,1 0 0,-1 0 0,1-1 0,0 1 0,-1 0 0,1-1 0,-1 1 0,0-1 0,1 1 0,-1 0 0,1-1 0,-1 1 0,0-1 0,1 1 0,-1-1 0,0 0 0,1 1 0,-1-1 0,0 1 0,0-1 0,1 1 0,-1-1 0,0 0 0,0 1 0,0-1 0,0 0 0,0 1 0,0-1 0,0 1 0,0-1 0,0 0 0,0 1 0,-1-1 0,1 1 0,0-1 0,0 0 0,0 1 0,-1-1 0,1 1 0,0-1 0,-1 1 0,1-1 0,-1 1 0,1-1 0,-1 0 0,-31-30 0,7 6 0,25 24 0,0 0 0,0 1 0,0-1 0,0 0 0,0 0 0,1 0 0,-1 0 0,0 1 0,1-1 0,-1 0 0,0 0 0,1 1 0,-1-1 0,1 0 0,-1 1 0,1-1 0,0 0 0,-1 1 0,1-1 0,-1 1 0,1-1 0,0 1 0,0-1 0,-1 1 0,1-1 0,0 1 0,0 0 0,0 0 0,-1-1 0,1 1 0,0 0 0,0 0 0,0 0 0,0 0 0,-1 0 0,1 0 0,0 0 0,0 0 0,0 0 0,1 1 0,39-1 0,-34 1 0,12 1 0,-1 1 0,1 1 0,-1 1 0,23 8 0,-38-12 0,0 1 0,0-1 0,0 0 0,-1 1 0,1 0 0,-1 0 0,1 0 0,-1 0 0,0 0 0,1 0 0,-1 1 0,0-1 0,-1 1 0,3 3 0,-3-4 0,0 1 0,-1-1 0,0 0 0,1 1 0,-1-1 0,0 0 0,0 1 0,0-1 0,0 1 0,0-1 0,-1 0 0,1 1 0,-1-1 0,0 0 0,1 0 0,-1 1 0,0-1 0,0 0 0,-1 0 0,1 0 0,-3 3 0,-6 6 0,-1 0 0,0-1 0,0 0 0,-1-1 0,-1 0 0,1-1 0,-1 0 0,-1-1 0,0-1 0,-23 8 0,36-13-26,0 0 1,-1-1-1,1 1 0,0-1 0,0 1 1,-1-1-1,1 0 0,0 1 0,-1-1 1,1 0-1,0 0 0,-1 0 0,1 0 1,0 0-1,0 0 0,-1-1 0,1 1 1,0 0-1,-1-1 0,1 1 0,0 0 1,0-1-1,-1 0 0,1 1 0,0-1 0,0 0 1,0 0-1,0 1 0,0-1 0,0 0 1,0 0-1,0 0 0,1 0 0,-1 0 1,0 0-1,0-1 0,1 1 0,-1 0 1,1 0-1,-1 0 0,1-1 0,-1 1 1,1 0-1,0-1 0,0 1 0,0 0 0,-1 0 1,1-1-1,1 1 0,-1 0 0,0-1 1,1-1-1,1-17-6800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5:56:57.893"/>
    </inkml:context>
    <inkml:brush xml:id="br0">
      <inkml:brushProperty name="width" value="0.05" units="cm"/>
      <inkml:brushProperty name="height" value="0.05" units="cm"/>
      <inkml:brushProperty name="color" value="#E71224"/>
    </inkml:brush>
  </inkml:definitions>
  <inkml:trace contextRef="#ctx0" brushRef="#br0">0 0 24575,'13'161'0,"0"-13"0,-14-46 0,2 60 0,0-160 0,-1 0 0,0 1 0,0-1 0,1 0 0,0 0 0,-1 0 0,1 0 0,0 1 0,0-1 0,0 0 0,0 0 0,0-1 0,1 1 0,-1 0 0,1 0 0,-1-1 0,1 1 0,-1-1 0,1 1 0,0-1 0,0 1 0,0-1 0,0 0 0,0 0 0,0 0 0,0 0 0,0-1 0,0 1 0,0 0 0,1-1 0,-1 0 0,4 1 0,7-1 0,-1 0 0,1 0 0,0-1 0,22-5 0,-9 1 0,116-7-1365,-103 10-5461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5:57:00.420"/>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35.858"/>
    </inkml:context>
    <inkml:brush xml:id="br0">
      <inkml:brushProperty name="width" value="0.05" units="cm"/>
      <inkml:brushProperty name="height" value="0.05" units="cm"/>
      <inkml:brushProperty name="color" value="#E71224"/>
    </inkml:brush>
  </inkml:definitions>
  <inkml:trace contextRef="#ctx0" brushRef="#br0">1 1 24575,'1'7'0,"0"0"0,0-1 0,0 1 0,1 0 0,0-1 0,1 0 0,0 1 0,0-1 0,0 0 0,6 8 0,47 60 0,-36-49 0,8 9 0,1-2 0,2 0 0,1-2 0,1-2 0,2-1 0,64 39 0,-92-62 0,-1 1 0,1 0 0,-1 1 0,0-1 0,8 12 0,14 12 0,-28-29 0,0 1 0,0-1 0,1 1 0,-1-1 0,1 0 0,-1 1 0,0-1 0,1 0 0,-1 1 0,1-1 0,-1 0 0,0 1 0,1-1 0,-1 0 0,1 0 0,-1 0 0,1 1 0,-1-1 0,1 0 0,-1 0 0,1 0 0,-1 0 0,1 0 0,-1 0 0,1 0 0,-1 0 0,1 0 0,0 0 0,-1 0 0,1 0 0,-1-1 0,1 1 0,-1 0 0,1-1 0,3-17 0,-11-28 0,7 45 0,-4-14 0,1-1 0,0 1 0,1-1 0,1 0 0,1-20 0,0 35 0,0 1 0,0 0 0,0-1 0,1 1 0,-1 0 0,0 0 0,0-1 0,0 1 0,0 0 0,0 0 0,0-1 0,1 1 0,-1 0 0,0 0 0,0 0 0,0-1 0,1 1 0,-1 0 0,0 0 0,0 0 0,0 0 0,1-1 0,-1 1 0,0 0 0,0 0 0,1 0 0,-1 0 0,0 0 0,0 0 0,1 0 0,-1 0 0,0 0 0,1 0 0,-1 0 0,0 0 0,0 0 0,1 0 0,-1 0 0,0 0 0,0 0 0,1 0 0,-1 0 0,0 0 0,1 0 0,-1 1 0,0-1 0,0 0 0,0 0 0,1 0 0,-1 0 0,0 1 0,0-1 0,0 0 0,1 0 0,15 14 0,-13-12 0,110 89 0,40 37 0,-151-127 0,-1 0 0,1 1 0,-1-1 0,1 1 0,-1-1 0,1 1 0,-1-1 0,0 1 0,0 0 0,0 0 0,0 0 0,0 0 0,0 0 0,-1 0 0,1 0 0,0 2 0,-1-3 0,-1 0 0,1-1 0,0 1 0,0 0 0,-1 0 0,1-1 0,-1 1 0,1 0 0,-1-1 0,1 1 0,-1 0 0,1-1 0,-1 1 0,1-1 0,-1 1 0,0-1 0,1 1 0,-1-1 0,0 1 0,1-1 0,-1 0 0,0 0 0,0 1 0,0-1 0,1 0 0,-1 0 0,-1 1 0,-10 0 0,1 0 0,-1 0 0,0-1 0,-15-1 0,16 0 0,-34 1 0,-73 11 0,-25 0 0,-42-12 0,197-3 0,1-1 0,-1 0 0,0-1 0,20-13 0,-30 17 0,44-29 22,-32 20-369,1 1 1,0 1-1,22-10 0,-20 13-6479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5:57:01.837"/>
    </inkml:context>
    <inkml:brush xml:id="br0">
      <inkml:brushProperty name="width" value="0.05" units="cm"/>
      <inkml:brushProperty name="height" value="0.05" units="cm"/>
      <inkml:brushProperty name="color" value="#E71224"/>
    </inkml:brush>
  </inkml:definitions>
  <inkml:trace contextRef="#ctx0" brushRef="#br0">1 678 24575,'0'-84'0,"16"-350"0,-13 401 0,-2 21 0,-1-1 0,2 1 0,0 0 0,0 0 0,1 0 0,1 0 0,0 0 0,7-14 0,-11 26 0,0-1 0,1 1 0,-1 0 0,0 0 0,0-1 0,1 1 0,-1 0 0,0 0 0,0 0 0,1-1 0,-1 1 0,0 0 0,0 0 0,1 0 0,-1 0 0,0 0 0,0 0 0,1 0 0,-1-1 0,0 1 0,1 0 0,-1 0 0,0 0 0,1 0 0,-1 0 0,0 0 0,1 0 0,-1 1 0,0-1 0,0 0 0,1 0 0,-1 0 0,0 0 0,1 0 0,-1 0 0,0 1 0,1-1 0,13 13 0,12 26 0,-21-31 0,16 31 0,-2 1 0,-2 1 0,-1 1 0,-2 0 0,13 66 0,-17-69 0,2 2-217,33 71 0,-34-87-714,-4-10-5895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5:57:02.883"/>
    </inkml:context>
    <inkml:brush xml:id="br0">
      <inkml:brushProperty name="width" value="0.05" units="cm"/>
      <inkml:brushProperty name="height" value="0.05" units="cm"/>
      <inkml:brushProperty name="color" value="#E71224"/>
    </inkml:brush>
  </inkml:definitions>
  <inkml:trace contextRef="#ctx0" brushRef="#br0">0 22 24575,'5'0'0,"5"0"0,6 0 0,4 0 0,-1-5 0,1-1 0,1 1 0,-3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38.162"/>
    </inkml:context>
    <inkml:brush xml:id="br0">
      <inkml:brushProperty name="width" value="0.05" units="cm"/>
      <inkml:brushProperty name="height" value="0.05" units="cm"/>
      <inkml:brushProperty name="color" value="#E71224"/>
    </inkml:brush>
  </inkml:definitions>
  <inkml:trace contextRef="#ctx0" brushRef="#br0">1 708 24575,'-1'-84'0,"5"-1"0,20-129 0,-5 96 0,-13 69 0,23-87 0,-29 135 0,0 0 0,0 0 0,0 0 0,0 0 0,0 0 0,1 0 0,-1 1 0,0-1 0,1 0 0,-1 0 0,0 0 0,1 0 0,-1 0 0,1 1 0,0-1 0,-1 0 0,1 1 0,0-1 0,-1 0 0,1 1 0,0-1 0,0 1 0,-1-1 0,1 1 0,0-1 0,0 1 0,1-1 0,-1 1 0,0 1 0,0 0 0,1-1 0,-1 1 0,0 0 0,-1 0 0,1-1 0,0 1 0,0 0 0,0 0 0,0 0 0,-1 0 0,1 0 0,0 0 0,-1 0 0,1 0 0,0 2 0,19 55 0,-20-57 0,29 135 0,-22-95 0,1-1 0,2 0 0,2 0 0,18 38 0,-16-45-682,20 61-1,-29-72-6143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39.802"/>
    </inkml:context>
    <inkml:brush xml:id="br0">
      <inkml:brushProperty name="width" value="0.05" units="cm"/>
      <inkml:brushProperty name="height" value="0.05" units="cm"/>
      <inkml:brushProperty name="color" value="#E71224"/>
    </inkml:brush>
  </inkml:definitions>
  <inkml:trace contextRef="#ctx0" brushRef="#br0">1 1 24575,'4'0'0,"6"0"0,6 0 0,4 0 0,4 0 0,1 0 0,2 0 0,0 0 0,0 0 0,0 0 0,-5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45A5404-4ADB-4414-B586-A51660D548A5}" type="datetimeFigureOut">
              <a:rPr lang="ar-EG" smtClean="0"/>
              <a:t>07/11/1444</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6D2CD7F-E370-4136-860B-06FC1E2045AD}" type="slidenum">
              <a:rPr lang="ar-EG" smtClean="0"/>
              <a:t>‹#›</a:t>
            </a:fld>
            <a:endParaRPr lang="ar-EG"/>
          </a:p>
        </p:txBody>
      </p:sp>
    </p:spTree>
    <p:extLst>
      <p:ext uri="{BB962C8B-B14F-4D97-AF65-F5344CB8AC3E}">
        <p14:creationId xmlns:p14="http://schemas.microsoft.com/office/powerpoint/2010/main" val="4266058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 is a buffer between CPU and main memory , and there is a buffer between main memory (DRAM) and the Secondary Storage </a:t>
            </a:r>
          </a:p>
          <a:p>
            <a:r>
              <a:rPr lang="en-US" dirty="0"/>
              <a:t>The buffer is a SRAM.</a:t>
            </a:r>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12</a:t>
            </a:fld>
            <a:endParaRPr lang="ar-EG"/>
          </a:p>
        </p:txBody>
      </p:sp>
    </p:spTree>
    <p:extLst>
      <p:ext uri="{BB962C8B-B14F-4D97-AF65-F5344CB8AC3E}">
        <p14:creationId xmlns:p14="http://schemas.microsoft.com/office/powerpoint/2010/main" val="189178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sz="1200" dirty="0"/>
              <a:t>An </a:t>
            </a:r>
            <a:r>
              <a:rPr lang="en-US" altLang="en-US" sz="1200" u="sng" dirty="0"/>
              <a:t>orphan</a:t>
            </a:r>
            <a:r>
              <a:rPr lang="en-US" altLang="en-US" sz="1200" dirty="0"/>
              <a:t> process is a computer process whose parent process has finished or terminated, though it (child process) remains running itself.</a:t>
            </a:r>
          </a:p>
          <a:p>
            <a:pPr lvl="1"/>
            <a:r>
              <a:rPr lang="en-US" altLang="en-US" sz="1200" dirty="0"/>
              <a:t>A </a:t>
            </a:r>
            <a:r>
              <a:rPr lang="en-US" altLang="en-US" sz="1200" u="sng" dirty="0"/>
              <a:t>zombie</a:t>
            </a:r>
            <a:r>
              <a:rPr lang="en-US" altLang="en-US" sz="1200" dirty="0"/>
              <a:t> process or </a:t>
            </a:r>
            <a:r>
              <a:rPr lang="en-US" altLang="en-US" sz="1200" u="sng" dirty="0"/>
              <a:t>defunct</a:t>
            </a:r>
            <a:r>
              <a:rPr lang="en-US" altLang="en-US" sz="1200" dirty="0"/>
              <a:t> process is a process that has completed execution but still has an entry in the process table as its </a:t>
            </a:r>
            <a:r>
              <a:rPr lang="en-US" altLang="en-US" sz="1200" dirty="0">
                <a:solidFill>
                  <a:srgbClr val="0070C0"/>
                </a:solidFill>
              </a:rPr>
              <a:t>parent</a:t>
            </a:r>
            <a:r>
              <a:rPr lang="en-US" altLang="en-US" sz="1200" dirty="0"/>
              <a:t> process </a:t>
            </a:r>
            <a:r>
              <a:rPr lang="en-US" altLang="en-US" sz="1200" dirty="0">
                <a:solidFill>
                  <a:srgbClr val="0070C0"/>
                </a:solidFill>
              </a:rPr>
              <a:t>didn't invoke an </a:t>
            </a:r>
            <a:r>
              <a:rPr lang="en-US" altLang="en-US" sz="1200" dirty="0">
                <a:solidFill>
                  <a:srgbClr val="0070C0"/>
                </a:solidFill>
                <a:latin typeface="Courier New" pitchFamily="49" charset="0"/>
              </a:rPr>
              <a:t>wait() </a:t>
            </a:r>
            <a:r>
              <a:rPr lang="en-US" altLang="en-US" sz="1200" dirty="0"/>
              <a:t>system call.</a:t>
            </a:r>
          </a:p>
          <a:p>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28</a:t>
            </a:fld>
            <a:endParaRPr lang="ar-EG"/>
          </a:p>
        </p:txBody>
      </p:sp>
    </p:spTree>
    <p:extLst>
      <p:ext uri="{BB962C8B-B14F-4D97-AF65-F5344CB8AC3E}">
        <p14:creationId xmlns:p14="http://schemas.microsoft.com/office/powerpoint/2010/main" val="14446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8075" algn="ctr"/>
              </a:tabLst>
            </a:pPr>
            <a:r>
              <a:rPr lang="en-US" sz="1700" dirty="0"/>
              <a:t>All the other processes wait for the one big process to get off the CPU</a:t>
            </a:r>
            <a:endParaRPr lang="en-US" altLang="en-US" sz="1700" dirty="0"/>
          </a:p>
          <a:p>
            <a:pPr lvl="1">
              <a:tabLst>
                <a:tab pos="3648075" algn="ctr"/>
              </a:tabLst>
            </a:pPr>
            <a:r>
              <a:rPr lang="en-US" altLang="en-US" sz="1700" dirty="0"/>
              <a:t>Results in lower CPU and device utilization than might be possible if the shorter processes were allowed to go first</a:t>
            </a:r>
          </a:p>
          <a:p>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40</a:t>
            </a:fld>
            <a:endParaRPr lang="ar-EG"/>
          </a:p>
        </p:txBody>
      </p:sp>
    </p:spTree>
    <p:extLst>
      <p:ext uri="{BB962C8B-B14F-4D97-AF65-F5344CB8AC3E}">
        <p14:creationId xmlns:p14="http://schemas.microsoft.com/office/powerpoint/2010/main" val="4061849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50E17"/>
                </a:solidFill>
                <a:effectLst/>
                <a:latin typeface="-apple-system"/>
              </a:rPr>
              <a:t>A </a:t>
            </a:r>
            <a:r>
              <a:rPr lang="en-US" b="0" i="0" u="none" strike="noStrike" dirty="0">
                <a:solidFill>
                  <a:srgbClr val="050E17"/>
                </a:solidFill>
                <a:effectLst/>
                <a:latin typeface="-apple-system"/>
              </a:rPr>
              <a:t>counting semaphore</a:t>
            </a:r>
            <a:r>
              <a:rPr lang="en-US" b="0" i="0" dirty="0">
                <a:solidFill>
                  <a:srgbClr val="050E17"/>
                </a:solidFill>
                <a:effectLst/>
                <a:latin typeface="-apple-system"/>
              </a:rPr>
              <a:t> is a </a:t>
            </a:r>
            <a:r>
              <a:rPr lang="en-US" b="0" i="0" u="none" strike="noStrike" dirty="0">
                <a:solidFill>
                  <a:srgbClr val="050E17"/>
                </a:solidFill>
                <a:effectLst/>
                <a:latin typeface="-apple-system"/>
              </a:rPr>
              <a:t>synchronization primitive</a:t>
            </a:r>
            <a:r>
              <a:rPr lang="en-US" b="0" i="0" dirty="0">
                <a:solidFill>
                  <a:srgbClr val="050E17"/>
                </a:solidFill>
                <a:effectLst/>
                <a:latin typeface="-apple-system"/>
              </a:rPr>
              <a:t> that allows multiple threads to access a </a:t>
            </a:r>
            <a:r>
              <a:rPr lang="en-US" b="0" i="0" u="none" strike="noStrike" dirty="0">
                <a:solidFill>
                  <a:srgbClr val="050E17"/>
                </a:solidFill>
                <a:effectLst/>
                <a:latin typeface="-apple-system"/>
              </a:rPr>
              <a:t>shared resource</a:t>
            </a:r>
            <a:r>
              <a:rPr lang="en-US" b="0" i="0" dirty="0">
                <a:solidFill>
                  <a:srgbClr val="050E17"/>
                </a:solidFill>
                <a:effectLst/>
                <a:latin typeface="-apple-system"/>
              </a:rPr>
              <a:t> simultaneously, up to a certain limit. It keeps track of the number of available resources and allows access to them if they are available, or blocks the threads if all resources are currently being used.</a:t>
            </a:r>
          </a:p>
          <a:p>
            <a:pPr algn="l"/>
            <a:r>
              <a:rPr lang="en-US" b="0" i="0" dirty="0">
                <a:solidFill>
                  <a:srgbClr val="050E17"/>
                </a:solidFill>
                <a:effectLst/>
                <a:latin typeface="-apple-system"/>
              </a:rPr>
              <a:t>A mutex, on the other hand, is a synchronization primitive that allows only one thread to access a shared resource at a time. It provides exclusive access to a resource and blocks other threads from accessing it while it is locked.</a:t>
            </a:r>
          </a:p>
          <a:p>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56</a:t>
            </a:fld>
            <a:endParaRPr lang="ar-EG"/>
          </a:p>
        </p:txBody>
      </p:sp>
    </p:spTree>
    <p:extLst>
      <p:ext uri="{BB962C8B-B14F-4D97-AF65-F5344CB8AC3E}">
        <p14:creationId xmlns:p14="http://schemas.microsoft.com/office/powerpoint/2010/main" val="414698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50E17"/>
                </a:solidFill>
                <a:effectLst/>
                <a:latin typeface="-apple-system"/>
              </a:rPr>
              <a:t>Mutex and Semaphore are two different synchronization techniques used to coordinate access to </a:t>
            </a:r>
            <a:r>
              <a:rPr lang="en-US" b="0" i="0" u="none" strike="noStrike" dirty="0">
                <a:solidFill>
                  <a:srgbClr val="050E17"/>
                </a:solidFill>
                <a:effectLst/>
                <a:latin typeface="-apple-system"/>
              </a:rPr>
              <a:t>shared resources</a:t>
            </a:r>
            <a:r>
              <a:rPr lang="en-US" b="0" i="0" dirty="0">
                <a:solidFill>
                  <a:srgbClr val="050E17"/>
                </a:solidFill>
                <a:effectLst/>
                <a:latin typeface="-apple-system"/>
              </a:rPr>
              <a:t> in </a:t>
            </a:r>
            <a:r>
              <a:rPr lang="en-US" b="0" i="0" u="none" strike="noStrike" dirty="0">
                <a:solidFill>
                  <a:srgbClr val="050E17"/>
                </a:solidFill>
                <a:effectLst/>
                <a:latin typeface="-apple-system"/>
              </a:rPr>
              <a:t>concurrent programming</a:t>
            </a:r>
            <a:r>
              <a:rPr lang="en-US" b="0" i="0" dirty="0">
                <a:solidFill>
                  <a:srgbClr val="050E17"/>
                </a:solidFill>
                <a:effectLst/>
                <a:latin typeface="-apple-system"/>
              </a:rPr>
              <a:t>. Although they are similar in some ways, they have some important differences.</a:t>
            </a:r>
          </a:p>
          <a:p>
            <a:pPr algn="l"/>
            <a:r>
              <a:rPr lang="en-US" b="0" i="0" dirty="0">
                <a:solidFill>
                  <a:srgbClr val="050E17"/>
                </a:solidFill>
                <a:effectLst/>
                <a:latin typeface="-apple-system"/>
              </a:rPr>
              <a:t>Mutex is a synchronization technique that allows only one process or thread to access a </a:t>
            </a:r>
            <a:r>
              <a:rPr lang="en-US" b="0" i="0" u="none" strike="noStrike" dirty="0">
                <a:solidFill>
                  <a:srgbClr val="050E17"/>
                </a:solidFill>
                <a:effectLst/>
                <a:latin typeface="-apple-system"/>
              </a:rPr>
              <a:t>shared resource</a:t>
            </a:r>
            <a:r>
              <a:rPr lang="en-US" b="0" i="0" dirty="0">
                <a:solidFill>
                  <a:srgbClr val="050E17"/>
                </a:solidFill>
                <a:effectLst/>
                <a:latin typeface="-apple-system"/>
              </a:rPr>
              <a:t> at a time. It provides exclusive access to a resource and blocks other processes or threads from accessing it while it is locked. Mutex is typically used to protect a single shared resource, such as a file or a block of memory.</a:t>
            </a:r>
          </a:p>
          <a:p>
            <a:pPr algn="l"/>
            <a:r>
              <a:rPr lang="en-US" b="0" i="0" dirty="0">
                <a:solidFill>
                  <a:srgbClr val="050E17"/>
                </a:solidFill>
                <a:effectLst/>
                <a:latin typeface="-apple-system"/>
              </a:rPr>
              <a:t>Semaphore, on the other hand, is a synchronization technique that allows multiple processes or threads to access a shared resource simultaneously, up to a certain limit. It keeps track of the number of available resources and allows access to them if they are available, or blocks the processes or threads if all resources are currently being used. </a:t>
            </a:r>
            <a:r>
              <a:rPr lang="en-US" b="0" i="0">
                <a:solidFill>
                  <a:srgbClr val="050E17"/>
                </a:solidFill>
                <a:effectLst/>
                <a:latin typeface="-apple-system"/>
              </a:rPr>
              <a:t>Semaphore is typically used to protect a pool of shared resources, such as a fixed number of network connections or threads.</a:t>
            </a:r>
          </a:p>
          <a:p>
            <a:endParaRPr lang="ar-EG"/>
          </a:p>
        </p:txBody>
      </p:sp>
      <p:sp>
        <p:nvSpPr>
          <p:cNvPr id="4" name="Slide Number Placeholder 3"/>
          <p:cNvSpPr>
            <a:spLocks noGrp="1"/>
          </p:cNvSpPr>
          <p:nvPr>
            <p:ph type="sldNum" sz="quarter" idx="5"/>
          </p:nvPr>
        </p:nvSpPr>
        <p:spPr/>
        <p:txBody>
          <a:bodyPr/>
          <a:lstStyle/>
          <a:p>
            <a:fld id="{66D2CD7F-E370-4136-860B-06FC1E2045AD}" type="slidenum">
              <a:rPr lang="ar-EG" smtClean="0"/>
              <a:t>57</a:t>
            </a:fld>
            <a:endParaRPr lang="ar-EG"/>
          </a:p>
        </p:txBody>
      </p:sp>
    </p:spTree>
    <p:extLst>
      <p:ext uri="{BB962C8B-B14F-4D97-AF65-F5344CB8AC3E}">
        <p14:creationId xmlns:p14="http://schemas.microsoft.com/office/powerpoint/2010/main" val="210939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period of time the process will release the resource and it will be free so another process can hold it.</a:t>
            </a:r>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64</a:t>
            </a:fld>
            <a:endParaRPr lang="ar-EG"/>
          </a:p>
        </p:txBody>
      </p:sp>
    </p:spTree>
    <p:extLst>
      <p:ext uri="{BB962C8B-B14F-4D97-AF65-F5344CB8AC3E}">
        <p14:creationId xmlns:p14="http://schemas.microsoft.com/office/powerpoint/2010/main" val="349394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address higher than or equal the base and  less than (</a:t>
            </a:r>
            <a:r>
              <a:rPr lang="en-US" dirty="0" err="1"/>
              <a:t>base+limit</a:t>
            </a:r>
            <a:r>
              <a:rPr lang="en-US" dirty="0"/>
              <a:t>)?</a:t>
            </a:r>
            <a:br>
              <a:rPr lang="en-US" dirty="0"/>
            </a:br>
            <a:r>
              <a:rPr lang="en-US" dirty="0"/>
              <a:t>If yes ,store it into memory otherwise exception.</a:t>
            </a:r>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75</a:t>
            </a:fld>
            <a:endParaRPr lang="ar-EG"/>
          </a:p>
        </p:txBody>
      </p:sp>
    </p:spTree>
    <p:extLst>
      <p:ext uri="{BB962C8B-B14F-4D97-AF65-F5344CB8AC3E}">
        <p14:creationId xmlns:p14="http://schemas.microsoft.com/office/powerpoint/2010/main" val="4211361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Times New Roman" panose="02020603050405020304" pitchFamily="18" charset="0"/>
              </a:rPr>
              <a:t>Explain the difference between internal and external fragmentation. </a:t>
            </a:r>
            <a:endParaRPr lang="ar-EG"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Internal fragmentation is unused allocated area </a:t>
            </a:r>
          </a:p>
          <a:p>
            <a:r>
              <a:rPr lang="en-US" sz="1800" b="0" i="0" u="none" strike="noStrike" baseline="0" dirty="0">
                <a:solidFill>
                  <a:srgbClr val="000000"/>
                </a:solidFill>
                <a:latin typeface="Times New Roman" panose="02020603050405020304" pitchFamily="18" charset="0"/>
              </a:rPr>
              <a:t>• external fragmentation is unallocated area and unused </a:t>
            </a:r>
          </a:p>
          <a:p>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80</a:t>
            </a:fld>
            <a:endParaRPr lang="ar-EG"/>
          </a:p>
        </p:txBody>
      </p:sp>
    </p:spTree>
    <p:extLst>
      <p:ext uri="{BB962C8B-B14F-4D97-AF65-F5344CB8AC3E}">
        <p14:creationId xmlns:p14="http://schemas.microsoft.com/office/powerpoint/2010/main" val="497231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FF0000"/>
                </a:solidFill>
                <a:latin typeface="Times New Roman" panose="02020603050405020304" pitchFamily="18" charset="0"/>
              </a:rPr>
              <a:t>Address space = # of pages (frames) x page (frame) size</a:t>
            </a:r>
          </a:p>
          <a:p>
            <a:r>
              <a:rPr lang="en-US" sz="1800" b="0" i="0" u="none" strike="noStrike" baseline="0" dirty="0">
                <a:solidFill>
                  <a:srgbClr val="FF0000"/>
                </a:solidFill>
                <a:latin typeface="Times New Roman" panose="02020603050405020304" pitchFamily="18" charset="0"/>
              </a:rPr>
              <a:t>Page number (p) = logical address (m) / frame size</a:t>
            </a:r>
          </a:p>
          <a:p>
            <a:r>
              <a:rPr lang="en-US" sz="1800" b="0" i="0" u="none" strike="noStrike" baseline="0" dirty="0">
                <a:solidFill>
                  <a:srgbClr val="FF0000"/>
                </a:solidFill>
                <a:latin typeface="Times New Roman" panose="02020603050405020304" pitchFamily="18" charset="0"/>
              </a:rPr>
              <a:t>Page offset (d) = logical address % frame size</a:t>
            </a:r>
          </a:p>
          <a:p>
            <a:r>
              <a:rPr lang="en-US" sz="1800" b="0" i="0" u="none" strike="noStrike" baseline="0" dirty="0">
                <a:solidFill>
                  <a:srgbClr val="FF0000"/>
                </a:solidFill>
                <a:latin typeface="Times New Roman" panose="02020603050405020304" pitchFamily="18" charset="0"/>
              </a:rPr>
              <a:t>Get the frame number mapped to page number then -&gt; physical address = frame# * </a:t>
            </a:r>
            <a:r>
              <a:rPr lang="en-US" sz="1800" b="0" i="0" u="none" strike="noStrike" baseline="0" dirty="0" err="1">
                <a:solidFill>
                  <a:srgbClr val="FF0000"/>
                </a:solidFill>
                <a:latin typeface="Times New Roman" panose="02020603050405020304" pitchFamily="18" charset="0"/>
              </a:rPr>
              <a:t>frame_size</a:t>
            </a:r>
            <a:r>
              <a:rPr lang="en-US" sz="1800" b="0" i="0" u="none" strike="noStrike" baseline="0" dirty="0">
                <a:solidFill>
                  <a:srgbClr val="FF0000"/>
                </a:solidFill>
                <a:latin typeface="Times New Roman" panose="02020603050405020304" pitchFamily="18" charset="0"/>
              </a:rPr>
              <a:t> + </a:t>
            </a:r>
            <a:r>
              <a:rPr lang="en-US" sz="1800" b="0" i="0" u="none" strike="noStrike" baseline="0" dirty="0" err="1">
                <a:solidFill>
                  <a:srgbClr val="FF0000"/>
                </a:solidFill>
                <a:latin typeface="Times New Roman" panose="02020603050405020304" pitchFamily="18" charset="0"/>
              </a:rPr>
              <a:t>page_offset</a:t>
            </a:r>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81</a:t>
            </a:fld>
            <a:endParaRPr lang="ar-EG"/>
          </a:p>
        </p:txBody>
      </p:sp>
    </p:spTree>
    <p:extLst>
      <p:ext uri="{BB962C8B-B14F-4D97-AF65-F5344CB8AC3E}">
        <p14:creationId xmlns:p14="http://schemas.microsoft.com/office/powerpoint/2010/main" val="2887264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37690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5329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16261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73157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8294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40809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22314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62881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52675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71630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26388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3229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18960557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0" r:id="rId7"/>
    <p:sldLayoutId id="2147483741" r:id="rId8"/>
    <p:sldLayoutId id="2147483742" r:id="rId9"/>
    <p:sldLayoutId id="2147483743" r:id="rId10"/>
    <p:sldLayoutId id="2147483744" r:id="rId11"/>
    <p:sldLayoutId id="2147483746"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20.png"/><Relationship Id="rId2" Type="http://schemas.openxmlformats.org/officeDocument/2006/relationships/image" Target="../media/image9.jpe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10.xml"/><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slide" Target="slide36.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4.xml"/><Relationship Id="rId7" Type="http://schemas.openxmlformats.org/officeDocument/2006/relationships/customXml" Target="../ink/ink17.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customXml" Target="../ink/ink15.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customXml" Target="../ink/ink18.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 Id="rId14" Type="http://schemas.openxmlformats.org/officeDocument/2006/relationships/customXml" Target="../ink/ink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93.png"/><Relationship Id="rId3" Type="http://schemas.openxmlformats.org/officeDocument/2006/relationships/image" Target="../media/image80.png"/><Relationship Id="rId7" Type="http://schemas.openxmlformats.org/officeDocument/2006/relationships/image" Target="../media/image90.png"/><Relationship Id="rId12" Type="http://schemas.openxmlformats.org/officeDocument/2006/relationships/customXml" Target="../ink/ink23.xml"/><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customXml" Target="../ink/ink20.xml"/><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customXml" Target="../ink/ink22.xml"/><Relationship Id="rId4" Type="http://schemas.openxmlformats.org/officeDocument/2006/relationships/customXml" Target="../ink/ink19.xml"/><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26" Type="http://schemas.openxmlformats.org/officeDocument/2006/relationships/image" Target="../media/image106.png"/><Relationship Id="rId21" Type="http://schemas.openxmlformats.org/officeDocument/2006/relationships/customXml" Target="../ink/ink33.xml"/><Relationship Id="rId42" Type="http://schemas.openxmlformats.org/officeDocument/2006/relationships/image" Target="../media/image114.png"/><Relationship Id="rId47" Type="http://schemas.openxmlformats.org/officeDocument/2006/relationships/customXml" Target="../ink/ink46.xml"/><Relationship Id="rId63" Type="http://schemas.openxmlformats.org/officeDocument/2006/relationships/customXml" Target="../ink/ink54.xml"/><Relationship Id="rId68" Type="http://schemas.openxmlformats.org/officeDocument/2006/relationships/image" Target="../media/image127.png"/><Relationship Id="rId84" Type="http://schemas.openxmlformats.org/officeDocument/2006/relationships/customXml" Target="../ink/ink65.xml"/><Relationship Id="rId89" Type="http://schemas.openxmlformats.org/officeDocument/2006/relationships/image" Target="../media/image137.png"/><Relationship Id="rId16" Type="http://schemas.openxmlformats.org/officeDocument/2006/relationships/image" Target="../media/image101.png"/><Relationship Id="rId11" Type="http://schemas.openxmlformats.org/officeDocument/2006/relationships/customXml" Target="../ink/ink28.xml"/><Relationship Id="rId32" Type="http://schemas.openxmlformats.org/officeDocument/2006/relationships/image" Target="../media/image109.png"/><Relationship Id="rId37" Type="http://schemas.openxmlformats.org/officeDocument/2006/relationships/customXml" Target="../ink/ink41.xml"/><Relationship Id="rId53" Type="http://schemas.openxmlformats.org/officeDocument/2006/relationships/customXml" Target="../ink/ink49.xml"/><Relationship Id="rId58" Type="http://schemas.openxmlformats.org/officeDocument/2006/relationships/image" Target="../media/image122.png"/><Relationship Id="rId74" Type="http://schemas.openxmlformats.org/officeDocument/2006/relationships/customXml" Target="../ink/ink60.xml"/><Relationship Id="rId79" Type="http://schemas.openxmlformats.org/officeDocument/2006/relationships/image" Target="../media/image132.png"/><Relationship Id="rId5" Type="http://schemas.openxmlformats.org/officeDocument/2006/relationships/customXml" Target="../ink/ink25.xml"/><Relationship Id="rId90" Type="http://schemas.openxmlformats.org/officeDocument/2006/relationships/customXml" Target="../ink/ink68.xml"/><Relationship Id="rId95" Type="http://schemas.openxmlformats.org/officeDocument/2006/relationships/image" Target="../media/image140.png"/><Relationship Id="rId22" Type="http://schemas.openxmlformats.org/officeDocument/2006/relationships/image" Target="../media/image104.png"/><Relationship Id="rId27" Type="http://schemas.openxmlformats.org/officeDocument/2006/relationships/customXml" Target="../ink/ink36.xml"/><Relationship Id="rId43" Type="http://schemas.openxmlformats.org/officeDocument/2006/relationships/customXml" Target="../ink/ink44.xml"/><Relationship Id="rId48" Type="http://schemas.openxmlformats.org/officeDocument/2006/relationships/image" Target="../media/image117.png"/><Relationship Id="rId64" Type="http://schemas.openxmlformats.org/officeDocument/2006/relationships/image" Target="../media/image125.png"/><Relationship Id="rId69" Type="http://schemas.openxmlformats.org/officeDocument/2006/relationships/customXml" Target="../ink/ink57.xml"/><Relationship Id="rId80" Type="http://schemas.openxmlformats.org/officeDocument/2006/relationships/customXml" Target="../ink/ink63.xml"/><Relationship Id="rId85" Type="http://schemas.openxmlformats.org/officeDocument/2006/relationships/image" Target="../media/image135.png"/><Relationship Id="rId3" Type="http://schemas.openxmlformats.org/officeDocument/2006/relationships/customXml" Target="../ink/ink24.xml"/><Relationship Id="rId12" Type="http://schemas.openxmlformats.org/officeDocument/2006/relationships/image" Target="../media/image99.png"/><Relationship Id="rId17" Type="http://schemas.openxmlformats.org/officeDocument/2006/relationships/customXml" Target="../ink/ink31.xml"/><Relationship Id="rId25" Type="http://schemas.openxmlformats.org/officeDocument/2006/relationships/customXml" Target="../ink/ink35.xml"/><Relationship Id="rId33" Type="http://schemas.openxmlformats.org/officeDocument/2006/relationships/customXml" Target="../ink/ink39.xml"/><Relationship Id="rId38" Type="http://schemas.openxmlformats.org/officeDocument/2006/relationships/image" Target="../media/image112.png"/><Relationship Id="rId46" Type="http://schemas.openxmlformats.org/officeDocument/2006/relationships/image" Target="../media/image116.png"/><Relationship Id="rId59" Type="http://schemas.openxmlformats.org/officeDocument/2006/relationships/customXml" Target="../ink/ink52.xml"/><Relationship Id="rId67" Type="http://schemas.openxmlformats.org/officeDocument/2006/relationships/customXml" Target="../ink/ink56.xml"/><Relationship Id="rId20" Type="http://schemas.openxmlformats.org/officeDocument/2006/relationships/image" Target="../media/image103.png"/><Relationship Id="rId41" Type="http://schemas.openxmlformats.org/officeDocument/2006/relationships/customXml" Target="../ink/ink43.xml"/><Relationship Id="rId54" Type="http://schemas.openxmlformats.org/officeDocument/2006/relationships/image" Target="../media/image120.png"/><Relationship Id="rId62" Type="http://schemas.openxmlformats.org/officeDocument/2006/relationships/image" Target="../media/image124.png"/><Relationship Id="rId70" Type="http://schemas.openxmlformats.org/officeDocument/2006/relationships/image" Target="../media/image128.png"/><Relationship Id="rId75" Type="http://schemas.openxmlformats.org/officeDocument/2006/relationships/image" Target="../media/image130.png"/><Relationship Id="rId83" Type="http://schemas.openxmlformats.org/officeDocument/2006/relationships/image" Target="../media/image134.png"/><Relationship Id="rId88" Type="http://schemas.openxmlformats.org/officeDocument/2006/relationships/customXml" Target="../ink/ink67.xml"/><Relationship Id="rId91" Type="http://schemas.openxmlformats.org/officeDocument/2006/relationships/image" Target="../media/image138.png"/><Relationship Id="rId96" Type="http://schemas.openxmlformats.org/officeDocument/2006/relationships/customXml" Target="../ink/ink71.xml"/><Relationship Id="rId1" Type="http://schemas.openxmlformats.org/officeDocument/2006/relationships/slideLayout" Target="../slideLayouts/slideLayout2.xml"/><Relationship Id="rId6" Type="http://schemas.openxmlformats.org/officeDocument/2006/relationships/image" Target="../media/image96.png"/><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107.png"/><Relationship Id="rId36" Type="http://schemas.openxmlformats.org/officeDocument/2006/relationships/image" Target="../media/image111.png"/><Relationship Id="rId49" Type="http://schemas.openxmlformats.org/officeDocument/2006/relationships/customXml" Target="../ink/ink47.xml"/><Relationship Id="rId57" Type="http://schemas.openxmlformats.org/officeDocument/2006/relationships/customXml" Target="../ink/ink51.xml"/><Relationship Id="rId10" Type="http://schemas.openxmlformats.org/officeDocument/2006/relationships/image" Target="../media/image98.png"/><Relationship Id="rId31" Type="http://schemas.openxmlformats.org/officeDocument/2006/relationships/customXml" Target="../ink/ink38.xml"/><Relationship Id="rId44" Type="http://schemas.openxmlformats.org/officeDocument/2006/relationships/image" Target="../media/image115.png"/><Relationship Id="rId52" Type="http://schemas.openxmlformats.org/officeDocument/2006/relationships/image" Target="../media/image119.png"/><Relationship Id="rId60" Type="http://schemas.openxmlformats.org/officeDocument/2006/relationships/image" Target="../media/image123.png"/><Relationship Id="rId65" Type="http://schemas.openxmlformats.org/officeDocument/2006/relationships/customXml" Target="../ink/ink55.xml"/><Relationship Id="rId73" Type="http://schemas.openxmlformats.org/officeDocument/2006/relationships/customXml" Target="../ink/ink59.xml"/><Relationship Id="rId78" Type="http://schemas.openxmlformats.org/officeDocument/2006/relationships/customXml" Target="../ink/ink62.xml"/><Relationship Id="rId81" Type="http://schemas.openxmlformats.org/officeDocument/2006/relationships/image" Target="../media/image133.png"/><Relationship Id="rId86" Type="http://schemas.openxmlformats.org/officeDocument/2006/relationships/customXml" Target="../ink/ink66.xml"/><Relationship Id="rId94" Type="http://schemas.openxmlformats.org/officeDocument/2006/relationships/customXml" Target="../ink/ink70.xml"/><Relationship Id="rId4" Type="http://schemas.openxmlformats.org/officeDocument/2006/relationships/image" Target="../media/image95.png"/><Relationship Id="rId9" Type="http://schemas.openxmlformats.org/officeDocument/2006/relationships/customXml" Target="../ink/ink27.xml"/><Relationship Id="rId13" Type="http://schemas.openxmlformats.org/officeDocument/2006/relationships/customXml" Target="../ink/ink29.xml"/><Relationship Id="rId18" Type="http://schemas.openxmlformats.org/officeDocument/2006/relationships/image" Target="../media/image102.png"/><Relationship Id="rId39" Type="http://schemas.openxmlformats.org/officeDocument/2006/relationships/customXml" Target="../ink/ink42.xml"/><Relationship Id="rId34" Type="http://schemas.openxmlformats.org/officeDocument/2006/relationships/image" Target="../media/image110.png"/><Relationship Id="rId50" Type="http://schemas.openxmlformats.org/officeDocument/2006/relationships/image" Target="../media/image118.png"/><Relationship Id="rId55" Type="http://schemas.openxmlformats.org/officeDocument/2006/relationships/customXml" Target="../ink/ink50.xml"/><Relationship Id="rId76" Type="http://schemas.openxmlformats.org/officeDocument/2006/relationships/customXml" Target="../ink/ink61.xml"/><Relationship Id="rId97" Type="http://schemas.openxmlformats.org/officeDocument/2006/relationships/image" Target="../media/image141.png"/><Relationship Id="rId7" Type="http://schemas.openxmlformats.org/officeDocument/2006/relationships/customXml" Target="../ink/ink26.xml"/><Relationship Id="rId71" Type="http://schemas.openxmlformats.org/officeDocument/2006/relationships/customXml" Target="../ink/ink58.xml"/><Relationship Id="rId92" Type="http://schemas.openxmlformats.org/officeDocument/2006/relationships/customXml" Target="../ink/ink69.xml"/><Relationship Id="rId2" Type="http://schemas.openxmlformats.org/officeDocument/2006/relationships/image" Target="../media/image81.png"/><Relationship Id="rId29" Type="http://schemas.openxmlformats.org/officeDocument/2006/relationships/customXml" Target="../ink/ink37.xml"/><Relationship Id="rId24" Type="http://schemas.openxmlformats.org/officeDocument/2006/relationships/image" Target="../media/image105.png"/><Relationship Id="rId40" Type="http://schemas.openxmlformats.org/officeDocument/2006/relationships/image" Target="../media/image113.png"/><Relationship Id="rId45" Type="http://schemas.openxmlformats.org/officeDocument/2006/relationships/customXml" Target="../ink/ink45.xml"/><Relationship Id="rId66" Type="http://schemas.openxmlformats.org/officeDocument/2006/relationships/image" Target="../media/image126.png"/><Relationship Id="rId87" Type="http://schemas.openxmlformats.org/officeDocument/2006/relationships/image" Target="../media/image136.png"/><Relationship Id="rId61" Type="http://schemas.openxmlformats.org/officeDocument/2006/relationships/customXml" Target="../ink/ink53.xml"/><Relationship Id="rId82" Type="http://schemas.openxmlformats.org/officeDocument/2006/relationships/customXml" Target="../ink/ink64.xml"/><Relationship Id="rId19" Type="http://schemas.openxmlformats.org/officeDocument/2006/relationships/customXml" Target="../ink/ink32.xml"/><Relationship Id="rId14" Type="http://schemas.openxmlformats.org/officeDocument/2006/relationships/image" Target="../media/image100.png"/><Relationship Id="rId30" Type="http://schemas.openxmlformats.org/officeDocument/2006/relationships/image" Target="../media/image108.png"/><Relationship Id="rId35" Type="http://schemas.openxmlformats.org/officeDocument/2006/relationships/customXml" Target="../ink/ink40.xml"/><Relationship Id="rId56" Type="http://schemas.openxmlformats.org/officeDocument/2006/relationships/image" Target="../media/image121.png"/><Relationship Id="rId77" Type="http://schemas.openxmlformats.org/officeDocument/2006/relationships/image" Target="../media/image131.png"/><Relationship Id="rId8" Type="http://schemas.openxmlformats.org/officeDocument/2006/relationships/image" Target="../media/image97.png"/><Relationship Id="rId51" Type="http://schemas.openxmlformats.org/officeDocument/2006/relationships/customXml" Target="../ink/ink48.xml"/><Relationship Id="rId72" Type="http://schemas.openxmlformats.org/officeDocument/2006/relationships/image" Target="../media/image129.png"/><Relationship Id="rId93" Type="http://schemas.openxmlformats.org/officeDocument/2006/relationships/image" Target="../media/image139.png"/></Relationships>
</file>

<file path=ppt/slides/_rels/slide8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F6D3-C0E8-F126-641E-12268ED6F220}"/>
              </a:ext>
            </a:extLst>
          </p:cNvPr>
          <p:cNvSpPr>
            <a:spLocks noGrp="1"/>
          </p:cNvSpPr>
          <p:nvPr>
            <p:ph type="ctrTitle"/>
          </p:nvPr>
        </p:nvSpPr>
        <p:spPr>
          <a:xfrm>
            <a:off x="643468" y="643467"/>
            <a:ext cx="4620584" cy="4567137"/>
          </a:xfrm>
        </p:spPr>
        <p:txBody>
          <a:bodyPr>
            <a:normAutofit/>
          </a:bodyPr>
          <a:lstStyle/>
          <a:p>
            <a:r>
              <a:rPr lang="en-US" dirty="0"/>
              <a:t>Operating Systems</a:t>
            </a:r>
            <a:endParaRPr lang="ar-EG" dirty="0"/>
          </a:p>
        </p:txBody>
      </p:sp>
      <p:sp>
        <p:nvSpPr>
          <p:cNvPr id="3" name="Subtitle 2">
            <a:extLst>
              <a:ext uri="{FF2B5EF4-FFF2-40B4-BE49-F238E27FC236}">
                <a16:creationId xmlns:a16="http://schemas.microsoft.com/office/drawing/2014/main" id="{3AF3966A-122C-1606-F1E9-FE9A74E5EB09}"/>
              </a:ext>
            </a:extLst>
          </p:cNvPr>
          <p:cNvSpPr>
            <a:spLocks noGrp="1"/>
          </p:cNvSpPr>
          <p:nvPr>
            <p:ph type="subTitle" idx="1"/>
          </p:nvPr>
        </p:nvSpPr>
        <p:spPr>
          <a:xfrm>
            <a:off x="643467" y="5277684"/>
            <a:ext cx="4620584" cy="775494"/>
          </a:xfrm>
        </p:spPr>
        <p:txBody>
          <a:bodyPr>
            <a:normAutofit/>
          </a:bodyPr>
          <a:lstStyle/>
          <a:p>
            <a:r>
              <a:rPr lang="en-US" dirty="0"/>
              <a:t>Summary</a:t>
            </a:r>
            <a:endParaRPr lang="ar-EG" dirty="0"/>
          </a:p>
        </p:txBody>
      </p:sp>
      <p:pic>
        <p:nvPicPr>
          <p:cNvPr id="4" name="Picture 3" descr="A white background with dots and lines&#10;&#10;Description automatically generated with low confidence">
            <a:extLst>
              <a:ext uri="{FF2B5EF4-FFF2-40B4-BE49-F238E27FC236}">
                <a16:creationId xmlns:a16="http://schemas.microsoft.com/office/drawing/2014/main" id="{19D29192-25E4-180A-B0DF-7021E44C7CC5}"/>
              </a:ext>
            </a:extLst>
          </p:cNvPr>
          <p:cNvPicPr>
            <a:picLocks noChangeAspect="1"/>
          </p:cNvPicPr>
          <p:nvPr/>
        </p:nvPicPr>
        <p:blipFill rotWithShape="1">
          <a:blip r:embed="rId2"/>
          <a:srcRect l="24513" r="23538"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03470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CA887-329D-AA7C-4B06-46785207DCEE}"/>
              </a:ext>
            </a:extLst>
          </p:cNvPr>
          <p:cNvSpPr>
            <a:spLocks noGrp="1"/>
          </p:cNvSpPr>
          <p:nvPr>
            <p:ph type="title"/>
          </p:nvPr>
        </p:nvSpPr>
        <p:spPr/>
        <p:txBody>
          <a:bodyPr/>
          <a:lstStyle/>
          <a:p>
            <a:r>
              <a:rPr lang="en-US" dirty="0"/>
              <a:t>Multiprogramming (Batch system)</a:t>
            </a:r>
            <a:endParaRPr lang="ar-EG" dirty="0"/>
          </a:p>
        </p:txBody>
      </p:sp>
      <p:sp>
        <p:nvSpPr>
          <p:cNvPr id="3" name="Content Placeholder 2">
            <a:extLst>
              <a:ext uri="{FF2B5EF4-FFF2-40B4-BE49-F238E27FC236}">
                <a16:creationId xmlns:a16="http://schemas.microsoft.com/office/drawing/2014/main" id="{29494066-AC69-6AD9-028C-A31FC9AF3EA4}"/>
              </a:ext>
            </a:extLst>
          </p:cNvPr>
          <p:cNvSpPr>
            <a:spLocks noGrp="1"/>
          </p:cNvSpPr>
          <p:nvPr>
            <p:ph idx="1"/>
          </p:nvPr>
        </p:nvSpPr>
        <p:spPr>
          <a:xfrm>
            <a:off x="838200" y="1690688"/>
            <a:ext cx="10515600" cy="2815998"/>
          </a:xfrm>
        </p:spPr>
        <p:txBody>
          <a:bodyPr>
            <a:noAutofit/>
          </a:bodyPr>
          <a:lstStyle/>
          <a:p>
            <a:pPr>
              <a:lnSpc>
                <a:spcPct val="90000"/>
              </a:lnSpc>
            </a:pPr>
            <a:r>
              <a:rPr lang="en-US" altLang="en-US" sz="1800" dirty="0"/>
              <a:t>Single user cannot always keep CPU and I/O devices busy </a:t>
            </a:r>
          </a:p>
          <a:p>
            <a:pPr>
              <a:lnSpc>
                <a:spcPct val="90000"/>
              </a:lnSpc>
            </a:pPr>
            <a:r>
              <a:rPr lang="en-US" altLang="en-US" sz="1800" dirty="0"/>
              <a:t>Multiprogramming organizes jobs (code and data), so CPU always has one to execute</a:t>
            </a:r>
          </a:p>
          <a:p>
            <a:pPr>
              <a:lnSpc>
                <a:spcPct val="90000"/>
              </a:lnSpc>
            </a:pPr>
            <a:r>
              <a:rPr lang="en-US" altLang="en-US" sz="1800" dirty="0"/>
              <a:t>A subset of total jobs in system is kept in memory</a:t>
            </a:r>
          </a:p>
          <a:p>
            <a:pPr>
              <a:lnSpc>
                <a:spcPct val="90000"/>
              </a:lnSpc>
            </a:pPr>
            <a:r>
              <a:rPr lang="en-US" altLang="en-US" sz="1800" dirty="0"/>
              <a:t>One job selected and run via </a:t>
            </a:r>
            <a:r>
              <a:rPr lang="en-US" altLang="en-US" sz="1800" b="1" dirty="0">
                <a:solidFill>
                  <a:srgbClr val="006699"/>
                </a:solidFill>
                <a:latin typeface="+mj-lt"/>
              </a:rPr>
              <a:t>job scheduling</a:t>
            </a:r>
          </a:p>
          <a:p>
            <a:pPr>
              <a:lnSpc>
                <a:spcPct val="90000"/>
              </a:lnSpc>
            </a:pPr>
            <a:r>
              <a:rPr lang="en-US" altLang="en-US" sz="1800" dirty="0"/>
              <a:t>When job must wait (for I/O for example), OS switches to another job</a:t>
            </a:r>
          </a:p>
          <a:p>
            <a:pPr>
              <a:lnSpc>
                <a:spcPct val="90000"/>
              </a:lnSpc>
            </a:pPr>
            <a:r>
              <a:rPr lang="en-US" altLang="en-US" sz="1800" dirty="0">
                <a:solidFill>
                  <a:srgbClr val="FF0000"/>
                </a:solidFill>
              </a:rPr>
              <a:t>Dual-mode Operation</a:t>
            </a:r>
            <a:r>
              <a:rPr lang="en-US" altLang="en-US" sz="1800" dirty="0"/>
              <a:t>: operation allows OS to protect itself and other system components</a:t>
            </a:r>
          </a:p>
          <a:p>
            <a:pPr lvl="1">
              <a:lnSpc>
                <a:spcPct val="90000"/>
              </a:lnSpc>
            </a:pPr>
            <a:r>
              <a:rPr lang="en-US" altLang="en-US" sz="1800" b="1" dirty="0">
                <a:solidFill>
                  <a:srgbClr val="006699"/>
                </a:solidFill>
                <a:latin typeface="+mj-lt"/>
              </a:rPr>
              <a:t>User mode </a:t>
            </a:r>
            <a:r>
              <a:rPr lang="en-US" altLang="en-US" sz="1800" dirty="0"/>
              <a:t>and </a:t>
            </a:r>
            <a:r>
              <a:rPr lang="en-US" altLang="en-US" sz="1800" b="1" dirty="0">
                <a:solidFill>
                  <a:srgbClr val="006699"/>
                </a:solidFill>
                <a:latin typeface="+mj-lt"/>
              </a:rPr>
              <a:t>kernel mode </a:t>
            </a:r>
          </a:p>
          <a:p>
            <a:endParaRPr lang="ar-EG" sz="1800" dirty="0"/>
          </a:p>
        </p:txBody>
      </p:sp>
      <p:pic>
        <p:nvPicPr>
          <p:cNvPr id="4" name="Picture 3">
            <a:extLst>
              <a:ext uri="{FF2B5EF4-FFF2-40B4-BE49-F238E27FC236}">
                <a16:creationId xmlns:a16="http://schemas.microsoft.com/office/drawing/2014/main" id="{577B7B49-686A-43F8-AEBF-B723806AE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3784" y="4435395"/>
            <a:ext cx="4705249" cy="1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83E668C-1C83-0C24-FF9A-3BFB7B88A0D5}"/>
              </a:ext>
            </a:extLst>
          </p:cNvPr>
          <p:cNvSpPr txBox="1"/>
          <p:nvPr/>
        </p:nvSpPr>
        <p:spPr>
          <a:xfrm>
            <a:off x="277586" y="4249941"/>
            <a:ext cx="6716198" cy="2751522"/>
          </a:xfrm>
          <a:prstGeom prst="rect">
            <a:avLst/>
          </a:prstGeom>
          <a:noFill/>
        </p:spPr>
        <p:txBody>
          <a:bodyPr wrap="square">
            <a:spAutoFit/>
          </a:bodyPr>
          <a:lstStyle/>
          <a:p>
            <a:pPr>
              <a:lnSpc>
                <a:spcPct val="90000"/>
              </a:lnSpc>
            </a:pPr>
            <a:r>
              <a:rPr lang="en-US" altLang="en-US" sz="1600" b="1" dirty="0">
                <a:solidFill>
                  <a:srgbClr val="006699"/>
                </a:solidFill>
                <a:latin typeface="+mj-lt"/>
              </a:rPr>
              <a:t>Mode bit </a:t>
            </a:r>
            <a:r>
              <a:rPr lang="en-US" altLang="en-US" sz="1600" dirty="0"/>
              <a:t>provided by hardware </a:t>
            </a:r>
          </a:p>
          <a:p>
            <a:pPr marL="742950" lvl="1" indent="-285750">
              <a:lnSpc>
                <a:spcPct val="90000"/>
              </a:lnSpc>
              <a:buFont typeface="Arial" panose="020B0604020202020204" pitchFamily="34" charset="0"/>
              <a:buChar char="•"/>
            </a:pPr>
            <a:r>
              <a:rPr lang="en-US" altLang="en-US" sz="1600" dirty="0"/>
              <a:t>Provides ability to distinguish when system is running user code or kernel code.</a:t>
            </a:r>
          </a:p>
          <a:p>
            <a:pPr marL="742950" lvl="1" indent="-285750">
              <a:lnSpc>
                <a:spcPct val="90000"/>
              </a:lnSpc>
              <a:buFont typeface="Arial" panose="020B0604020202020204" pitchFamily="34" charset="0"/>
              <a:buChar char="•"/>
            </a:pPr>
            <a:r>
              <a:rPr lang="en-US" altLang="en-US" sz="1600" dirty="0"/>
              <a:t>When a user is running </a:t>
            </a:r>
            <a:r>
              <a:rPr lang="en-US" altLang="en-US" sz="1600" dirty="0">
                <a:sym typeface="Wingdings 3" panose="05040102010807070707" pitchFamily="18" charset="2"/>
              </a:rPr>
              <a:t> </a:t>
            </a:r>
            <a:r>
              <a:rPr lang="en-US" altLang="en-US" sz="1600" dirty="0">
                <a:sym typeface="Wingdings" panose="05000000000000000000" pitchFamily="2" charset="2"/>
              </a:rPr>
              <a:t>mode bit is “user”</a:t>
            </a:r>
            <a:r>
              <a:rPr lang="ar-EG" altLang="en-US" sz="1600" dirty="0">
                <a:sym typeface="Wingdings" panose="05000000000000000000" pitchFamily="2" charset="2"/>
              </a:rPr>
              <a:t>  </a:t>
            </a:r>
            <a:r>
              <a:rPr lang="en-US" altLang="en-US" sz="1600" dirty="0">
                <a:sym typeface="Wingdings" panose="05000000000000000000" pitchFamily="2" charset="2"/>
              </a:rPr>
              <a:t>(1)</a:t>
            </a:r>
            <a:r>
              <a:rPr lang="ar-EG" altLang="en-US" sz="1600" dirty="0">
                <a:sym typeface="Wingdings" panose="05000000000000000000" pitchFamily="2" charset="2"/>
              </a:rPr>
              <a:t>     	</a:t>
            </a:r>
            <a:endParaRPr lang="en-US" altLang="en-US" sz="1600" dirty="0">
              <a:sym typeface="Wingdings" panose="05000000000000000000" pitchFamily="2" charset="2"/>
            </a:endParaRPr>
          </a:p>
          <a:p>
            <a:pPr marL="742950" lvl="1" indent="-285750">
              <a:lnSpc>
                <a:spcPct val="90000"/>
              </a:lnSpc>
              <a:buFont typeface="Arial" panose="020B0604020202020204" pitchFamily="34" charset="0"/>
              <a:buChar char="•"/>
            </a:pPr>
            <a:r>
              <a:rPr lang="en-US" altLang="en-US" sz="1600" dirty="0"/>
              <a:t>When kernel code is executing </a:t>
            </a:r>
            <a:r>
              <a:rPr lang="en-US" altLang="en-US" sz="1600" dirty="0">
                <a:sym typeface="Wingdings 3" panose="05040102010807070707" pitchFamily="18" charset="2"/>
              </a:rPr>
              <a:t> </a:t>
            </a:r>
            <a:r>
              <a:rPr lang="en-US" altLang="en-US" sz="1600" dirty="0">
                <a:sym typeface="Wingdings" panose="05000000000000000000" pitchFamily="2" charset="2"/>
              </a:rPr>
              <a:t>mode bit is “kernel”</a:t>
            </a:r>
            <a:r>
              <a:rPr lang="ar-EG" altLang="en-US" sz="1600" dirty="0">
                <a:sym typeface="Wingdings" panose="05000000000000000000" pitchFamily="2" charset="2"/>
              </a:rPr>
              <a:t>  </a:t>
            </a:r>
            <a:r>
              <a:rPr lang="en-US" altLang="en-US" sz="1600" dirty="0">
                <a:sym typeface="Wingdings" panose="05000000000000000000" pitchFamily="2" charset="2"/>
              </a:rPr>
              <a:t>(0)</a:t>
            </a:r>
          </a:p>
          <a:p>
            <a:pPr>
              <a:lnSpc>
                <a:spcPct val="90000"/>
              </a:lnSpc>
            </a:pPr>
            <a:r>
              <a:rPr lang="en-US" altLang="en-US" sz="1600" dirty="0">
                <a:solidFill>
                  <a:srgbClr val="00B0F0"/>
                </a:solidFill>
                <a:sym typeface="Wingdings" panose="05000000000000000000" pitchFamily="2" charset="2"/>
              </a:rPr>
              <a:t>How do we guarantee that user does not explicitly set the mode bit to “kernel”?</a:t>
            </a:r>
          </a:p>
          <a:p>
            <a:pPr marL="742950" lvl="1" indent="-285750">
              <a:lnSpc>
                <a:spcPct val="90000"/>
              </a:lnSpc>
              <a:buFont typeface="Arial" panose="020B0604020202020204" pitchFamily="34" charset="0"/>
              <a:buChar char="•"/>
            </a:pPr>
            <a:r>
              <a:rPr lang="en-US" altLang="en-US" sz="1600" dirty="0"/>
              <a:t>System call changes mode to kernel, return from call resets it to user</a:t>
            </a:r>
          </a:p>
          <a:p>
            <a:pPr>
              <a:lnSpc>
                <a:spcPct val="90000"/>
              </a:lnSpc>
            </a:pPr>
            <a:r>
              <a:rPr lang="en-US" altLang="en-US" sz="1600" dirty="0"/>
              <a:t>Some instructions designated as </a:t>
            </a:r>
            <a:r>
              <a:rPr lang="en-US" altLang="en-US" sz="1600" b="1" dirty="0">
                <a:solidFill>
                  <a:srgbClr val="006699"/>
                </a:solidFill>
                <a:latin typeface="+mj-lt"/>
              </a:rPr>
              <a:t>privileged</a:t>
            </a:r>
            <a:r>
              <a:rPr lang="en-US" altLang="en-US" sz="1600" dirty="0"/>
              <a:t>, only executable in kernel mode</a:t>
            </a:r>
          </a:p>
          <a:p>
            <a:pPr>
              <a:lnSpc>
                <a:spcPct val="90000"/>
              </a:lnSpc>
            </a:pPr>
            <a:endParaRPr lang="en-US" altLang="en-US" sz="1600" dirty="0"/>
          </a:p>
        </p:txBody>
      </p:sp>
    </p:spTree>
    <p:extLst>
      <p:ext uri="{BB962C8B-B14F-4D97-AF65-F5344CB8AC3E}">
        <p14:creationId xmlns:p14="http://schemas.microsoft.com/office/powerpoint/2010/main" val="1744862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D17F-2AA9-D9CE-878A-074F6AD988BA}"/>
              </a:ext>
            </a:extLst>
          </p:cNvPr>
          <p:cNvSpPr>
            <a:spLocks noGrp="1"/>
          </p:cNvSpPr>
          <p:nvPr>
            <p:ph type="title"/>
          </p:nvPr>
        </p:nvSpPr>
        <p:spPr/>
        <p:txBody>
          <a:bodyPr/>
          <a:lstStyle/>
          <a:p>
            <a:r>
              <a:rPr lang="en-US" dirty="0"/>
              <a:t>Process Management Activities</a:t>
            </a:r>
            <a:endParaRPr lang="ar-EG" dirty="0"/>
          </a:p>
        </p:txBody>
      </p:sp>
      <p:sp>
        <p:nvSpPr>
          <p:cNvPr id="3" name="Content Placeholder 2">
            <a:extLst>
              <a:ext uri="{FF2B5EF4-FFF2-40B4-BE49-F238E27FC236}">
                <a16:creationId xmlns:a16="http://schemas.microsoft.com/office/drawing/2014/main" id="{69396262-2AC5-B47E-4F97-5207E86414C8}"/>
              </a:ext>
            </a:extLst>
          </p:cNvPr>
          <p:cNvSpPr>
            <a:spLocks noGrp="1"/>
          </p:cNvSpPr>
          <p:nvPr>
            <p:ph idx="1"/>
          </p:nvPr>
        </p:nvSpPr>
        <p:spPr/>
        <p:txBody>
          <a:bodyPr>
            <a:normAutofit/>
          </a:bodyPr>
          <a:lstStyle/>
          <a:p>
            <a:r>
              <a:rPr lang="en-US" sz="2400" dirty="0"/>
              <a:t>A </a:t>
            </a:r>
            <a:r>
              <a:rPr lang="en-US" sz="2400" dirty="0">
                <a:hlinkClick r:id="rId2" action="ppaction://hlinksldjump"/>
              </a:rPr>
              <a:t>process</a:t>
            </a:r>
            <a:r>
              <a:rPr lang="en-US" sz="2400" dirty="0"/>
              <a:t> </a:t>
            </a:r>
            <a:r>
              <a:rPr lang="en-US" sz="2400" dirty="0">
                <a:solidFill>
                  <a:srgbClr val="FF0000"/>
                </a:solidFill>
              </a:rPr>
              <a:t>is a program in execution</a:t>
            </a:r>
            <a:r>
              <a:rPr lang="en-US" sz="2400" dirty="0"/>
              <a:t>. </a:t>
            </a:r>
          </a:p>
          <a:p>
            <a:r>
              <a:rPr lang="en-US" sz="2400" dirty="0"/>
              <a:t>Program is a </a:t>
            </a:r>
            <a:r>
              <a:rPr lang="en-US" sz="2400" dirty="0">
                <a:solidFill>
                  <a:srgbClr val="FF0000"/>
                </a:solidFill>
              </a:rPr>
              <a:t>passive</a:t>
            </a:r>
            <a:r>
              <a:rPr lang="en-US" sz="2400" dirty="0"/>
              <a:t> entity; process is an </a:t>
            </a:r>
            <a:r>
              <a:rPr lang="en-US" sz="2400" dirty="0">
                <a:solidFill>
                  <a:srgbClr val="FF0000"/>
                </a:solidFill>
              </a:rPr>
              <a:t>active</a:t>
            </a:r>
            <a:r>
              <a:rPr lang="en-US" sz="2400" dirty="0"/>
              <a:t> entity.</a:t>
            </a:r>
          </a:p>
          <a:p>
            <a:r>
              <a:rPr kumimoji="0" lang="en-US" altLang="en-US" sz="2400" dirty="0"/>
              <a:t>The operating system is responsible for the following activities in connection with process management:</a:t>
            </a:r>
          </a:p>
          <a:p>
            <a:pPr lvl="1"/>
            <a:r>
              <a:rPr lang="en-US" altLang="en-US" sz="2000" dirty="0"/>
              <a:t>Creating and deleting both user and system processes</a:t>
            </a:r>
          </a:p>
          <a:p>
            <a:pPr lvl="1"/>
            <a:r>
              <a:rPr lang="en-US" altLang="en-US" sz="2000" dirty="0"/>
              <a:t>Suspending and resuming processes</a:t>
            </a:r>
          </a:p>
          <a:p>
            <a:pPr lvl="1"/>
            <a:r>
              <a:rPr lang="en-US" altLang="en-US" sz="2000" dirty="0"/>
              <a:t>Providing mechanisms for process synchronization</a:t>
            </a:r>
          </a:p>
          <a:p>
            <a:pPr lvl="1"/>
            <a:r>
              <a:rPr lang="en-US" altLang="en-US" sz="2000" dirty="0"/>
              <a:t>Providing mechanisms for process communication</a:t>
            </a:r>
          </a:p>
          <a:p>
            <a:pPr lvl="1"/>
            <a:r>
              <a:rPr lang="en-US" altLang="en-US" sz="2000" dirty="0"/>
              <a:t>Providing mechanisms for deadlock handling</a:t>
            </a:r>
          </a:p>
          <a:p>
            <a:pPr lvl="1"/>
            <a:endParaRPr lang="ar-EG" dirty="0"/>
          </a:p>
        </p:txBody>
      </p:sp>
    </p:spTree>
    <p:extLst>
      <p:ext uri="{BB962C8B-B14F-4D97-AF65-F5344CB8AC3E}">
        <p14:creationId xmlns:p14="http://schemas.microsoft.com/office/powerpoint/2010/main" val="84072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153D-A6CB-C22B-91F1-E6F9873EE83D}"/>
              </a:ext>
            </a:extLst>
          </p:cNvPr>
          <p:cNvSpPr>
            <a:spLocks noGrp="1"/>
          </p:cNvSpPr>
          <p:nvPr>
            <p:ph type="title"/>
          </p:nvPr>
        </p:nvSpPr>
        <p:spPr/>
        <p:txBody>
          <a:bodyPr/>
          <a:lstStyle/>
          <a:p>
            <a:r>
              <a:rPr lang="en-US" dirty="0"/>
              <a:t>Memory Management</a:t>
            </a:r>
            <a:endParaRPr lang="ar-EG" dirty="0"/>
          </a:p>
        </p:txBody>
      </p:sp>
      <p:sp>
        <p:nvSpPr>
          <p:cNvPr id="3" name="Content Placeholder 2">
            <a:extLst>
              <a:ext uri="{FF2B5EF4-FFF2-40B4-BE49-F238E27FC236}">
                <a16:creationId xmlns:a16="http://schemas.microsoft.com/office/drawing/2014/main" id="{6B22AEBC-6741-D2F4-46E7-05889786E73F}"/>
              </a:ext>
            </a:extLst>
          </p:cNvPr>
          <p:cNvSpPr>
            <a:spLocks noGrp="1"/>
          </p:cNvSpPr>
          <p:nvPr>
            <p:ph idx="1"/>
          </p:nvPr>
        </p:nvSpPr>
        <p:spPr/>
        <p:txBody>
          <a:bodyPr>
            <a:normAutofit/>
          </a:bodyPr>
          <a:lstStyle/>
          <a:p>
            <a:r>
              <a:rPr lang="en-US" altLang="en-US" sz="2000" dirty="0"/>
              <a:t>To execute a program all (or part) of the </a:t>
            </a:r>
            <a:r>
              <a:rPr lang="en-US" altLang="en-US" sz="2000" dirty="0">
                <a:highlight>
                  <a:srgbClr val="00FFFF"/>
                </a:highlight>
              </a:rPr>
              <a:t>instructions</a:t>
            </a:r>
            <a:r>
              <a:rPr lang="en-US" altLang="en-US" sz="2000" dirty="0"/>
              <a:t> must be in memory</a:t>
            </a:r>
          </a:p>
          <a:p>
            <a:r>
              <a:rPr lang="en-US" altLang="en-US" sz="2000" dirty="0"/>
              <a:t>All (or part) of the </a:t>
            </a:r>
            <a:r>
              <a:rPr lang="en-US" altLang="en-US" sz="2000" dirty="0">
                <a:highlight>
                  <a:srgbClr val="00FFFF"/>
                </a:highlight>
              </a:rPr>
              <a:t>data</a:t>
            </a:r>
            <a:r>
              <a:rPr lang="en-US" altLang="en-US" sz="2000" dirty="0"/>
              <a:t> that is needed by the program must be in memory</a:t>
            </a:r>
            <a:endParaRPr lang="en-US" altLang="en-US" sz="900" dirty="0"/>
          </a:p>
          <a:p>
            <a:r>
              <a:rPr lang="en-US" altLang="en-US" sz="2000" dirty="0"/>
              <a:t>Memory management determines what is in memory and when</a:t>
            </a:r>
          </a:p>
          <a:p>
            <a:pPr lvl="1"/>
            <a:r>
              <a:rPr lang="en-US" altLang="en-US" sz="2000" dirty="0"/>
              <a:t>Optimizing CPU utilization and computer response to users</a:t>
            </a:r>
            <a:endParaRPr lang="en-US" altLang="en-US" sz="900" dirty="0"/>
          </a:p>
          <a:p>
            <a:r>
              <a:rPr lang="en-US" altLang="en-US" sz="2000" dirty="0"/>
              <a:t>Memory management activities</a:t>
            </a:r>
          </a:p>
          <a:p>
            <a:pPr lvl="1"/>
            <a:r>
              <a:rPr lang="en-US" altLang="en-US" sz="2000" dirty="0"/>
              <a:t>Keeping track of which parts of memory are currently being used and by whom</a:t>
            </a:r>
          </a:p>
          <a:p>
            <a:pPr lvl="1"/>
            <a:r>
              <a:rPr lang="en-US" altLang="en-US" sz="2000" dirty="0"/>
              <a:t>Deciding which processes and data to move into and out of memory</a:t>
            </a:r>
          </a:p>
          <a:p>
            <a:pPr lvl="1"/>
            <a:r>
              <a:rPr lang="en-US" altLang="en-US" sz="2000" dirty="0"/>
              <a:t>Allocating and deallocating memory space as needed</a:t>
            </a:r>
          </a:p>
        </p:txBody>
      </p:sp>
    </p:spTree>
    <p:extLst>
      <p:ext uri="{BB962C8B-B14F-4D97-AF65-F5344CB8AC3E}">
        <p14:creationId xmlns:p14="http://schemas.microsoft.com/office/powerpoint/2010/main" val="3831563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75FA-BCF2-55EA-23F9-D649F89A3425}"/>
              </a:ext>
            </a:extLst>
          </p:cNvPr>
          <p:cNvSpPr>
            <a:spLocks noGrp="1"/>
          </p:cNvSpPr>
          <p:nvPr>
            <p:ph type="title"/>
          </p:nvPr>
        </p:nvSpPr>
        <p:spPr/>
        <p:txBody>
          <a:bodyPr/>
          <a:lstStyle/>
          <a:p>
            <a:r>
              <a:rPr lang="en-US" dirty="0"/>
              <a:t>File-system Management</a:t>
            </a:r>
            <a:endParaRPr lang="ar-EG" dirty="0"/>
          </a:p>
        </p:txBody>
      </p:sp>
      <p:sp>
        <p:nvSpPr>
          <p:cNvPr id="3" name="Content Placeholder 2">
            <a:extLst>
              <a:ext uri="{FF2B5EF4-FFF2-40B4-BE49-F238E27FC236}">
                <a16:creationId xmlns:a16="http://schemas.microsoft.com/office/drawing/2014/main" id="{B5A5DCAB-5722-6CEB-3F7C-716EAAD0A993}"/>
              </a:ext>
            </a:extLst>
          </p:cNvPr>
          <p:cNvSpPr>
            <a:spLocks noGrp="1"/>
          </p:cNvSpPr>
          <p:nvPr>
            <p:ph idx="1"/>
          </p:nvPr>
        </p:nvSpPr>
        <p:spPr>
          <a:xfrm>
            <a:off x="838200" y="1408923"/>
            <a:ext cx="10515600" cy="5197150"/>
          </a:xfrm>
        </p:spPr>
        <p:txBody>
          <a:bodyPr>
            <a:normAutofit fontScale="77500" lnSpcReduction="20000"/>
          </a:bodyPr>
          <a:lstStyle/>
          <a:p>
            <a:pPr>
              <a:lnSpc>
                <a:spcPct val="90000"/>
              </a:lnSpc>
            </a:pPr>
            <a:r>
              <a:rPr lang="en-US" altLang="en-US" sz="2400" dirty="0"/>
              <a:t>Files usually organized into directories</a:t>
            </a:r>
          </a:p>
          <a:p>
            <a:pPr>
              <a:lnSpc>
                <a:spcPct val="90000"/>
              </a:lnSpc>
            </a:pPr>
            <a:r>
              <a:rPr lang="en-US" altLang="en-US" sz="2400" dirty="0"/>
              <a:t>Access control on most systems to determine who can access what</a:t>
            </a:r>
          </a:p>
          <a:p>
            <a:pPr>
              <a:lnSpc>
                <a:spcPct val="90000"/>
              </a:lnSpc>
            </a:pPr>
            <a:r>
              <a:rPr lang="en-US" altLang="en-US" sz="2400" dirty="0"/>
              <a:t>OS activities include</a:t>
            </a:r>
          </a:p>
          <a:p>
            <a:pPr lvl="1">
              <a:lnSpc>
                <a:spcPct val="90000"/>
              </a:lnSpc>
            </a:pPr>
            <a:r>
              <a:rPr lang="en-US" altLang="en-US" sz="2400" dirty="0"/>
              <a:t>Creating and deleting files and directories</a:t>
            </a:r>
          </a:p>
          <a:p>
            <a:pPr lvl="1">
              <a:lnSpc>
                <a:spcPct val="90000"/>
              </a:lnSpc>
            </a:pPr>
            <a:r>
              <a:rPr lang="en-US" altLang="en-US" sz="2400" dirty="0"/>
              <a:t>Primitives to manipulate files and directories</a:t>
            </a:r>
          </a:p>
          <a:p>
            <a:pPr lvl="1">
              <a:lnSpc>
                <a:spcPct val="90000"/>
              </a:lnSpc>
            </a:pPr>
            <a:r>
              <a:rPr lang="en-US" altLang="en-US" sz="2400" dirty="0"/>
              <a:t>Mapping files onto secondary storage</a:t>
            </a:r>
          </a:p>
          <a:p>
            <a:pPr lvl="1">
              <a:lnSpc>
                <a:spcPct val="90000"/>
              </a:lnSpc>
            </a:pPr>
            <a:r>
              <a:rPr lang="en-US" altLang="en-US" sz="2400" dirty="0"/>
              <a:t>Backup files onto stable (non-volatile) storage media</a:t>
            </a:r>
          </a:p>
          <a:p>
            <a:r>
              <a:rPr lang="en-US" altLang="en-US" dirty="0">
                <a:solidFill>
                  <a:srgbClr val="FF0000"/>
                </a:solidFill>
              </a:rPr>
              <a:t>Mass-Storage Management:</a:t>
            </a:r>
          </a:p>
          <a:p>
            <a:r>
              <a:rPr lang="en-US" altLang="en-US" sz="2200" dirty="0"/>
              <a:t>Usually, disks used to store data that does not fit in main memory or data that must be kept for a </a:t>
            </a:r>
            <a:r>
              <a:rPr lang="ja-JP" altLang="en-US" sz="2200" dirty="0"/>
              <a:t>“</a:t>
            </a:r>
            <a:r>
              <a:rPr lang="en-US" altLang="ja-JP" sz="2200" dirty="0"/>
              <a:t>long</a:t>
            </a:r>
            <a:r>
              <a:rPr lang="ja-JP" altLang="en-US" sz="2200" dirty="0"/>
              <a:t>”</a:t>
            </a:r>
            <a:r>
              <a:rPr lang="en-US" altLang="ja-JP" sz="2200" dirty="0"/>
              <a:t> period of time</a:t>
            </a:r>
          </a:p>
          <a:p>
            <a:r>
              <a:rPr lang="en-US" altLang="en-US" sz="2200" dirty="0"/>
              <a:t>OS activities</a:t>
            </a:r>
          </a:p>
          <a:p>
            <a:pPr lvl="1"/>
            <a:r>
              <a:rPr lang="en-US" altLang="en-US" sz="2200" dirty="0"/>
              <a:t>Mounting and unmounting</a:t>
            </a:r>
          </a:p>
          <a:p>
            <a:pPr lvl="1"/>
            <a:r>
              <a:rPr lang="en-US" altLang="en-US" sz="2200" dirty="0"/>
              <a:t>Free-space management</a:t>
            </a:r>
          </a:p>
          <a:p>
            <a:pPr lvl="1"/>
            <a:r>
              <a:rPr lang="en-US" altLang="en-US" sz="2200" dirty="0"/>
              <a:t>Storage allocation</a:t>
            </a:r>
          </a:p>
          <a:p>
            <a:pPr lvl="1"/>
            <a:r>
              <a:rPr lang="en-US" altLang="en-US" sz="2200" dirty="0"/>
              <a:t>Disk scheduling</a:t>
            </a:r>
          </a:p>
          <a:p>
            <a:pPr lvl="1"/>
            <a:r>
              <a:rPr lang="en-US" altLang="en-US" sz="2200" dirty="0"/>
              <a:t>Partitioning</a:t>
            </a:r>
          </a:p>
          <a:p>
            <a:pPr lvl="1"/>
            <a:r>
              <a:rPr lang="en-US" altLang="en-US" sz="2200" dirty="0"/>
              <a:t>Protection</a:t>
            </a:r>
          </a:p>
          <a:p>
            <a:endParaRPr lang="ar-EG" dirty="0"/>
          </a:p>
        </p:txBody>
      </p:sp>
    </p:spTree>
    <p:extLst>
      <p:ext uri="{BB962C8B-B14F-4D97-AF65-F5344CB8AC3E}">
        <p14:creationId xmlns:p14="http://schemas.microsoft.com/office/powerpoint/2010/main" val="1029303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83D0-F9E0-34C9-244E-80CB89E5E35E}"/>
              </a:ext>
            </a:extLst>
          </p:cNvPr>
          <p:cNvSpPr>
            <a:spLocks noGrp="1"/>
          </p:cNvSpPr>
          <p:nvPr>
            <p:ph type="title"/>
          </p:nvPr>
        </p:nvSpPr>
        <p:spPr/>
        <p:txBody>
          <a:bodyPr/>
          <a:lstStyle/>
          <a:p>
            <a:r>
              <a:rPr lang="en-US" dirty="0"/>
              <a:t>Caching</a:t>
            </a:r>
            <a:endParaRPr lang="ar-EG" dirty="0"/>
          </a:p>
        </p:txBody>
      </p:sp>
      <p:sp>
        <p:nvSpPr>
          <p:cNvPr id="3" name="Content Placeholder 2">
            <a:extLst>
              <a:ext uri="{FF2B5EF4-FFF2-40B4-BE49-F238E27FC236}">
                <a16:creationId xmlns:a16="http://schemas.microsoft.com/office/drawing/2014/main" id="{064C2C3F-2394-AB3A-E3FA-95B0A0FDC78B}"/>
              </a:ext>
            </a:extLst>
          </p:cNvPr>
          <p:cNvSpPr>
            <a:spLocks noGrp="1"/>
          </p:cNvSpPr>
          <p:nvPr>
            <p:ph idx="1"/>
          </p:nvPr>
        </p:nvSpPr>
        <p:spPr/>
        <p:txBody>
          <a:bodyPr/>
          <a:lstStyle/>
          <a:p>
            <a:r>
              <a:rPr lang="en-US" altLang="en-US" sz="2000" dirty="0"/>
              <a:t>Important principle, performed at </a:t>
            </a:r>
            <a:r>
              <a:rPr lang="en-US" altLang="en-US" sz="2000" dirty="0">
                <a:solidFill>
                  <a:srgbClr val="00B0F0"/>
                </a:solidFill>
              </a:rPr>
              <a:t>many levels </a:t>
            </a:r>
            <a:r>
              <a:rPr lang="en-US" altLang="en-US" sz="2000" dirty="0"/>
              <a:t>in a computer (in hardware, operating system, software)</a:t>
            </a:r>
            <a:endParaRPr lang="en-US" altLang="en-US" sz="900" dirty="0"/>
          </a:p>
          <a:p>
            <a:r>
              <a:rPr lang="en-US" altLang="en-US" sz="2000" dirty="0"/>
              <a:t>data in use copied from slower to faster storage </a:t>
            </a:r>
            <a:r>
              <a:rPr lang="en-US" altLang="en-US" sz="2000" dirty="0">
                <a:solidFill>
                  <a:srgbClr val="00B0F0"/>
                </a:solidFill>
              </a:rPr>
              <a:t>temporarily</a:t>
            </a:r>
            <a:endParaRPr lang="en-US" altLang="en-US" sz="900" dirty="0">
              <a:solidFill>
                <a:srgbClr val="00B0F0"/>
              </a:solidFill>
            </a:endParaRPr>
          </a:p>
          <a:p>
            <a:r>
              <a:rPr lang="en-US" altLang="en-US" sz="2000" dirty="0"/>
              <a:t>Faster storage (cache) checked first to determine if data is there</a:t>
            </a:r>
          </a:p>
          <a:p>
            <a:pPr lvl="1"/>
            <a:r>
              <a:rPr lang="en-US" altLang="en-US" sz="2000" dirty="0"/>
              <a:t>If it is, data used directly from the cache (fast)</a:t>
            </a:r>
          </a:p>
          <a:p>
            <a:pPr lvl="1"/>
            <a:r>
              <a:rPr lang="en-US" altLang="en-US" sz="2000" dirty="0"/>
              <a:t>If not, data copied to cache and used there</a:t>
            </a:r>
            <a:endParaRPr lang="en-US" altLang="en-US" sz="900" dirty="0"/>
          </a:p>
          <a:p>
            <a:r>
              <a:rPr lang="en-US" altLang="en-US" sz="2000" dirty="0"/>
              <a:t>Cache smaller than storage being cached</a:t>
            </a:r>
          </a:p>
          <a:p>
            <a:pPr lvl="1"/>
            <a:r>
              <a:rPr lang="en-US" altLang="en-US" sz="2000" dirty="0"/>
              <a:t>Cache management important design problem</a:t>
            </a:r>
          </a:p>
          <a:p>
            <a:pPr lvl="1"/>
            <a:r>
              <a:rPr lang="en-US" altLang="en-US" sz="2000" dirty="0"/>
              <a:t>Cache size and replacement policy</a:t>
            </a:r>
          </a:p>
          <a:p>
            <a:pPr>
              <a:buFont typeface="Monotype Sorts" pitchFamily="-84" charset="2"/>
              <a:buNone/>
            </a:pPr>
            <a:r>
              <a:rPr lang="en-US" altLang="en-US" sz="2000" dirty="0"/>
              <a:t>Migration of data “A” from Disk to Register</a:t>
            </a:r>
          </a:p>
          <a:p>
            <a:endParaRPr lang="ar-EG" dirty="0"/>
          </a:p>
        </p:txBody>
      </p:sp>
      <p:pic>
        <p:nvPicPr>
          <p:cNvPr id="4" name="Picture 3">
            <a:extLst>
              <a:ext uri="{FF2B5EF4-FFF2-40B4-BE49-F238E27FC236}">
                <a16:creationId xmlns:a16="http://schemas.microsoft.com/office/drawing/2014/main" id="{1848E92C-E063-45B0-A246-5F252E49F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2575" y="5360495"/>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804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C2EF-B0CB-964F-001E-2C5BD7B78087}"/>
              </a:ext>
            </a:extLst>
          </p:cNvPr>
          <p:cNvSpPr>
            <a:spLocks noGrp="1"/>
          </p:cNvSpPr>
          <p:nvPr>
            <p:ph type="title"/>
          </p:nvPr>
        </p:nvSpPr>
        <p:spPr/>
        <p:txBody>
          <a:bodyPr/>
          <a:lstStyle/>
          <a:p>
            <a:r>
              <a:rPr lang="en-US" dirty="0"/>
              <a:t>I/O Subsystem</a:t>
            </a:r>
            <a:endParaRPr lang="ar-EG" dirty="0"/>
          </a:p>
        </p:txBody>
      </p:sp>
      <p:sp>
        <p:nvSpPr>
          <p:cNvPr id="3" name="Content Placeholder 2">
            <a:extLst>
              <a:ext uri="{FF2B5EF4-FFF2-40B4-BE49-F238E27FC236}">
                <a16:creationId xmlns:a16="http://schemas.microsoft.com/office/drawing/2014/main" id="{978070CB-57BE-F2D6-FEFD-73E31FD3DBC1}"/>
              </a:ext>
            </a:extLst>
          </p:cNvPr>
          <p:cNvSpPr>
            <a:spLocks noGrp="1"/>
          </p:cNvSpPr>
          <p:nvPr>
            <p:ph idx="1"/>
          </p:nvPr>
        </p:nvSpPr>
        <p:spPr/>
        <p:txBody>
          <a:bodyPr/>
          <a:lstStyle/>
          <a:p>
            <a:pPr algn="just"/>
            <a:r>
              <a:rPr lang="en-US" altLang="en-US" sz="2400" dirty="0"/>
              <a:t>I/O subsystem responsible for</a:t>
            </a:r>
          </a:p>
          <a:p>
            <a:pPr lvl="1" algn="just"/>
            <a:r>
              <a:rPr lang="en-US" altLang="en-US" sz="2400" dirty="0"/>
              <a:t>Memory management of I/O including </a:t>
            </a:r>
            <a:r>
              <a:rPr lang="en-US" altLang="en-US" sz="2400" b="1" dirty="0">
                <a:solidFill>
                  <a:srgbClr val="0070C0"/>
                </a:solidFill>
              </a:rPr>
              <a:t>buffering</a:t>
            </a:r>
            <a:r>
              <a:rPr lang="en-US" altLang="en-US" sz="2400" dirty="0"/>
              <a:t> </a:t>
            </a:r>
            <a:r>
              <a:rPr lang="en-US" altLang="en-US" sz="2400" dirty="0">
                <a:solidFill>
                  <a:srgbClr val="FF0000"/>
                </a:solidFill>
              </a:rPr>
              <a:t>(storing data temporarily while it is being transferred)</a:t>
            </a:r>
            <a:r>
              <a:rPr lang="en-US" altLang="en-US" sz="2400" dirty="0"/>
              <a:t>, </a:t>
            </a:r>
            <a:r>
              <a:rPr lang="en-US" altLang="en-US" sz="2400" b="1" dirty="0">
                <a:solidFill>
                  <a:srgbClr val="0070C0"/>
                </a:solidFill>
              </a:rPr>
              <a:t>caching</a:t>
            </a:r>
            <a:r>
              <a:rPr lang="en-US" altLang="en-US" sz="2400" dirty="0"/>
              <a:t> </a:t>
            </a:r>
            <a:r>
              <a:rPr lang="en-US" altLang="en-US" sz="2400" dirty="0">
                <a:solidFill>
                  <a:srgbClr val="FF0000"/>
                </a:solidFill>
              </a:rPr>
              <a:t>(storing parts of data in faster storage for performance)</a:t>
            </a:r>
            <a:r>
              <a:rPr lang="en-US" altLang="en-US" sz="2400" dirty="0"/>
              <a:t>, </a:t>
            </a:r>
            <a:r>
              <a:rPr lang="en-US" altLang="en-US" sz="2400" b="1" dirty="0">
                <a:solidFill>
                  <a:srgbClr val="0070C0"/>
                </a:solidFill>
              </a:rPr>
              <a:t>spooling</a:t>
            </a:r>
            <a:r>
              <a:rPr lang="en-US" altLang="en-US" sz="2400" dirty="0"/>
              <a:t> </a:t>
            </a:r>
            <a:r>
              <a:rPr lang="en-US" altLang="en-US" sz="2400" dirty="0">
                <a:solidFill>
                  <a:srgbClr val="FF0000"/>
                </a:solidFill>
              </a:rPr>
              <a:t>(the overlapping of output of one job with input of other jobs)</a:t>
            </a:r>
          </a:p>
          <a:p>
            <a:pPr lvl="1" algn="just"/>
            <a:r>
              <a:rPr lang="en-US" altLang="en-US" sz="2400" dirty="0"/>
              <a:t>General device-driver interface</a:t>
            </a:r>
          </a:p>
          <a:p>
            <a:pPr lvl="1" algn="just"/>
            <a:r>
              <a:rPr lang="en-US" altLang="en-US" sz="2400" dirty="0"/>
              <a:t>Drivers for specific hardware devices</a:t>
            </a:r>
          </a:p>
          <a:p>
            <a:endParaRPr lang="ar-EG" dirty="0"/>
          </a:p>
        </p:txBody>
      </p:sp>
    </p:spTree>
    <p:extLst>
      <p:ext uri="{BB962C8B-B14F-4D97-AF65-F5344CB8AC3E}">
        <p14:creationId xmlns:p14="http://schemas.microsoft.com/office/powerpoint/2010/main" val="599862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DAEF-907D-716C-FF1B-BA415F6425E3}"/>
              </a:ext>
            </a:extLst>
          </p:cNvPr>
          <p:cNvSpPr>
            <a:spLocks noGrp="1"/>
          </p:cNvSpPr>
          <p:nvPr>
            <p:ph type="title"/>
          </p:nvPr>
        </p:nvSpPr>
        <p:spPr/>
        <p:txBody>
          <a:bodyPr/>
          <a:lstStyle/>
          <a:p>
            <a:r>
              <a:rPr lang="en-US" dirty="0"/>
              <a:t>Protection and Security</a:t>
            </a:r>
            <a:endParaRPr lang="ar-EG" dirty="0"/>
          </a:p>
        </p:txBody>
      </p:sp>
      <p:sp>
        <p:nvSpPr>
          <p:cNvPr id="3" name="Content Placeholder 2">
            <a:extLst>
              <a:ext uri="{FF2B5EF4-FFF2-40B4-BE49-F238E27FC236}">
                <a16:creationId xmlns:a16="http://schemas.microsoft.com/office/drawing/2014/main" id="{A62AC5DB-BF74-DD4A-1406-F6BE42C2F579}"/>
              </a:ext>
            </a:extLst>
          </p:cNvPr>
          <p:cNvSpPr>
            <a:spLocks noGrp="1"/>
          </p:cNvSpPr>
          <p:nvPr>
            <p:ph idx="1"/>
          </p:nvPr>
        </p:nvSpPr>
        <p:spPr/>
        <p:txBody>
          <a:bodyPr>
            <a:normAutofit fontScale="70000" lnSpcReduction="20000"/>
          </a:bodyPr>
          <a:lstStyle/>
          <a:p>
            <a:pPr>
              <a:lnSpc>
                <a:spcPct val="123000"/>
              </a:lnSpc>
            </a:pPr>
            <a:r>
              <a:rPr lang="en-US" altLang="en-US" b="1" dirty="0">
                <a:solidFill>
                  <a:srgbClr val="006699"/>
                </a:solidFill>
                <a:latin typeface="+mj-lt"/>
              </a:rPr>
              <a:t>Protection</a:t>
            </a:r>
            <a:r>
              <a:rPr lang="en-US" altLang="en-US" b="1" dirty="0">
                <a:solidFill>
                  <a:srgbClr val="3366FF"/>
                </a:solidFill>
              </a:rPr>
              <a:t> </a:t>
            </a:r>
            <a:r>
              <a:rPr lang="en-US" altLang="en-US" dirty="0"/>
              <a:t>– </a:t>
            </a:r>
            <a:r>
              <a:rPr lang="en-US" altLang="en-US" dirty="0">
                <a:solidFill>
                  <a:srgbClr val="FF0000"/>
                </a:solidFill>
              </a:rPr>
              <a:t>any mechanism for controlling access of processes or </a:t>
            </a:r>
            <a:r>
              <a:rPr lang="en-US" altLang="en-US" dirty="0"/>
              <a:t>users to </a:t>
            </a:r>
            <a:r>
              <a:rPr lang="en-US" altLang="en-US" dirty="0">
                <a:solidFill>
                  <a:srgbClr val="FF0000"/>
                </a:solidFill>
              </a:rPr>
              <a:t>resources</a:t>
            </a:r>
            <a:r>
              <a:rPr lang="en-US" altLang="en-US" dirty="0"/>
              <a:t> defined by the OS</a:t>
            </a:r>
            <a:endParaRPr lang="en-US" altLang="en-US" sz="800" dirty="0"/>
          </a:p>
          <a:p>
            <a:pPr>
              <a:lnSpc>
                <a:spcPct val="123000"/>
              </a:lnSpc>
            </a:pPr>
            <a:r>
              <a:rPr lang="en-US" altLang="en-US" b="1" dirty="0">
                <a:solidFill>
                  <a:srgbClr val="006699"/>
                </a:solidFill>
                <a:latin typeface="+mj-lt"/>
              </a:rPr>
              <a:t>Security</a:t>
            </a:r>
            <a:r>
              <a:rPr lang="en-US" altLang="en-US" b="1" dirty="0">
                <a:solidFill>
                  <a:srgbClr val="3366FF"/>
                </a:solidFill>
              </a:rPr>
              <a:t> </a:t>
            </a:r>
            <a:r>
              <a:rPr lang="en-US" altLang="en-US" dirty="0"/>
              <a:t>– </a:t>
            </a:r>
            <a:r>
              <a:rPr lang="en-US" altLang="en-US" dirty="0">
                <a:solidFill>
                  <a:srgbClr val="FF0000"/>
                </a:solidFill>
              </a:rPr>
              <a:t>defense of the system against internal and external attacks</a:t>
            </a:r>
          </a:p>
          <a:p>
            <a:pPr lvl="1">
              <a:lnSpc>
                <a:spcPct val="123000"/>
              </a:lnSpc>
            </a:pPr>
            <a:r>
              <a:rPr lang="en-US" altLang="en-US" dirty="0"/>
              <a:t>Huge range, including denial-of-service, worms, viruses, identity theft, theft of service</a:t>
            </a:r>
            <a:endParaRPr lang="en-US" altLang="en-US" sz="800" dirty="0"/>
          </a:p>
          <a:p>
            <a:pPr>
              <a:lnSpc>
                <a:spcPct val="123000"/>
              </a:lnSpc>
            </a:pPr>
            <a:r>
              <a:rPr lang="en-US" altLang="en-US" dirty="0"/>
              <a:t>Systems generally first distinguish among users, to determine who can do what</a:t>
            </a:r>
          </a:p>
          <a:p>
            <a:pPr lvl="1">
              <a:lnSpc>
                <a:spcPct val="123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123000"/>
              </a:lnSpc>
            </a:pPr>
            <a:r>
              <a:rPr lang="en-US" altLang="en-US" dirty="0"/>
              <a:t>User ID then associated with all files, processes of that user to determine access control</a:t>
            </a:r>
          </a:p>
          <a:p>
            <a:pPr lvl="1">
              <a:lnSpc>
                <a:spcPct val="123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endParaRPr lang="ar-EG" dirty="0"/>
          </a:p>
        </p:txBody>
      </p:sp>
    </p:spTree>
    <p:extLst>
      <p:ext uri="{BB962C8B-B14F-4D97-AF65-F5344CB8AC3E}">
        <p14:creationId xmlns:p14="http://schemas.microsoft.com/office/powerpoint/2010/main" val="237626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2C77-1448-FA09-B30F-D97403AADADB}"/>
              </a:ext>
            </a:extLst>
          </p:cNvPr>
          <p:cNvSpPr>
            <a:spLocks noGrp="1"/>
          </p:cNvSpPr>
          <p:nvPr>
            <p:ph type="title"/>
          </p:nvPr>
        </p:nvSpPr>
        <p:spPr/>
        <p:txBody>
          <a:bodyPr>
            <a:normAutofit/>
          </a:bodyPr>
          <a:lstStyle/>
          <a:p>
            <a:r>
              <a:rPr lang="en-US" altLang="en-US" dirty="0"/>
              <a:t>Operating System Services</a:t>
            </a:r>
            <a:endParaRPr lang="ar-EG" dirty="0"/>
          </a:p>
        </p:txBody>
      </p:sp>
      <p:sp>
        <p:nvSpPr>
          <p:cNvPr id="3" name="Content Placeholder 2">
            <a:extLst>
              <a:ext uri="{FF2B5EF4-FFF2-40B4-BE49-F238E27FC236}">
                <a16:creationId xmlns:a16="http://schemas.microsoft.com/office/drawing/2014/main" id="{6306E8EB-E2A0-1888-4A18-8E7846FFA128}"/>
              </a:ext>
            </a:extLst>
          </p:cNvPr>
          <p:cNvSpPr>
            <a:spLocks noGrp="1"/>
          </p:cNvSpPr>
          <p:nvPr>
            <p:ph idx="1"/>
          </p:nvPr>
        </p:nvSpPr>
        <p:spPr>
          <a:xfrm>
            <a:off x="838200" y="2011679"/>
            <a:ext cx="10515600" cy="4481195"/>
          </a:xfrm>
        </p:spPr>
        <p:txBody>
          <a:bodyPr>
            <a:normAutofit fontScale="77500" lnSpcReduction="20000"/>
          </a:bodyPr>
          <a:lstStyle/>
          <a:p>
            <a:pPr marL="514350" indent="-514350">
              <a:buFont typeface="+mj-lt"/>
              <a:buAutoNum type="arabicPeriod"/>
            </a:pPr>
            <a:r>
              <a:rPr lang="en-US" dirty="0">
                <a:solidFill>
                  <a:srgbClr val="0070C0"/>
                </a:solidFill>
              </a:rPr>
              <a:t>user interface</a:t>
            </a:r>
            <a:r>
              <a:rPr lang="en-US" dirty="0"/>
              <a:t>: GUI, CLI or batch.</a:t>
            </a:r>
          </a:p>
          <a:p>
            <a:pPr marL="514350" indent="-514350">
              <a:buFont typeface="+mj-lt"/>
              <a:buAutoNum type="arabicPeriod"/>
            </a:pPr>
            <a:r>
              <a:rPr lang="en-US" dirty="0">
                <a:solidFill>
                  <a:srgbClr val="0070C0"/>
                </a:solidFill>
              </a:rPr>
              <a:t>program execution</a:t>
            </a:r>
            <a:r>
              <a:rPr lang="en-US" dirty="0"/>
              <a:t>: provide a suitable environment to run any program.</a:t>
            </a:r>
          </a:p>
          <a:p>
            <a:pPr marL="514350" indent="-514350">
              <a:buFont typeface="+mj-lt"/>
              <a:buAutoNum type="arabicPeriod"/>
            </a:pPr>
            <a:r>
              <a:rPr lang="en-US" dirty="0">
                <a:solidFill>
                  <a:srgbClr val="0070C0"/>
                </a:solidFill>
              </a:rPr>
              <a:t>I/O operation</a:t>
            </a:r>
            <a:r>
              <a:rPr lang="en-US" dirty="0"/>
              <a:t>: help you using input and output devices.</a:t>
            </a:r>
          </a:p>
          <a:p>
            <a:pPr marL="514350" indent="-514350">
              <a:buFont typeface="+mj-lt"/>
              <a:buAutoNum type="arabicPeriod"/>
            </a:pPr>
            <a:r>
              <a:rPr lang="en-US" dirty="0">
                <a:solidFill>
                  <a:srgbClr val="0070C0"/>
                </a:solidFill>
              </a:rPr>
              <a:t>file system manipulation</a:t>
            </a:r>
            <a:r>
              <a:rPr lang="en-US" dirty="0"/>
              <a:t>: create and delete files and search them.</a:t>
            </a:r>
          </a:p>
          <a:p>
            <a:pPr marL="514350" indent="-514350">
              <a:buFont typeface="+mj-lt"/>
              <a:buAutoNum type="arabicPeriod"/>
            </a:pPr>
            <a:r>
              <a:rPr lang="en-US" dirty="0">
                <a:solidFill>
                  <a:srgbClr val="0070C0"/>
                </a:solidFill>
              </a:rPr>
              <a:t>communication</a:t>
            </a:r>
            <a:r>
              <a:rPr lang="en-US" dirty="0"/>
              <a:t>: communication via shared memory or over network.</a:t>
            </a:r>
          </a:p>
          <a:p>
            <a:pPr marL="514350" indent="-514350">
              <a:buFont typeface="+mj-lt"/>
              <a:buAutoNum type="arabicPeriod"/>
            </a:pPr>
            <a:r>
              <a:rPr lang="en-US" dirty="0">
                <a:solidFill>
                  <a:srgbClr val="0070C0"/>
                </a:solidFill>
              </a:rPr>
              <a:t>error detection </a:t>
            </a:r>
            <a:r>
              <a:rPr lang="en-US" dirty="0"/>
              <a:t>: tell me all information about any error occur.</a:t>
            </a:r>
          </a:p>
          <a:p>
            <a:pPr marL="514350" indent="-514350">
              <a:buFont typeface="+mj-lt"/>
              <a:buAutoNum type="arabicPeriod"/>
            </a:pPr>
            <a:r>
              <a:rPr lang="en-US" dirty="0">
                <a:solidFill>
                  <a:srgbClr val="0070C0"/>
                </a:solidFill>
              </a:rPr>
              <a:t>Resource allocation</a:t>
            </a:r>
            <a:r>
              <a:rPr lang="en-US" dirty="0"/>
              <a:t>: provide the resources needed for each program.</a:t>
            </a:r>
          </a:p>
          <a:p>
            <a:pPr marL="514350" indent="-514350">
              <a:buFont typeface="+mj-lt"/>
              <a:buAutoNum type="arabicPeriod"/>
            </a:pPr>
            <a:r>
              <a:rPr lang="en-US" dirty="0">
                <a:solidFill>
                  <a:srgbClr val="0070C0"/>
                </a:solidFill>
              </a:rPr>
              <a:t>Accounting : </a:t>
            </a:r>
            <a:r>
              <a:rPr lang="en-US" altLang="en-US" dirty="0"/>
              <a:t>To keep track of which users use how much and what kinds of computer resources</a:t>
            </a:r>
            <a:endParaRPr lang="en-US" dirty="0">
              <a:solidFill>
                <a:srgbClr val="0070C0"/>
              </a:solidFill>
            </a:endParaRPr>
          </a:p>
          <a:p>
            <a:pPr marL="514350" indent="-514350">
              <a:buFont typeface="+mj-lt"/>
              <a:buAutoNum type="arabicPeriod"/>
            </a:pPr>
            <a:r>
              <a:rPr lang="en-US" dirty="0">
                <a:solidFill>
                  <a:srgbClr val="0070C0"/>
                </a:solidFill>
              </a:rPr>
              <a:t>Protect and security  : </a:t>
            </a:r>
            <a:r>
              <a:rPr lang="en-US" altLang="en-US" dirty="0"/>
              <a:t>The owners of information stored in a multiuser or networked computer system may want to control use of that information, concurrent processes should not interfere with each other</a:t>
            </a:r>
          </a:p>
          <a:p>
            <a:pPr marL="514350" indent="-514350">
              <a:buFont typeface="+mj-lt"/>
              <a:buAutoNum type="arabicPeriod"/>
            </a:pPr>
            <a:endParaRPr lang="ar-EG" dirty="0">
              <a:solidFill>
                <a:srgbClr val="0070C0"/>
              </a:solidFill>
            </a:endParaRPr>
          </a:p>
        </p:txBody>
      </p:sp>
    </p:spTree>
    <p:extLst>
      <p:ext uri="{BB962C8B-B14F-4D97-AF65-F5344CB8AC3E}">
        <p14:creationId xmlns:p14="http://schemas.microsoft.com/office/powerpoint/2010/main" val="305106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13B4774-36EC-DE28-3CE0-62D88ED5A17E}"/>
              </a:ext>
            </a:extLst>
          </p:cNvPr>
          <p:cNvSpPr>
            <a:spLocks noGrp="1"/>
          </p:cNvSpPr>
          <p:nvPr>
            <p:ph type="title"/>
          </p:nvPr>
        </p:nvSpPr>
        <p:spPr>
          <a:xfrm>
            <a:off x="5526156" y="365125"/>
            <a:ext cx="5827643" cy="1433433"/>
          </a:xfrm>
        </p:spPr>
        <p:txBody>
          <a:bodyPr anchor="b">
            <a:normAutofit/>
          </a:bodyPr>
          <a:lstStyle/>
          <a:p>
            <a:r>
              <a:rPr lang="en-US" dirty="0"/>
              <a:t>System Calls</a:t>
            </a:r>
            <a:endParaRPr lang="ar-EG" dirty="0"/>
          </a:p>
        </p:txBody>
      </p:sp>
      <p:pic>
        <p:nvPicPr>
          <p:cNvPr id="4" name="Picture 3">
            <a:extLst>
              <a:ext uri="{FF2B5EF4-FFF2-40B4-BE49-F238E27FC236}">
                <a16:creationId xmlns:a16="http://schemas.microsoft.com/office/drawing/2014/main" id="{B2409951-BBCF-4A1C-8570-76F67408B3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3187677"/>
            <a:ext cx="4309533" cy="2639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8A5AC733-E6D0-AF40-E493-0F8126812A76}"/>
              </a:ext>
            </a:extLst>
          </p:cNvPr>
          <p:cNvSpPr>
            <a:spLocks noGrp="1"/>
          </p:cNvSpPr>
          <p:nvPr>
            <p:ph idx="1"/>
          </p:nvPr>
        </p:nvSpPr>
        <p:spPr>
          <a:xfrm>
            <a:off x="5526156" y="2055813"/>
            <a:ext cx="5827644" cy="4121149"/>
          </a:xfrm>
        </p:spPr>
        <p:txBody>
          <a:bodyPr anchor="t">
            <a:normAutofit/>
          </a:bodyPr>
          <a:lstStyle/>
          <a:p>
            <a:r>
              <a:rPr lang="en-US" sz="2400" dirty="0"/>
              <a:t>Programming interface to the services provided by the OS</a:t>
            </a:r>
          </a:p>
          <a:p>
            <a:r>
              <a:rPr lang="en-US" altLang="en-US" sz="2400" dirty="0"/>
              <a:t>Types of System Calls</a:t>
            </a:r>
          </a:p>
          <a:p>
            <a:pPr lvl="1"/>
            <a:r>
              <a:rPr lang="en-US" altLang="en-US" dirty="0"/>
              <a:t>Process control</a:t>
            </a:r>
          </a:p>
          <a:p>
            <a:pPr lvl="1"/>
            <a:r>
              <a:rPr lang="en-US" altLang="en-US" dirty="0"/>
              <a:t>File management</a:t>
            </a:r>
          </a:p>
          <a:p>
            <a:pPr lvl="1"/>
            <a:r>
              <a:rPr lang="en-US" altLang="en-US" dirty="0"/>
              <a:t>Device management</a:t>
            </a:r>
          </a:p>
          <a:p>
            <a:pPr lvl="1"/>
            <a:r>
              <a:rPr lang="en-US" altLang="en-US" dirty="0"/>
              <a:t>Information maintenance</a:t>
            </a:r>
          </a:p>
          <a:p>
            <a:pPr lvl="1"/>
            <a:r>
              <a:rPr lang="en-US" altLang="en-US" dirty="0"/>
              <a:t>Communications</a:t>
            </a:r>
          </a:p>
          <a:p>
            <a:pPr lvl="1"/>
            <a:r>
              <a:rPr lang="en-US" altLang="en-US" dirty="0"/>
              <a:t>Protection</a:t>
            </a:r>
            <a:endParaRPr lang="ar-EG"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D140D92-0D5A-4603-0809-A09E7EE4294C}"/>
                  </a:ext>
                </a:extLst>
              </p14:cNvPr>
              <p14:cNvContentPartPr/>
              <p14:nvPr/>
            </p14:nvContentPartPr>
            <p14:xfrm>
              <a:off x="1147291" y="3488958"/>
              <a:ext cx="282240" cy="224640"/>
            </p14:xfrm>
          </p:contentPart>
        </mc:Choice>
        <mc:Fallback xmlns="">
          <p:pic>
            <p:nvPicPr>
              <p:cNvPr id="5" name="Ink 4">
                <a:extLst>
                  <a:ext uri="{FF2B5EF4-FFF2-40B4-BE49-F238E27FC236}">
                    <a16:creationId xmlns:a16="http://schemas.microsoft.com/office/drawing/2014/main" id="{3D140D92-0D5A-4603-0809-A09E7EE4294C}"/>
                  </a:ext>
                </a:extLst>
              </p:cNvPr>
              <p:cNvPicPr/>
              <p:nvPr/>
            </p:nvPicPr>
            <p:blipFill>
              <a:blip r:embed="rId4"/>
              <a:stretch>
                <a:fillRect/>
              </a:stretch>
            </p:blipFill>
            <p:spPr>
              <a:xfrm>
                <a:off x="1138651" y="3480318"/>
                <a:ext cx="2998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942CF12-616D-A8E3-F339-3E5C575B65F3}"/>
                  </a:ext>
                </a:extLst>
              </p14:cNvPr>
              <p14:cNvContentPartPr/>
              <p14:nvPr/>
            </p14:nvContentPartPr>
            <p14:xfrm>
              <a:off x="820771" y="3159918"/>
              <a:ext cx="101880" cy="254880"/>
            </p14:xfrm>
          </p:contentPart>
        </mc:Choice>
        <mc:Fallback xmlns="">
          <p:pic>
            <p:nvPicPr>
              <p:cNvPr id="6" name="Ink 5">
                <a:extLst>
                  <a:ext uri="{FF2B5EF4-FFF2-40B4-BE49-F238E27FC236}">
                    <a16:creationId xmlns:a16="http://schemas.microsoft.com/office/drawing/2014/main" id="{F942CF12-616D-A8E3-F339-3E5C575B65F3}"/>
                  </a:ext>
                </a:extLst>
              </p:cNvPr>
              <p:cNvPicPr/>
              <p:nvPr/>
            </p:nvPicPr>
            <p:blipFill>
              <a:blip r:embed="rId6"/>
              <a:stretch>
                <a:fillRect/>
              </a:stretch>
            </p:blipFill>
            <p:spPr>
              <a:xfrm>
                <a:off x="811771" y="3151278"/>
                <a:ext cx="1195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3D811FA-2269-C2A4-EDFF-BCB02C512CFD}"/>
                  </a:ext>
                </a:extLst>
              </p14:cNvPr>
              <p14:cNvContentPartPr/>
              <p14:nvPr/>
            </p14:nvContentPartPr>
            <p14:xfrm>
              <a:off x="820771" y="3302478"/>
              <a:ext cx="82800" cy="360"/>
            </p14:xfrm>
          </p:contentPart>
        </mc:Choice>
        <mc:Fallback xmlns="">
          <p:pic>
            <p:nvPicPr>
              <p:cNvPr id="7" name="Ink 6">
                <a:extLst>
                  <a:ext uri="{FF2B5EF4-FFF2-40B4-BE49-F238E27FC236}">
                    <a16:creationId xmlns:a16="http://schemas.microsoft.com/office/drawing/2014/main" id="{83D811FA-2269-C2A4-EDFF-BCB02C512CFD}"/>
                  </a:ext>
                </a:extLst>
              </p:cNvPr>
              <p:cNvPicPr/>
              <p:nvPr/>
            </p:nvPicPr>
            <p:blipFill>
              <a:blip r:embed="rId8"/>
              <a:stretch>
                <a:fillRect/>
              </a:stretch>
            </p:blipFill>
            <p:spPr>
              <a:xfrm>
                <a:off x="812131" y="3293838"/>
                <a:ext cx="100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7EBFBA3-1F99-3212-FB93-9987570AA8EE}"/>
                  </a:ext>
                </a:extLst>
              </p14:cNvPr>
              <p14:cNvContentPartPr/>
              <p14:nvPr/>
            </p14:nvContentPartPr>
            <p14:xfrm>
              <a:off x="1016611" y="3190878"/>
              <a:ext cx="360" cy="234360"/>
            </p14:xfrm>
          </p:contentPart>
        </mc:Choice>
        <mc:Fallback xmlns="">
          <p:pic>
            <p:nvPicPr>
              <p:cNvPr id="8" name="Ink 7">
                <a:extLst>
                  <a:ext uri="{FF2B5EF4-FFF2-40B4-BE49-F238E27FC236}">
                    <a16:creationId xmlns:a16="http://schemas.microsoft.com/office/drawing/2014/main" id="{07EBFBA3-1F99-3212-FB93-9987570AA8EE}"/>
                  </a:ext>
                </a:extLst>
              </p:cNvPr>
              <p:cNvPicPr/>
              <p:nvPr/>
            </p:nvPicPr>
            <p:blipFill>
              <a:blip r:embed="rId10"/>
              <a:stretch>
                <a:fillRect/>
              </a:stretch>
            </p:blipFill>
            <p:spPr>
              <a:xfrm>
                <a:off x="1007971" y="3181878"/>
                <a:ext cx="18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DC54030-C347-7116-577C-1956F331AEB3}"/>
                  </a:ext>
                </a:extLst>
              </p14:cNvPr>
              <p14:cNvContentPartPr/>
              <p14:nvPr/>
            </p14:nvContentPartPr>
            <p14:xfrm>
              <a:off x="1016611" y="3191958"/>
              <a:ext cx="47880" cy="84600"/>
            </p14:xfrm>
          </p:contentPart>
        </mc:Choice>
        <mc:Fallback xmlns="">
          <p:pic>
            <p:nvPicPr>
              <p:cNvPr id="10" name="Ink 9">
                <a:extLst>
                  <a:ext uri="{FF2B5EF4-FFF2-40B4-BE49-F238E27FC236}">
                    <a16:creationId xmlns:a16="http://schemas.microsoft.com/office/drawing/2014/main" id="{FDC54030-C347-7116-577C-1956F331AEB3}"/>
                  </a:ext>
                </a:extLst>
              </p:cNvPr>
              <p:cNvPicPr/>
              <p:nvPr/>
            </p:nvPicPr>
            <p:blipFill>
              <a:blip r:embed="rId12"/>
              <a:stretch>
                <a:fillRect/>
              </a:stretch>
            </p:blipFill>
            <p:spPr>
              <a:xfrm>
                <a:off x="1007971" y="3183318"/>
                <a:ext cx="655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D7F85BF-A5A1-6116-DDFB-C3B5A6920956}"/>
                  </a:ext>
                </a:extLst>
              </p14:cNvPr>
              <p14:cNvContentPartPr/>
              <p14:nvPr/>
            </p14:nvContentPartPr>
            <p14:xfrm>
              <a:off x="1184371" y="3172158"/>
              <a:ext cx="129960" cy="360"/>
            </p14:xfrm>
          </p:contentPart>
        </mc:Choice>
        <mc:Fallback xmlns="">
          <p:pic>
            <p:nvPicPr>
              <p:cNvPr id="15" name="Ink 14">
                <a:extLst>
                  <a:ext uri="{FF2B5EF4-FFF2-40B4-BE49-F238E27FC236}">
                    <a16:creationId xmlns:a16="http://schemas.microsoft.com/office/drawing/2014/main" id="{3D7F85BF-A5A1-6116-DDFB-C3B5A6920956}"/>
                  </a:ext>
                </a:extLst>
              </p:cNvPr>
              <p:cNvPicPr/>
              <p:nvPr/>
            </p:nvPicPr>
            <p:blipFill>
              <a:blip r:embed="rId14"/>
              <a:stretch>
                <a:fillRect/>
              </a:stretch>
            </p:blipFill>
            <p:spPr>
              <a:xfrm>
                <a:off x="1175731" y="3163158"/>
                <a:ext cx="147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FA916BB3-74D0-5C2D-70F6-AF2E695FA905}"/>
                  </a:ext>
                </a:extLst>
              </p14:cNvPr>
              <p14:cNvContentPartPr/>
              <p14:nvPr/>
            </p14:nvContentPartPr>
            <p14:xfrm>
              <a:off x="1213531" y="3172158"/>
              <a:ext cx="88200" cy="233640"/>
            </p14:xfrm>
          </p:contentPart>
        </mc:Choice>
        <mc:Fallback xmlns="">
          <p:pic>
            <p:nvPicPr>
              <p:cNvPr id="18" name="Ink 17">
                <a:extLst>
                  <a:ext uri="{FF2B5EF4-FFF2-40B4-BE49-F238E27FC236}">
                    <a16:creationId xmlns:a16="http://schemas.microsoft.com/office/drawing/2014/main" id="{FA916BB3-74D0-5C2D-70F6-AF2E695FA905}"/>
                  </a:ext>
                </a:extLst>
              </p:cNvPr>
              <p:cNvPicPr/>
              <p:nvPr/>
            </p:nvPicPr>
            <p:blipFill>
              <a:blip r:embed="rId16"/>
              <a:stretch>
                <a:fillRect/>
              </a:stretch>
            </p:blipFill>
            <p:spPr>
              <a:xfrm>
                <a:off x="1204531" y="3163158"/>
                <a:ext cx="105840" cy="251280"/>
              </a:xfrm>
              <a:prstGeom prst="rect">
                <a:avLst/>
              </a:prstGeom>
            </p:spPr>
          </p:pic>
        </mc:Fallback>
      </mc:AlternateContent>
    </p:spTree>
    <p:extLst>
      <p:ext uri="{BB962C8B-B14F-4D97-AF65-F5344CB8AC3E}">
        <p14:creationId xmlns:p14="http://schemas.microsoft.com/office/powerpoint/2010/main" val="3497415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1A9A-A190-5098-679C-7C8B5036E18D}"/>
              </a:ext>
            </a:extLst>
          </p:cNvPr>
          <p:cNvSpPr>
            <a:spLocks noGrp="1"/>
          </p:cNvSpPr>
          <p:nvPr>
            <p:ph type="title"/>
          </p:nvPr>
        </p:nvSpPr>
        <p:spPr/>
        <p:txBody>
          <a:bodyPr/>
          <a:lstStyle/>
          <a:p>
            <a:r>
              <a:rPr lang="en-US" dirty="0"/>
              <a:t>System Programs</a:t>
            </a:r>
            <a:endParaRPr lang="ar-EG" dirty="0"/>
          </a:p>
        </p:txBody>
      </p:sp>
      <p:sp>
        <p:nvSpPr>
          <p:cNvPr id="3" name="Content Placeholder 2">
            <a:extLst>
              <a:ext uri="{FF2B5EF4-FFF2-40B4-BE49-F238E27FC236}">
                <a16:creationId xmlns:a16="http://schemas.microsoft.com/office/drawing/2014/main" id="{C534BE0F-9F33-1C38-FA1D-ECC264B59728}"/>
              </a:ext>
            </a:extLst>
          </p:cNvPr>
          <p:cNvSpPr>
            <a:spLocks noGrp="1"/>
          </p:cNvSpPr>
          <p:nvPr>
            <p:ph idx="1"/>
          </p:nvPr>
        </p:nvSpPr>
        <p:spPr/>
        <p:txBody>
          <a:bodyPr>
            <a:normAutofit fontScale="77500" lnSpcReduction="20000"/>
          </a:bodyPr>
          <a:lstStyle/>
          <a:p>
            <a:r>
              <a:rPr lang="en-US" altLang="en-US" dirty="0"/>
              <a:t>System programs provide a convenient environment for program development and execution.  </a:t>
            </a:r>
          </a:p>
          <a:p>
            <a:r>
              <a:rPr lang="en-US" altLang="en-US" dirty="0"/>
              <a:t>They can be divided into:</a:t>
            </a:r>
          </a:p>
          <a:p>
            <a:pPr lvl="1"/>
            <a:r>
              <a:rPr lang="en-US" altLang="en-US" dirty="0"/>
              <a:t>File manipulation </a:t>
            </a:r>
          </a:p>
          <a:p>
            <a:pPr lvl="1"/>
            <a:r>
              <a:rPr lang="en-US" altLang="en-US" dirty="0"/>
              <a:t>Status information sometimes stored in a file</a:t>
            </a:r>
          </a:p>
          <a:p>
            <a:pPr lvl="1"/>
            <a:r>
              <a:rPr lang="en-US" altLang="en-US" dirty="0"/>
              <a:t>Programming language support</a:t>
            </a:r>
          </a:p>
          <a:p>
            <a:pPr lvl="1"/>
            <a:r>
              <a:rPr lang="en-US" altLang="en-US" dirty="0"/>
              <a:t>Program loading and execution</a:t>
            </a:r>
          </a:p>
          <a:p>
            <a:pPr lvl="1"/>
            <a:r>
              <a:rPr lang="en-US" altLang="en-US" dirty="0"/>
              <a:t>Communications</a:t>
            </a:r>
          </a:p>
          <a:p>
            <a:pPr lvl="1"/>
            <a:r>
              <a:rPr lang="en-US" altLang="en-US" dirty="0"/>
              <a:t>Background services</a:t>
            </a:r>
          </a:p>
          <a:p>
            <a:pPr lvl="1"/>
            <a:r>
              <a:rPr lang="en-US" altLang="en-US" dirty="0"/>
              <a:t>Application programs</a:t>
            </a:r>
          </a:p>
          <a:p>
            <a:r>
              <a:rPr lang="en-US" altLang="en-US" dirty="0"/>
              <a:t>Most users</a:t>
            </a:r>
            <a:r>
              <a:rPr lang="ja-JP" altLang="en-US" dirty="0"/>
              <a:t>’</a:t>
            </a:r>
            <a:r>
              <a:rPr lang="en-US" altLang="ja-JP" dirty="0"/>
              <a:t> view of the operating system is defined by system programs, not the actual system calls</a:t>
            </a:r>
            <a:r>
              <a:rPr lang="en-US" altLang="en-US" dirty="0"/>
              <a:t>; others are considerably more complex</a:t>
            </a:r>
          </a:p>
          <a:p>
            <a:endParaRPr lang="ar-EG" dirty="0"/>
          </a:p>
        </p:txBody>
      </p:sp>
    </p:spTree>
    <p:extLst>
      <p:ext uri="{BB962C8B-B14F-4D97-AF65-F5344CB8AC3E}">
        <p14:creationId xmlns:p14="http://schemas.microsoft.com/office/powerpoint/2010/main" val="3346856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EE1E2-3CBD-CE3E-0A20-99836F551887}"/>
              </a:ext>
            </a:extLst>
          </p:cNvPr>
          <p:cNvSpPr>
            <a:spLocks noGrp="1"/>
          </p:cNvSpPr>
          <p:nvPr>
            <p:ph type="title"/>
          </p:nvPr>
        </p:nvSpPr>
        <p:spPr/>
        <p:txBody>
          <a:bodyPr/>
          <a:lstStyle/>
          <a:p>
            <a:r>
              <a:rPr lang="en-US" dirty="0"/>
              <a:t>Content List</a:t>
            </a:r>
            <a:endParaRPr lang="ar-EG" dirty="0"/>
          </a:p>
        </p:txBody>
      </p:sp>
      <p:graphicFrame>
        <p:nvGraphicFramePr>
          <p:cNvPr id="6" name="Content Placeholder 5">
            <a:extLst>
              <a:ext uri="{FF2B5EF4-FFF2-40B4-BE49-F238E27FC236}">
                <a16:creationId xmlns:a16="http://schemas.microsoft.com/office/drawing/2014/main" id="{D41F599C-1D7A-5925-15FC-E4DF78797706}"/>
              </a:ext>
            </a:extLst>
          </p:cNvPr>
          <p:cNvGraphicFramePr>
            <a:graphicFrameLocks noGrp="1"/>
          </p:cNvGraphicFramePr>
          <p:nvPr>
            <p:ph sz="half" idx="1"/>
            <p:extLst>
              <p:ext uri="{D42A27DB-BD31-4B8C-83A1-F6EECF244321}">
                <p14:modId xmlns:p14="http://schemas.microsoft.com/office/powerpoint/2010/main" val="3445368163"/>
              </p:ext>
            </p:extLst>
          </p:nvPr>
        </p:nvGraphicFramePr>
        <p:xfrm>
          <a:off x="838200" y="2011680"/>
          <a:ext cx="4937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E29599F4-5A72-1D48-F059-E53BEC211035}"/>
              </a:ext>
            </a:extLst>
          </p:cNvPr>
          <p:cNvGraphicFramePr>
            <a:graphicFrameLocks noGrp="1"/>
          </p:cNvGraphicFramePr>
          <p:nvPr>
            <p:ph sz="half" idx="2"/>
            <p:extLst>
              <p:ext uri="{D42A27DB-BD31-4B8C-83A1-F6EECF244321}">
                <p14:modId xmlns:p14="http://schemas.microsoft.com/office/powerpoint/2010/main" val="3956493674"/>
              </p:ext>
            </p:extLst>
          </p:nvPr>
        </p:nvGraphicFramePr>
        <p:xfrm>
          <a:off x="6419088" y="2011680"/>
          <a:ext cx="4937760" cy="4160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05900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6A36-022C-BD8E-4DB9-6F2E53818A57}"/>
              </a:ext>
            </a:extLst>
          </p:cNvPr>
          <p:cNvSpPr>
            <a:spLocks noGrp="1"/>
          </p:cNvSpPr>
          <p:nvPr>
            <p:ph type="title"/>
          </p:nvPr>
        </p:nvSpPr>
        <p:spPr/>
        <p:txBody>
          <a:bodyPr/>
          <a:lstStyle/>
          <a:p>
            <a:r>
              <a:rPr lang="en-US" dirty="0"/>
              <a:t>System Programs (Cont.)</a:t>
            </a:r>
            <a:endParaRPr lang="ar-EG" dirty="0"/>
          </a:p>
        </p:txBody>
      </p:sp>
      <p:sp>
        <p:nvSpPr>
          <p:cNvPr id="3" name="Content Placeholder 2">
            <a:extLst>
              <a:ext uri="{FF2B5EF4-FFF2-40B4-BE49-F238E27FC236}">
                <a16:creationId xmlns:a16="http://schemas.microsoft.com/office/drawing/2014/main" id="{BFECCF71-C53C-7B41-B453-970DADC2C57C}"/>
              </a:ext>
            </a:extLst>
          </p:cNvPr>
          <p:cNvSpPr>
            <a:spLocks noGrp="1"/>
          </p:cNvSpPr>
          <p:nvPr>
            <p:ph idx="1"/>
          </p:nvPr>
        </p:nvSpPr>
        <p:spPr>
          <a:xfrm>
            <a:off x="838200" y="1231641"/>
            <a:ext cx="10871718" cy="5626359"/>
          </a:xfrm>
        </p:spPr>
        <p:txBody>
          <a:bodyPr>
            <a:normAutofit fontScale="62500" lnSpcReduction="20000"/>
          </a:bodyPr>
          <a:lstStyle/>
          <a:p>
            <a:pPr lvl="1">
              <a:lnSpc>
                <a:spcPct val="90000"/>
              </a:lnSpc>
            </a:pPr>
            <a:endParaRPr lang="en-US" altLang="en-US" sz="800" dirty="0"/>
          </a:p>
          <a:p>
            <a:pPr>
              <a:lnSpc>
                <a:spcPct val="90000"/>
              </a:lnSpc>
            </a:pPr>
            <a:r>
              <a:rPr lang="en-US" altLang="en-US" b="1" dirty="0"/>
              <a:t>File management </a:t>
            </a:r>
            <a:r>
              <a:rPr lang="en-US" altLang="en-US" dirty="0"/>
              <a:t>- Create, delete, copy, rename, print, list, and generally manipulate files and directories</a:t>
            </a: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120000"/>
              </a:lnSpc>
            </a:pPr>
            <a:r>
              <a:rPr lang="en-US" altLang="en-US" sz="2900" b="1" dirty="0"/>
              <a:t>File modification</a:t>
            </a:r>
            <a:r>
              <a:rPr lang="en-US" altLang="en-US" sz="2000" b="1" dirty="0"/>
              <a:t> : </a:t>
            </a:r>
            <a:r>
              <a:rPr lang="en-US" altLang="en-US" sz="2000" dirty="0"/>
              <a:t>Text editors to create and modify files</a:t>
            </a:r>
          </a:p>
          <a:p>
            <a:pPr>
              <a:lnSpc>
                <a:spcPct val="120000"/>
              </a:lnSpc>
            </a:pPr>
            <a:r>
              <a:rPr lang="en-US" altLang="en-US" sz="2900" b="1" dirty="0"/>
              <a:t>Programming-language support </a:t>
            </a:r>
            <a:r>
              <a:rPr lang="en-US" altLang="en-US" sz="2000" dirty="0"/>
              <a:t>- Compilers, assemblers, debuggers and interpreters sometimes provided</a:t>
            </a:r>
            <a:endParaRPr lang="en-US" altLang="en-US" sz="900" dirty="0"/>
          </a:p>
          <a:p>
            <a:pPr>
              <a:lnSpc>
                <a:spcPct val="120000"/>
              </a:lnSpc>
            </a:pPr>
            <a:r>
              <a:rPr lang="en-US" altLang="en-US" sz="2900" b="1" dirty="0"/>
              <a:t>Program loading and execution</a:t>
            </a:r>
            <a:r>
              <a:rPr lang="en-US" altLang="en-US" sz="2000" dirty="0"/>
              <a:t>- loaders, debugging systems for higher-level and machine language</a:t>
            </a:r>
            <a:endParaRPr lang="en-US" altLang="en-US" sz="900" dirty="0"/>
          </a:p>
          <a:p>
            <a:pPr>
              <a:lnSpc>
                <a:spcPct val="120000"/>
              </a:lnSpc>
            </a:pPr>
            <a:r>
              <a:rPr lang="en-US" altLang="en-US" sz="2900" b="1" dirty="0"/>
              <a:t>Communications</a:t>
            </a:r>
            <a:r>
              <a:rPr lang="en-US" altLang="en-US" sz="2000" dirty="0"/>
              <a:t> - Provide the mechanism for creating virtual connections among processes, users, and computer systems</a:t>
            </a:r>
          </a:p>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a:t>
            </a:r>
            <a:r>
              <a:rPr lang="en-US" altLang="en-US" dirty="0">
                <a:solidFill>
                  <a:srgbClr val="FF0000"/>
                </a:solidFill>
              </a:rPr>
              <a:t>user context </a:t>
            </a:r>
            <a:r>
              <a:rPr lang="en-US" altLang="en-US" dirty="0"/>
              <a:t>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sz="800" dirty="0"/>
          </a:p>
          <a:p>
            <a:pPr>
              <a:lnSpc>
                <a:spcPct val="90000"/>
              </a:lnSpc>
            </a:pPr>
            <a:r>
              <a:rPr lang="en-US" altLang="en-US" b="1" dirty="0"/>
              <a:t>Application programs</a:t>
            </a:r>
          </a:p>
          <a:p>
            <a:pPr lvl="1">
              <a:lnSpc>
                <a:spcPct val="90000"/>
              </a:lnSpc>
            </a:pPr>
            <a:r>
              <a:rPr lang="en-US" altLang="en-US" dirty="0"/>
              <a:t>Run by users</a:t>
            </a:r>
          </a:p>
          <a:p>
            <a:pPr lvl="1">
              <a:lnSpc>
                <a:spcPct val="90000"/>
              </a:lnSpc>
            </a:pPr>
            <a:r>
              <a:rPr lang="en-US" altLang="en-US" dirty="0"/>
              <a:t>Not typically considered part of OS</a:t>
            </a:r>
          </a:p>
        </p:txBody>
      </p:sp>
    </p:spTree>
    <p:extLst>
      <p:ext uri="{BB962C8B-B14F-4D97-AF65-F5344CB8AC3E}">
        <p14:creationId xmlns:p14="http://schemas.microsoft.com/office/powerpoint/2010/main" val="3305221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9B41-18C0-F977-5062-7D5CAD9281D0}"/>
              </a:ext>
            </a:extLst>
          </p:cNvPr>
          <p:cNvSpPr>
            <a:spLocks noGrp="1"/>
          </p:cNvSpPr>
          <p:nvPr>
            <p:ph type="title"/>
          </p:nvPr>
        </p:nvSpPr>
        <p:spPr/>
        <p:txBody>
          <a:bodyPr/>
          <a:lstStyle/>
          <a:p>
            <a:r>
              <a:rPr lang="en-US" dirty="0"/>
              <a:t>System Boot</a:t>
            </a:r>
            <a:endParaRPr lang="ar-EG" dirty="0"/>
          </a:p>
        </p:txBody>
      </p:sp>
      <p:sp>
        <p:nvSpPr>
          <p:cNvPr id="3" name="Content Placeholder 2">
            <a:extLst>
              <a:ext uri="{FF2B5EF4-FFF2-40B4-BE49-F238E27FC236}">
                <a16:creationId xmlns:a16="http://schemas.microsoft.com/office/drawing/2014/main" id="{1E403275-E127-CD1C-0D4D-647A10475C93}"/>
              </a:ext>
            </a:extLst>
          </p:cNvPr>
          <p:cNvSpPr>
            <a:spLocks noGrp="1"/>
          </p:cNvSpPr>
          <p:nvPr>
            <p:ph idx="1"/>
          </p:nvPr>
        </p:nvSpPr>
        <p:spPr/>
        <p:txBody>
          <a:bodyPr>
            <a:normAutofit fontScale="77500" lnSpcReduction="20000"/>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a:p>
            <a:endParaRPr lang="ar-EG" dirty="0"/>
          </a:p>
        </p:txBody>
      </p:sp>
    </p:spTree>
    <p:extLst>
      <p:ext uri="{BB962C8B-B14F-4D97-AF65-F5344CB8AC3E}">
        <p14:creationId xmlns:p14="http://schemas.microsoft.com/office/powerpoint/2010/main" val="315800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178B5-F5EF-BAA5-47F5-1546463AAD4D}"/>
              </a:ext>
            </a:extLst>
          </p:cNvPr>
          <p:cNvSpPr>
            <a:spLocks noGrp="1"/>
          </p:cNvSpPr>
          <p:nvPr>
            <p:ph type="title"/>
          </p:nvPr>
        </p:nvSpPr>
        <p:spPr/>
        <p:txBody>
          <a:bodyPr/>
          <a:lstStyle/>
          <a:p>
            <a:r>
              <a:rPr lang="en-US" altLang="en-US"/>
              <a:t>Operating-System Debugging</a:t>
            </a:r>
            <a:endParaRPr lang="ar-EG"/>
          </a:p>
        </p:txBody>
      </p:sp>
      <p:sp>
        <p:nvSpPr>
          <p:cNvPr id="3" name="Content Placeholder 2">
            <a:extLst>
              <a:ext uri="{FF2B5EF4-FFF2-40B4-BE49-F238E27FC236}">
                <a16:creationId xmlns:a16="http://schemas.microsoft.com/office/drawing/2014/main" id="{B7561500-6A02-8551-E77F-5CE58C18645D}"/>
              </a:ext>
            </a:extLst>
          </p:cNvPr>
          <p:cNvSpPr>
            <a:spLocks noGrp="1"/>
          </p:cNvSpPr>
          <p:nvPr>
            <p:ph idx="1"/>
          </p:nvPr>
        </p:nvSpPr>
        <p:spPr/>
        <p:txBody>
          <a:bodyPr>
            <a:normAutofit fontScale="70000" lnSpcReduction="20000"/>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t>
            </a:r>
            <a:r>
              <a:rPr lang="en-US" altLang="en-US" dirty="0">
                <a:solidFill>
                  <a:srgbClr val="FF0000"/>
                </a:solidFill>
              </a:rPr>
              <a:t>application</a:t>
            </a:r>
            <a:r>
              <a:rPr lang="en-US" altLang="en-US" dirty="0">
                <a:solidFill>
                  <a:srgbClr val="000000"/>
                </a:solidFill>
              </a:rPr>
              <a:t>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a:t>
            </a:r>
            <a:r>
              <a:rPr lang="en-US" altLang="en-US" dirty="0">
                <a:solidFill>
                  <a:srgbClr val="FF0000"/>
                </a:solidFill>
              </a:rPr>
              <a:t>memory of the process</a:t>
            </a:r>
          </a:p>
          <a:p>
            <a:r>
              <a:rPr lang="en-US" altLang="en-US" dirty="0">
                <a:solidFill>
                  <a:srgbClr val="FF0000"/>
                </a:solidFill>
              </a:rPr>
              <a:t>Operating system </a:t>
            </a:r>
            <a:r>
              <a:rPr lang="en-US" altLang="en-US" dirty="0">
                <a:solidFill>
                  <a:srgbClr val="000000"/>
                </a:solidFill>
              </a:rPr>
              <a:t>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a:t>
            </a:r>
            <a:r>
              <a:rPr lang="en-US" altLang="en-US" dirty="0">
                <a:solidFill>
                  <a:srgbClr val="FF0000"/>
                </a:solidFill>
              </a:rPr>
              <a:t>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extLst>
      <p:ext uri="{BB962C8B-B14F-4D97-AF65-F5344CB8AC3E}">
        <p14:creationId xmlns:p14="http://schemas.microsoft.com/office/powerpoint/2010/main" val="76146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E5B2-8366-CE42-9592-15BE9D24C4FC}"/>
              </a:ext>
            </a:extLst>
          </p:cNvPr>
          <p:cNvSpPr>
            <a:spLocks noGrp="1"/>
          </p:cNvSpPr>
          <p:nvPr>
            <p:ph type="title"/>
          </p:nvPr>
        </p:nvSpPr>
        <p:spPr/>
        <p:txBody>
          <a:bodyPr/>
          <a:lstStyle/>
          <a:p>
            <a:r>
              <a:rPr lang="en-US" altLang="en-US" dirty="0"/>
              <a:t>Process Concept</a:t>
            </a:r>
            <a:endParaRPr lang="ar-EG" dirty="0"/>
          </a:p>
        </p:txBody>
      </p:sp>
      <p:sp>
        <p:nvSpPr>
          <p:cNvPr id="3" name="Content Placeholder 2">
            <a:extLst>
              <a:ext uri="{FF2B5EF4-FFF2-40B4-BE49-F238E27FC236}">
                <a16:creationId xmlns:a16="http://schemas.microsoft.com/office/drawing/2014/main" id="{6A655D9E-A984-2C19-A915-96420991DF80}"/>
              </a:ext>
            </a:extLst>
          </p:cNvPr>
          <p:cNvSpPr>
            <a:spLocks noGrp="1"/>
          </p:cNvSpPr>
          <p:nvPr>
            <p:ph idx="1"/>
          </p:nvPr>
        </p:nvSpPr>
        <p:spPr/>
        <p:txBody>
          <a:bodyPr>
            <a:normAutofit fontScale="92500" lnSpcReduction="10000"/>
          </a:bodyPr>
          <a:lstStyle/>
          <a:p>
            <a:pPr>
              <a:lnSpc>
                <a:spcPct val="90000"/>
              </a:lnSpc>
            </a:pPr>
            <a:r>
              <a:rPr lang="en-US" altLang="en-US" sz="2000" b="1" dirty="0">
                <a:solidFill>
                  <a:srgbClr val="006699"/>
                </a:solidFill>
                <a:latin typeface="+mj-lt"/>
              </a:rPr>
              <a:t>Process</a:t>
            </a:r>
            <a:r>
              <a:rPr lang="en-US" altLang="en-US" sz="2000" dirty="0"/>
              <a:t> – a program in execution; process execution must progress in sequential fashion. </a:t>
            </a:r>
          </a:p>
          <a:p>
            <a:r>
              <a:rPr lang="en-US" altLang="en-US" sz="2000" dirty="0"/>
              <a:t>Program is </a:t>
            </a:r>
            <a:r>
              <a:rPr lang="en-US" altLang="en-US" sz="2000" b="1" dirty="0">
                <a:solidFill>
                  <a:srgbClr val="FF0000"/>
                </a:solidFill>
              </a:rPr>
              <a:t>passive</a:t>
            </a:r>
            <a:r>
              <a:rPr lang="en-US" altLang="en-US" sz="2000" dirty="0"/>
              <a:t> entity stored on disk (</a:t>
            </a:r>
            <a:r>
              <a:rPr lang="en-US" altLang="en-US" sz="2000" b="1" dirty="0">
                <a:solidFill>
                  <a:srgbClr val="006699"/>
                </a:solidFill>
                <a:latin typeface="+mj-lt"/>
              </a:rPr>
              <a:t>executable</a:t>
            </a:r>
            <a:r>
              <a:rPr lang="en-US" altLang="en-US" sz="2000" b="1" dirty="0">
                <a:solidFill>
                  <a:srgbClr val="3366FF"/>
                </a:solidFill>
              </a:rPr>
              <a:t> </a:t>
            </a:r>
            <a:r>
              <a:rPr lang="en-US" altLang="en-US" sz="2000" b="1" dirty="0">
                <a:solidFill>
                  <a:srgbClr val="006699"/>
                </a:solidFill>
                <a:latin typeface="+mj-lt"/>
              </a:rPr>
              <a:t>file</a:t>
            </a:r>
            <a:r>
              <a:rPr lang="en-US" altLang="en-US" sz="2000" dirty="0"/>
              <a:t>); process is </a:t>
            </a:r>
            <a:r>
              <a:rPr lang="en-US" altLang="en-US" sz="2000" b="1" dirty="0">
                <a:solidFill>
                  <a:srgbClr val="FF0000"/>
                </a:solidFill>
              </a:rPr>
              <a:t>active</a:t>
            </a:r>
            <a:r>
              <a:rPr lang="en-US" altLang="en-US" sz="2000" b="1" i="1" dirty="0"/>
              <a:t> </a:t>
            </a:r>
          </a:p>
          <a:p>
            <a:pPr lvl="1"/>
            <a:r>
              <a:rPr lang="en-US" altLang="en-US" sz="2000" dirty="0"/>
              <a:t>Program becomes process when an executable file is loaded into memory</a:t>
            </a:r>
          </a:p>
          <a:p>
            <a:r>
              <a:rPr lang="en-US" altLang="en-US" sz="2000" dirty="0"/>
              <a:t>One program can be several processes</a:t>
            </a:r>
          </a:p>
          <a:p>
            <a:pPr lvl="1"/>
            <a:r>
              <a:rPr lang="en-US" altLang="en-US" sz="2000" dirty="0"/>
              <a:t>Consider multiple users executing the same program</a:t>
            </a:r>
          </a:p>
          <a:p>
            <a:r>
              <a:rPr lang="en-US" altLang="en-US" dirty="0">
                <a:solidFill>
                  <a:srgbClr val="FF0000"/>
                </a:solidFill>
              </a:rPr>
              <a:t>Process in Memory</a:t>
            </a:r>
          </a:p>
          <a:p>
            <a:pPr lvl="1">
              <a:lnSpc>
                <a:spcPct val="90000"/>
              </a:lnSpc>
            </a:pPr>
            <a:r>
              <a:rPr lang="en-US" altLang="en-US" sz="1800" dirty="0"/>
              <a:t>The program code, also called </a:t>
            </a:r>
            <a:r>
              <a:rPr lang="en-US" altLang="en-US" sz="1800" b="1" dirty="0"/>
              <a:t>text section</a:t>
            </a:r>
            <a:endParaRPr lang="ar-EG" altLang="en-US" sz="1800" b="1" dirty="0"/>
          </a:p>
          <a:p>
            <a:pPr lvl="1">
              <a:lnSpc>
                <a:spcPct val="90000"/>
              </a:lnSpc>
            </a:pPr>
            <a:r>
              <a:rPr lang="en-US" altLang="en-US" sz="1800" b="1" dirty="0"/>
              <a:t>Data section </a:t>
            </a:r>
            <a:r>
              <a:rPr lang="en-US" altLang="en-US" sz="1800" dirty="0"/>
              <a:t>containing global variables</a:t>
            </a:r>
          </a:p>
          <a:p>
            <a:pPr lvl="1">
              <a:lnSpc>
                <a:spcPct val="90000"/>
              </a:lnSpc>
            </a:pPr>
            <a:r>
              <a:rPr lang="en-US" altLang="en-US" sz="1800" b="1" dirty="0"/>
              <a:t>Heap </a:t>
            </a:r>
            <a:r>
              <a:rPr lang="en-US" altLang="en-US" sz="1800" dirty="0"/>
              <a:t>containing memory dynamically allocated during run time</a:t>
            </a:r>
            <a:endParaRPr lang="ar-EG" altLang="en-US" sz="1800" dirty="0"/>
          </a:p>
          <a:p>
            <a:pPr lvl="1">
              <a:lnSpc>
                <a:spcPct val="90000"/>
              </a:lnSpc>
            </a:pPr>
            <a:r>
              <a:rPr lang="en-US" altLang="en-US" sz="1800" b="1" dirty="0"/>
              <a:t>Stack </a:t>
            </a:r>
            <a:r>
              <a:rPr lang="en-US" altLang="en-US" sz="1800" dirty="0"/>
              <a:t>containing temporary data</a:t>
            </a:r>
          </a:p>
          <a:p>
            <a:pPr lvl="2">
              <a:lnSpc>
                <a:spcPct val="90000"/>
              </a:lnSpc>
            </a:pPr>
            <a:r>
              <a:rPr lang="en-US" altLang="en-US" sz="1800" dirty="0"/>
              <a:t>Function parameters, return addresses, local variables</a:t>
            </a:r>
          </a:p>
          <a:p>
            <a:pPr lvl="1">
              <a:lnSpc>
                <a:spcPct val="90000"/>
              </a:lnSpc>
            </a:pPr>
            <a:r>
              <a:rPr lang="en-US" altLang="en-US" sz="1800" dirty="0"/>
              <a:t>Current activity including</a:t>
            </a:r>
            <a:r>
              <a:rPr lang="en-US" altLang="en-US" sz="1800" b="1" dirty="0"/>
              <a:t> program counter</a:t>
            </a:r>
            <a:r>
              <a:rPr lang="en-US" altLang="en-US" sz="1800" dirty="0"/>
              <a:t>, processor registers</a:t>
            </a:r>
          </a:p>
          <a:p>
            <a:pPr>
              <a:lnSpc>
                <a:spcPct val="90000"/>
              </a:lnSpc>
              <a:buNone/>
            </a:pPr>
            <a:endParaRPr lang="en-US" altLang="en-US" sz="1800" dirty="0"/>
          </a:p>
        </p:txBody>
      </p:sp>
      <p:pic>
        <p:nvPicPr>
          <p:cNvPr id="4" name="Picture 3">
            <a:extLst>
              <a:ext uri="{FF2B5EF4-FFF2-40B4-BE49-F238E27FC236}">
                <a16:creationId xmlns:a16="http://schemas.microsoft.com/office/drawing/2014/main" id="{F2F6E9B6-44B5-4BE6-A5B8-6779700CA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984871" y="3429000"/>
            <a:ext cx="1839101" cy="2942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175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B782D-F62F-ACB4-B1E8-2ABC26D91BA8}"/>
              </a:ext>
            </a:extLst>
          </p:cNvPr>
          <p:cNvSpPr>
            <a:spLocks noGrp="1"/>
          </p:cNvSpPr>
          <p:nvPr>
            <p:ph type="title"/>
          </p:nvPr>
        </p:nvSpPr>
        <p:spPr/>
        <p:txBody>
          <a:bodyPr/>
          <a:lstStyle/>
          <a:p>
            <a:r>
              <a:rPr lang="en-US" dirty="0"/>
              <a:t>Process Control Block (PCB)</a:t>
            </a:r>
            <a:endParaRPr lang="ar-EG" dirty="0"/>
          </a:p>
        </p:txBody>
      </p:sp>
      <p:sp>
        <p:nvSpPr>
          <p:cNvPr id="3" name="Content Placeholder 2">
            <a:extLst>
              <a:ext uri="{FF2B5EF4-FFF2-40B4-BE49-F238E27FC236}">
                <a16:creationId xmlns:a16="http://schemas.microsoft.com/office/drawing/2014/main" id="{E51BC0AF-A4D0-CF47-7056-559A93D75A20}"/>
              </a:ext>
            </a:extLst>
          </p:cNvPr>
          <p:cNvSpPr>
            <a:spLocks noGrp="1"/>
          </p:cNvSpPr>
          <p:nvPr>
            <p:ph idx="1"/>
          </p:nvPr>
        </p:nvSpPr>
        <p:spPr>
          <a:xfrm>
            <a:off x="838200" y="1296955"/>
            <a:ext cx="10515600" cy="5495731"/>
          </a:xfrm>
        </p:spPr>
        <p:txBody>
          <a:bodyPr>
            <a:normAutofit fontScale="77500" lnSpcReduction="20000"/>
          </a:bodyPr>
          <a:lstStyle/>
          <a:p>
            <a:r>
              <a:rPr lang="en-US" altLang="en-US" sz="2600" dirty="0"/>
              <a:t>Some call it the</a:t>
            </a:r>
            <a:r>
              <a:rPr lang="en-US" altLang="en-US" sz="2600" i="1" dirty="0"/>
              <a:t> </a:t>
            </a:r>
            <a:r>
              <a:rPr lang="en-US" altLang="en-US" sz="2600" i="1" u="sng" dirty="0">
                <a:solidFill>
                  <a:srgbClr val="FF0000"/>
                </a:solidFill>
              </a:rPr>
              <a:t>Task Control Block </a:t>
            </a:r>
            <a:r>
              <a:rPr lang="en-US" altLang="en-US" sz="2600" dirty="0"/>
              <a:t>while others call it </a:t>
            </a:r>
            <a:r>
              <a:rPr lang="en-US" altLang="en-US" sz="2600" i="1" u="sng" dirty="0">
                <a:solidFill>
                  <a:srgbClr val="FF0000"/>
                </a:solidFill>
              </a:rPr>
              <a:t>Process Table</a:t>
            </a:r>
            <a:endParaRPr lang="en-US" altLang="en-US" sz="2600" u="sng" dirty="0">
              <a:solidFill>
                <a:srgbClr val="FF0000"/>
              </a:solidFill>
            </a:endParaRPr>
          </a:p>
          <a:p>
            <a:r>
              <a:rPr lang="en-US" altLang="en-US" sz="2600" i="1" dirty="0"/>
              <a:t>Information associated with each process</a:t>
            </a:r>
            <a:r>
              <a:rPr lang="en-US" altLang="en-US" sz="3400" dirty="0"/>
              <a:t> :</a:t>
            </a:r>
            <a:endParaRPr lang="en-US" altLang="en-US" sz="2600" b="1" dirty="0">
              <a:solidFill>
                <a:srgbClr val="0000CC"/>
              </a:solidFill>
            </a:endParaRPr>
          </a:p>
          <a:p>
            <a:pPr marL="514350" indent="-514350">
              <a:lnSpc>
                <a:spcPct val="150000"/>
              </a:lnSpc>
              <a:buFont typeface="+mj-lt"/>
              <a:buAutoNum type="arabicPeriod"/>
            </a:pPr>
            <a:r>
              <a:rPr lang="en-US" altLang="en-US" sz="2600" b="1" dirty="0">
                <a:solidFill>
                  <a:srgbClr val="0000CC"/>
                </a:solidFill>
              </a:rPr>
              <a:t>Process state </a:t>
            </a:r>
            <a:r>
              <a:rPr lang="en-US" altLang="en-US" sz="1700" dirty="0"/>
              <a:t>As a process executes, it changes </a:t>
            </a:r>
            <a:r>
              <a:rPr lang="en-US" altLang="en-US" sz="1700" b="1" dirty="0">
                <a:solidFill>
                  <a:srgbClr val="006699"/>
                </a:solidFill>
                <a:latin typeface="+mj-lt"/>
              </a:rPr>
              <a:t>state</a:t>
            </a:r>
          </a:p>
          <a:p>
            <a:pPr lvl="1">
              <a:lnSpc>
                <a:spcPct val="150000"/>
              </a:lnSpc>
            </a:pPr>
            <a:r>
              <a:rPr lang="en-US" altLang="en-US" sz="1700" b="1" dirty="0"/>
              <a:t>New</a:t>
            </a:r>
            <a:r>
              <a:rPr lang="en-US" altLang="en-US" sz="1700" dirty="0"/>
              <a:t>:  The process is being </a:t>
            </a:r>
            <a:r>
              <a:rPr lang="en-US" altLang="en-US" sz="1700" b="1" dirty="0">
                <a:solidFill>
                  <a:srgbClr val="FF0000"/>
                </a:solidFill>
              </a:rPr>
              <a:t>created</a:t>
            </a:r>
          </a:p>
          <a:p>
            <a:pPr lvl="1">
              <a:lnSpc>
                <a:spcPct val="150000"/>
              </a:lnSpc>
            </a:pPr>
            <a:r>
              <a:rPr lang="en-US" altLang="en-US" sz="1700" b="1" dirty="0"/>
              <a:t>Running</a:t>
            </a:r>
            <a:r>
              <a:rPr lang="en-US" altLang="en-US" sz="1700" dirty="0"/>
              <a:t>:  Instructions are being </a:t>
            </a:r>
            <a:r>
              <a:rPr lang="en-US" altLang="en-US" sz="1700" b="1" dirty="0">
                <a:solidFill>
                  <a:srgbClr val="FF0000"/>
                </a:solidFill>
              </a:rPr>
              <a:t>executed</a:t>
            </a:r>
          </a:p>
          <a:p>
            <a:pPr lvl="1">
              <a:lnSpc>
                <a:spcPct val="150000"/>
              </a:lnSpc>
            </a:pPr>
            <a:r>
              <a:rPr lang="en-US" altLang="en-US" sz="1700" b="1" dirty="0"/>
              <a:t>Waiting</a:t>
            </a:r>
            <a:r>
              <a:rPr lang="en-US" altLang="en-US" sz="1700" dirty="0"/>
              <a:t>:  The process is waiting </a:t>
            </a:r>
            <a:r>
              <a:rPr lang="en-US" altLang="en-US" sz="1700" dirty="0">
                <a:solidFill>
                  <a:srgbClr val="FF0000"/>
                </a:solidFill>
              </a:rPr>
              <a:t>for some event to occur</a:t>
            </a:r>
          </a:p>
          <a:p>
            <a:pPr lvl="1">
              <a:lnSpc>
                <a:spcPct val="150000"/>
              </a:lnSpc>
            </a:pPr>
            <a:r>
              <a:rPr lang="en-US" altLang="en-US" sz="1700" b="1" dirty="0"/>
              <a:t>Ready</a:t>
            </a:r>
            <a:r>
              <a:rPr lang="en-US" altLang="en-US" sz="1700" dirty="0"/>
              <a:t>:  The process is waiting </a:t>
            </a:r>
            <a:r>
              <a:rPr lang="en-US" altLang="en-US" sz="1700" dirty="0">
                <a:solidFill>
                  <a:srgbClr val="FF0000"/>
                </a:solidFill>
              </a:rPr>
              <a:t>to be assigned to a processor</a:t>
            </a:r>
          </a:p>
          <a:p>
            <a:pPr lvl="1">
              <a:lnSpc>
                <a:spcPct val="150000"/>
              </a:lnSpc>
            </a:pPr>
            <a:r>
              <a:rPr lang="en-US" altLang="en-US" sz="1700" b="1" dirty="0"/>
              <a:t>Terminated</a:t>
            </a:r>
            <a:r>
              <a:rPr lang="en-US" altLang="en-US" sz="1700" dirty="0"/>
              <a:t>:  The process has </a:t>
            </a:r>
            <a:r>
              <a:rPr lang="en-US" altLang="en-US" sz="1700" b="1" dirty="0">
                <a:solidFill>
                  <a:srgbClr val="FF0000"/>
                </a:solidFill>
              </a:rPr>
              <a:t>finished execution</a:t>
            </a:r>
          </a:p>
          <a:p>
            <a:pPr marL="514350" indent="-514350">
              <a:buFont typeface="+mj-lt"/>
              <a:buAutoNum type="arabicPeriod"/>
            </a:pPr>
            <a:r>
              <a:rPr lang="en-US" altLang="en-US" sz="2600" b="1" dirty="0">
                <a:solidFill>
                  <a:srgbClr val="0000CC"/>
                </a:solidFill>
              </a:rPr>
              <a:t>Program counter</a:t>
            </a:r>
            <a:r>
              <a:rPr lang="en-US" altLang="en-US" sz="2600" dirty="0"/>
              <a:t> – location of instruction to next execute</a:t>
            </a:r>
          </a:p>
          <a:p>
            <a:pPr marL="514350" indent="-514350">
              <a:buFont typeface="+mj-lt"/>
              <a:buAutoNum type="arabicPeriod"/>
            </a:pPr>
            <a:r>
              <a:rPr lang="en-US" altLang="en-US" sz="2600" b="1" dirty="0">
                <a:solidFill>
                  <a:srgbClr val="0000CC"/>
                </a:solidFill>
              </a:rPr>
              <a:t>CPU registers</a:t>
            </a:r>
            <a:r>
              <a:rPr lang="en-US" altLang="en-US" sz="2600" dirty="0"/>
              <a:t> – contents of all process-centric registers</a:t>
            </a:r>
          </a:p>
          <a:p>
            <a:pPr marL="514350" indent="-514350">
              <a:buFont typeface="+mj-lt"/>
              <a:buAutoNum type="arabicPeriod"/>
            </a:pPr>
            <a:r>
              <a:rPr lang="en-US" altLang="en-US" sz="2600" b="1" dirty="0">
                <a:solidFill>
                  <a:srgbClr val="0000CC"/>
                </a:solidFill>
              </a:rPr>
              <a:t>CPU scheduling information- </a:t>
            </a:r>
            <a:r>
              <a:rPr lang="en-US" altLang="en-US" sz="2600" dirty="0"/>
              <a:t>priorities, scheduling queue pointers</a:t>
            </a:r>
          </a:p>
          <a:p>
            <a:pPr marL="514350" indent="-514350">
              <a:buFont typeface="+mj-lt"/>
              <a:buAutoNum type="arabicPeriod"/>
            </a:pPr>
            <a:r>
              <a:rPr lang="en-US" altLang="en-US" sz="2600" b="1" dirty="0">
                <a:solidFill>
                  <a:srgbClr val="0000CC"/>
                </a:solidFill>
              </a:rPr>
              <a:t>Memory-management information</a:t>
            </a:r>
            <a:r>
              <a:rPr lang="en-US" altLang="en-US" sz="2600" dirty="0"/>
              <a:t> – memory allocated to the process</a:t>
            </a:r>
          </a:p>
          <a:p>
            <a:pPr marL="514350" indent="-514350">
              <a:buFont typeface="+mj-lt"/>
              <a:buAutoNum type="arabicPeriod"/>
            </a:pPr>
            <a:r>
              <a:rPr lang="en-US" altLang="en-US" sz="2600" b="1" dirty="0">
                <a:solidFill>
                  <a:srgbClr val="0000CC"/>
                </a:solidFill>
              </a:rPr>
              <a:t>Accounting information </a:t>
            </a:r>
            <a:r>
              <a:rPr lang="en-US" altLang="en-US" sz="2600" dirty="0"/>
              <a:t>– CPU used, clock time elapsed since start, time limits</a:t>
            </a:r>
          </a:p>
          <a:p>
            <a:pPr marL="514350" indent="-514350">
              <a:buFont typeface="+mj-lt"/>
              <a:buAutoNum type="arabicPeriod"/>
            </a:pPr>
            <a:r>
              <a:rPr lang="en-US" altLang="en-US" sz="2600" b="1" dirty="0">
                <a:solidFill>
                  <a:srgbClr val="0000CC"/>
                </a:solidFill>
              </a:rPr>
              <a:t>I/O status information </a:t>
            </a:r>
            <a:r>
              <a:rPr lang="en-US" altLang="en-US" sz="2600" dirty="0"/>
              <a:t>– I/O devices allocated to process, list of open files</a:t>
            </a:r>
          </a:p>
          <a:p>
            <a:pPr lvl="1"/>
            <a:endParaRPr lang="en-US" altLang="en-US" sz="2300" dirty="0"/>
          </a:p>
        </p:txBody>
      </p:sp>
      <p:pic>
        <p:nvPicPr>
          <p:cNvPr id="4" name="Picture 3">
            <a:extLst>
              <a:ext uri="{FF2B5EF4-FFF2-40B4-BE49-F238E27FC236}">
                <a16:creationId xmlns:a16="http://schemas.microsoft.com/office/drawing/2014/main" id="{4C1B42D7-9239-4535-8C25-EF8AF0D926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27258" y="1707017"/>
            <a:ext cx="1364667" cy="221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0544" y="2324563"/>
            <a:ext cx="3400306" cy="132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4725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857D60-2463-38D2-733E-4CDFF2D273F5}"/>
              </a:ext>
            </a:extLst>
          </p:cNvPr>
          <p:cNvSpPr>
            <a:spLocks noGrp="1"/>
          </p:cNvSpPr>
          <p:nvPr>
            <p:ph type="title"/>
          </p:nvPr>
        </p:nvSpPr>
        <p:spPr>
          <a:xfrm>
            <a:off x="643468" y="561735"/>
            <a:ext cx="3964008" cy="1800526"/>
          </a:xfrm>
        </p:spPr>
        <p:txBody>
          <a:bodyPr>
            <a:normAutofit/>
          </a:bodyPr>
          <a:lstStyle/>
          <a:p>
            <a:r>
              <a:rPr lang="en-US" dirty="0"/>
              <a:t>Process Scheduling</a:t>
            </a:r>
            <a:endParaRPr lang="ar-EG" dirty="0"/>
          </a:p>
        </p:txBody>
      </p:sp>
      <p:sp>
        <p:nvSpPr>
          <p:cNvPr id="3" name="Content Placeholder 2">
            <a:extLst>
              <a:ext uri="{FF2B5EF4-FFF2-40B4-BE49-F238E27FC236}">
                <a16:creationId xmlns:a16="http://schemas.microsoft.com/office/drawing/2014/main" id="{D7121FAB-85BC-0D82-1678-68568B0AED4F}"/>
              </a:ext>
            </a:extLst>
          </p:cNvPr>
          <p:cNvSpPr>
            <a:spLocks noGrp="1"/>
          </p:cNvSpPr>
          <p:nvPr>
            <p:ph idx="1"/>
          </p:nvPr>
        </p:nvSpPr>
        <p:spPr>
          <a:xfrm>
            <a:off x="643467" y="2541649"/>
            <a:ext cx="5592515" cy="3553581"/>
          </a:xfrm>
        </p:spPr>
        <p:txBody>
          <a:bodyPr>
            <a:normAutofit/>
          </a:bodyPr>
          <a:lstStyle/>
          <a:p>
            <a:pPr marL="347472" indent="-347472" algn="l" rtl="0" eaLnBrk="0" fontAlgn="base" hangingPunct="0">
              <a:spcBef>
                <a:spcPts val="924"/>
              </a:spcBef>
              <a:spcAft>
                <a:spcPts val="0"/>
              </a:spcAft>
              <a:buClr>
                <a:srgbClr val="993300"/>
              </a:buClr>
              <a:buSzPct val="110000"/>
              <a:buFont typeface="Wingdings" panose="05000000000000000000" pitchFamily="2" charset="2"/>
              <a:buChar char="§"/>
            </a:pP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Process</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scheduler</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selects among available processes for next execution on CPU core</a:t>
            </a:r>
            <a:endParaRPr lang="ar-EG" sz="1800" dirty="0">
              <a:effectLst/>
            </a:endParaRPr>
          </a:p>
          <a:p>
            <a:pPr marL="347472" indent="-347472" algn="l" rtl="0" eaLnBrk="0" fontAlgn="base" hangingPunct="0">
              <a:spcBef>
                <a:spcPts val="924"/>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Goal -- Maximize CPU use, quickly switch processes onto CPU core</a:t>
            </a:r>
            <a:endParaRPr lang="ar-EG" sz="1050" dirty="0">
              <a:effectLst/>
            </a:endParaRPr>
          </a:p>
          <a:p>
            <a:pPr marL="347472" indent="-347472" algn="l" rtl="0" eaLnBrk="0" fontAlgn="base" hangingPunct="0">
              <a:spcBef>
                <a:spcPts val="924"/>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Maintains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scheduling</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queues</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of processes</a:t>
            </a:r>
            <a:endParaRPr lang="ar-EG" sz="1050" dirty="0">
              <a:effectLst/>
            </a:endParaRPr>
          </a:p>
          <a:p>
            <a:pPr marL="740664" indent="-283464" algn="l" rtl="0" eaLnBrk="0" fontAlgn="base" hangingPunct="0">
              <a:spcBef>
                <a:spcPts val="924"/>
              </a:spcBef>
              <a:spcAft>
                <a:spcPts val="0"/>
              </a:spcAft>
            </a:pPr>
            <a:r>
              <a:rPr kumimoji="1" lang="en-US" sz="1800" b="1" kern="1200" dirty="0">
                <a:solidFill>
                  <a:srgbClr val="006699"/>
                </a:solidFill>
                <a:effectLst/>
                <a:latin typeface="Arial" panose="020B0604020202020204" pitchFamily="34" charset="0"/>
                <a:ea typeface="MS PGothic" panose="020B0600070205080204" pitchFamily="34" charset="-128"/>
              </a:rPr>
              <a:t>Ready</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rPr>
              <a:t>queue</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rPr>
              <a:t>– set of all processes residing in main memory, ready and waiting to execute</a:t>
            </a:r>
            <a:endParaRPr lang="ar-EG" sz="1050" dirty="0">
              <a:effectLst/>
            </a:endParaRPr>
          </a:p>
          <a:p>
            <a:pPr marL="740664" indent="-283464" algn="l" rtl="0" eaLnBrk="0" fontAlgn="base" hangingPunct="0">
              <a:spcBef>
                <a:spcPts val="924"/>
              </a:spcBef>
              <a:spcAft>
                <a:spcPts val="0"/>
              </a:spcAft>
            </a:pPr>
            <a:r>
              <a:rPr kumimoji="1" lang="en-US" sz="1800" b="1" kern="1200" dirty="0">
                <a:solidFill>
                  <a:srgbClr val="006699"/>
                </a:solidFill>
                <a:effectLst/>
                <a:latin typeface="Arial" panose="020B0604020202020204" pitchFamily="34" charset="0"/>
                <a:ea typeface="MS PGothic" panose="020B0600070205080204" pitchFamily="34" charset="-128"/>
              </a:rPr>
              <a:t>Wait</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rPr>
              <a:t>queues</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rPr>
              <a:t>– set of processes waiting for an event (i.e., I/O)</a:t>
            </a:r>
            <a:endParaRPr lang="ar-EG" sz="1050" dirty="0">
              <a:effectLst/>
            </a:endParaRPr>
          </a:p>
          <a:p>
            <a:pPr marL="740664" indent="-283464" algn="l" rtl="0" eaLnBrk="0" fontAlgn="base" hangingPunct="0">
              <a:spcBef>
                <a:spcPts val="924"/>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rPr>
              <a:t>Processes migrate among the various queues</a:t>
            </a:r>
            <a:endParaRPr lang="ar-EG" sz="1050" dirty="0">
              <a:effectLst/>
            </a:endParaRPr>
          </a:p>
        </p:txBody>
      </p:sp>
      <p:pic>
        <p:nvPicPr>
          <p:cNvPr id="5" name="Picture 4">
            <a:extLst>
              <a:ext uri="{FF2B5EF4-FFF2-40B4-BE49-F238E27FC236}">
                <a16:creationId xmlns:a16="http://schemas.microsoft.com/office/drawing/2014/main" id="{A0A8D57B-B011-4BA3-A330-AE3AFD4CB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700211" y="804768"/>
            <a:ext cx="3848322" cy="22224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700211" y="3805479"/>
            <a:ext cx="3848322" cy="22897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918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650B885-3FE3-4636-CC0A-2DE150A6AB98}"/>
              </a:ext>
            </a:extLst>
          </p:cNvPr>
          <p:cNvSpPr>
            <a:spLocks noGrp="1"/>
          </p:cNvSpPr>
          <p:nvPr>
            <p:ph type="title"/>
          </p:nvPr>
        </p:nvSpPr>
        <p:spPr>
          <a:xfrm>
            <a:off x="5526156" y="365125"/>
            <a:ext cx="5827643" cy="1433433"/>
          </a:xfrm>
        </p:spPr>
        <p:txBody>
          <a:bodyPr anchor="b">
            <a:normAutofit/>
          </a:bodyPr>
          <a:lstStyle/>
          <a:p>
            <a:r>
              <a:rPr lang="en-US" dirty="0"/>
              <a:t>Context Switch</a:t>
            </a:r>
            <a:endParaRPr lang="ar-EG" dirty="0"/>
          </a:p>
        </p:txBody>
      </p:sp>
      <p:pic>
        <p:nvPicPr>
          <p:cNvPr id="4" name="Picture 3">
            <a:extLst>
              <a:ext uri="{FF2B5EF4-FFF2-40B4-BE49-F238E27FC236}">
                <a16:creationId xmlns:a16="http://schemas.microsoft.com/office/drawing/2014/main" id="{81BF3499-8F25-4834-B5FB-DDAE90411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8734" y="2782956"/>
            <a:ext cx="4218996" cy="34490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7219C21-F588-6ECB-2DCC-4BF693A162AE}"/>
              </a:ext>
            </a:extLst>
          </p:cNvPr>
          <p:cNvSpPr>
            <a:spLocks noGrp="1"/>
          </p:cNvSpPr>
          <p:nvPr>
            <p:ph idx="1"/>
          </p:nvPr>
        </p:nvSpPr>
        <p:spPr>
          <a:xfrm>
            <a:off x="5526156" y="2055813"/>
            <a:ext cx="5827644" cy="4121149"/>
          </a:xfrm>
        </p:spPr>
        <p:txBody>
          <a:bodyPr anchor="t">
            <a:normAutofit lnSpcReduction="10000"/>
          </a:bodyPr>
          <a:lstStyle/>
          <a:p>
            <a:pPr eaLnBrk="0" fontAlgn="base" hangingPunct="0">
              <a:spcBef>
                <a:spcPts val="840"/>
              </a:spcBef>
              <a:buClr>
                <a:srgbClr val="993300"/>
              </a:buClr>
              <a:buSzPct val="110000"/>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When CPU switches to another process, the system must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save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the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state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of the old process and load the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saved</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state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for the new process via a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context</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switch</a:t>
            </a:r>
            <a:endParaRPr lang="ar-EG" sz="1800" dirty="0">
              <a:effectLst/>
            </a:endParaRPr>
          </a:p>
          <a:p>
            <a:pPr marL="347472" indent="-347472" algn="l" rtl="0" eaLnBrk="0" fontAlgn="base" hangingPunct="0">
              <a:spcBef>
                <a:spcPts val="840"/>
              </a:spcBef>
              <a:spcAft>
                <a:spcPts val="0"/>
              </a:spcAft>
            </a:pP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Context</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of a process represented in the PCB</a:t>
            </a:r>
            <a:endParaRPr lang="ar-EG" sz="1400" dirty="0">
              <a:effectLst/>
            </a:endParaRPr>
          </a:p>
          <a:p>
            <a:pPr marL="347472" indent="-347472"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Context-switch time is pure overhead; the system does no useful work while switching</a:t>
            </a:r>
            <a:endParaRPr lang="ar-EG" sz="1400" dirty="0">
              <a:effectLst/>
            </a:endParaRPr>
          </a:p>
          <a:p>
            <a:pPr marL="740664" indent="-283464"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rPr>
              <a:t>The more complex the OS and the PCB </a:t>
            </a:r>
            <a:r>
              <a:rPr kumimoji="1" lang="en-US" sz="1800" dirty="0">
                <a:solidFill>
                  <a:srgbClr val="000000"/>
                </a:solidFill>
                <a:effectLst/>
                <a:latin typeface="Helvetica" panose="020B0604020202020204" pitchFamily="34" charset="0"/>
                <a:ea typeface="MS PGothic" panose="020B0600070205080204" pitchFamily="34" charset="-128"/>
                <a:sym typeface="Wingdings" panose="05000000000000000000" pitchFamily="2" charset="2"/>
              </a:rPr>
              <a:t></a:t>
            </a:r>
            <a:r>
              <a:rPr kumimoji="1" lang="en-US" sz="1800" dirty="0">
                <a:solidFill>
                  <a:srgbClr val="000000"/>
                </a:solidFill>
                <a:effectLst/>
                <a:latin typeface="Helvetica" panose="020B0604020202020204" pitchFamily="34" charset="0"/>
                <a:ea typeface="MS PGothic" panose="020B0600070205080204" pitchFamily="34" charset="-128"/>
              </a:rPr>
              <a:t> the longer the context switch</a:t>
            </a:r>
            <a:endParaRPr lang="ar-EG" sz="1400" dirty="0">
              <a:effectLst/>
            </a:endParaRPr>
          </a:p>
          <a:p>
            <a:pPr marL="347472" indent="-347472"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Time dependent on hardware support</a:t>
            </a:r>
            <a:endParaRPr lang="ar-EG" sz="1400" dirty="0">
              <a:effectLst/>
            </a:endParaRPr>
          </a:p>
          <a:p>
            <a:pPr marL="740664" indent="-283464"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rPr>
              <a:t>Some hardware provides multiple sets of registers per CPU </a:t>
            </a:r>
            <a:r>
              <a:rPr kumimoji="1" lang="en-US" sz="1800" dirty="0">
                <a:solidFill>
                  <a:srgbClr val="000000"/>
                </a:solidFill>
                <a:effectLst/>
                <a:latin typeface="Helvetica" panose="020B0604020202020204" pitchFamily="34" charset="0"/>
                <a:ea typeface="MS PGothic" panose="020B0600070205080204" pitchFamily="34" charset="-128"/>
                <a:sym typeface="Wingdings" panose="05000000000000000000" pitchFamily="2" charset="2"/>
              </a:rPr>
              <a:t></a:t>
            </a:r>
            <a:r>
              <a:rPr kumimoji="1" lang="en-US" sz="1800" dirty="0">
                <a:solidFill>
                  <a:srgbClr val="000000"/>
                </a:solidFill>
                <a:effectLst/>
                <a:latin typeface="Helvetica" panose="020B0604020202020204" pitchFamily="34" charset="0"/>
                <a:ea typeface="MS PGothic" panose="020B0600070205080204" pitchFamily="34" charset="-128"/>
              </a:rPr>
              <a:t> multiple contexts loaded at once</a:t>
            </a:r>
            <a:endParaRPr lang="ar-EG" sz="1400" dirty="0">
              <a:effectLst/>
            </a:endParaRPr>
          </a:p>
        </p:txBody>
      </p:sp>
    </p:spTree>
    <p:extLst>
      <p:ext uri="{BB962C8B-B14F-4D97-AF65-F5344CB8AC3E}">
        <p14:creationId xmlns:p14="http://schemas.microsoft.com/office/powerpoint/2010/main" val="2771719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6AD6-648A-0C37-66BB-2C6FAD08B93D}"/>
              </a:ext>
            </a:extLst>
          </p:cNvPr>
          <p:cNvSpPr>
            <a:spLocks noGrp="1"/>
          </p:cNvSpPr>
          <p:nvPr>
            <p:ph type="title"/>
          </p:nvPr>
        </p:nvSpPr>
        <p:spPr>
          <a:xfrm>
            <a:off x="838200" y="365125"/>
            <a:ext cx="10515600" cy="791871"/>
          </a:xfrm>
        </p:spPr>
        <p:txBody>
          <a:bodyPr/>
          <a:lstStyle/>
          <a:p>
            <a:r>
              <a:rPr lang="en-US" dirty="0"/>
              <a:t>Operations on Processes</a:t>
            </a:r>
            <a:endParaRPr lang="ar-EG" dirty="0"/>
          </a:p>
        </p:txBody>
      </p:sp>
      <p:sp>
        <p:nvSpPr>
          <p:cNvPr id="3" name="Content Placeholder 2">
            <a:extLst>
              <a:ext uri="{FF2B5EF4-FFF2-40B4-BE49-F238E27FC236}">
                <a16:creationId xmlns:a16="http://schemas.microsoft.com/office/drawing/2014/main" id="{05F142CA-2789-720A-9F2F-F3447DECA7F3}"/>
              </a:ext>
            </a:extLst>
          </p:cNvPr>
          <p:cNvSpPr>
            <a:spLocks noGrp="1"/>
          </p:cNvSpPr>
          <p:nvPr>
            <p:ph idx="1"/>
          </p:nvPr>
        </p:nvSpPr>
        <p:spPr>
          <a:xfrm>
            <a:off x="838200" y="1296955"/>
            <a:ext cx="10515600" cy="5318449"/>
          </a:xfrm>
        </p:spPr>
        <p:txBody>
          <a:bodyPr>
            <a:normAutofit fontScale="77500" lnSpcReduction="20000"/>
          </a:bodyPr>
          <a:lstStyle/>
          <a:p>
            <a:r>
              <a:rPr lang="en-US" dirty="0">
                <a:solidFill>
                  <a:srgbClr val="FF0000"/>
                </a:solidFill>
              </a:rPr>
              <a:t>Process Creation:</a:t>
            </a:r>
          </a:p>
          <a:p>
            <a:pPr lvl="1"/>
            <a:r>
              <a:rPr lang="en-US" dirty="0"/>
              <a:t>Parent process create children processes, which, in turn create other processes, forming a tree of processes</a:t>
            </a:r>
          </a:p>
          <a:p>
            <a:pPr lvl="1"/>
            <a:r>
              <a:rPr lang="en-US" dirty="0"/>
              <a:t>Generally, process identified and managed via a process identifier (</a:t>
            </a:r>
            <a:r>
              <a:rPr lang="en-US" dirty="0" err="1"/>
              <a:t>pid</a:t>
            </a:r>
            <a:r>
              <a:rPr lang="en-US" dirty="0"/>
              <a:t>)</a:t>
            </a:r>
          </a:p>
          <a:p>
            <a:r>
              <a:rPr lang="en-US" altLang="en-US" sz="2000" dirty="0"/>
              <a:t>Resource sharing options</a:t>
            </a:r>
          </a:p>
          <a:p>
            <a:pPr lvl="1"/>
            <a:r>
              <a:rPr lang="en-US" altLang="en-US" sz="2000" dirty="0"/>
              <a:t>Parent and children </a:t>
            </a:r>
            <a:r>
              <a:rPr lang="en-US" altLang="en-US" sz="2000" dirty="0">
                <a:solidFill>
                  <a:srgbClr val="00B0F0"/>
                </a:solidFill>
              </a:rPr>
              <a:t>share all resources</a:t>
            </a:r>
          </a:p>
          <a:p>
            <a:pPr lvl="1"/>
            <a:r>
              <a:rPr lang="en-US" altLang="en-US" sz="2000" dirty="0"/>
              <a:t>Children </a:t>
            </a:r>
            <a:r>
              <a:rPr lang="en-US" altLang="en-US" sz="2000" dirty="0">
                <a:solidFill>
                  <a:srgbClr val="00B0F0"/>
                </a:solidFill>
              </a:rPr>
              <a:t>share subset </a:t>
            </a:r>
            <a:r>
              <a:rPr lang="en-US" altLang="en-US" sz="2000" dirty="0"/>
              <a:t>of parent</a:t>
            </a:r>
            <a:r>
              <a:rPr lang="ja-JP" altLang="en-US" sz="2000" dirty="0"/>
              <a:t>’</a:t>
            </a:r>
            <a:r>
              <a:rPr lang="en-US" altLang="ja-JP" sz="2000" dirty="0"/>
              <a:t>s resources</a:t>
            </a:r>
          </a:p>
          <a:p>
            <a:pPr lvl="1"/>
            <a:r>
              <a:rPr lang="en-US" altLang="en-US" sz="2000" dirty="0"/>
              <a:t>Parent and child </a:t>
            </a:r>
            <a:r>
              <a:rPr lang="en-US" altLang="en-US" sz="2000" dirty="0">
                <a:solidFill>
                  <a:srgbClr val="00B0F0"/>
                </a:solidFill>
              </a:rPr>
              <a:t>share no resources</a:t>
            </a:r>
            <a:endParaRPr lang="en-US" altLang="en-US" sz="900" dirty="0">
              <a:solidFill>
                <a:srgbClr val="00B0F0"/>
              </a:solidFill>
            </a:endParaRPr>
          </a:p>
          <a:p>
            <a:r>
              <a:rPr lang="en-US" altLang="en-US" sz="2000" dirty="0"/>
              <a:t>Execution options</a:t>
            </a:r>
          </a:p>
          <a:p>
            <a:pPr lvl="1"/>
            <a:r>
              <a:rPr lang="en-US" altLang="en-US" sz="2000" dirty="0"/>
              <a:t>Parent and children execute concurrently</a:t>
            </a:r>
          </a:p>
          <a:p>
            <a:pPr lvl="1"/>
            <a:r>
              <a:rPr lang="en-US" altLang="en-US" sz="2000" dirty="0"/>
              <a:t>Parent waits until children terminate</a:t>
            </a:r>
          </a:p>
          <a:p>
            <a:r>
              <a:rPr lang="en-US" altLang="en-US" sz="2000" dirty="0"/>
              <a:t>Address space</a:t>
            </a:r>
          </a:p>
          <a:p>
            <a:pPr lvl="1"/>
            <a:r>
              <a:rPr lang="en-US" altLang="en-US" sz="2000" dirty="0"/>
              <a:t>Child duplicate of parent</a:t>
            </a:r>
          </a:p>
          <a:p>
            <a:pPr lvl="1"/>
            <a:r>
              <a:rPr lang="en-US" altLang="en-US" sz="2000" dirty="0"/>
              <a:t>Child has a program loaded into it</a:t>
            </a:r>
          </a:p>
          <a:p>
            <a:r>
              <a:rPr lang="en-US" altLang="en-US" sz="2000" dirty="0"/>
              <a:t>UNIX examples</a:t>
            </a:r>
          </a:p>
          <a:p>
            <a:pPr lvl="1"/>
            <a:r>
              <a:rPr lang="en-US" altLang="en-US" sz="2000" b="1" dirty="0">
                <a:solidFill>
                  <a:srgbClr val="000000"/>
                </a:solidFill>
                <a:latin typeface="Courier New" panose="02070309020205020404" pitchFamily="49" charset="0"/>
              </a:rPr>
              <a:t>fork()</a:t>
            </a:r>
            <a:r>
              <a:rPr lang="en-US" altLang="en-US" sz="2000" dirty="0">
                <a:solidFill>
                  <a:srgbClr val="000000"/>
                </a:solidFill>
              </a:rPr>
              <a:t> </a:t>
            </a:r>
            <a:r>
              <a:rPr lang="en-US" altLang="en-US" sz="2000" dirty="0"/>
              <a:t>system call creates new process</a:t>
            </a:r>
          </a:p>
          <a:p>
            <a:pPr lvl="1"/>
            <a:r>
              <a:rPr lang="en-US" altLang="en-US" sz="2000" b="1" dirty="0">
                <a:solidFill>
                  <a:srgbClr val="000000"/>
                </a:solidFill>
                <a:latin typeface="Courier New" panose="02070309020205020404" pitchFamily="49" charset="0"/>
              </a:rPr>
              <a:t>exec()</a:t>
            </a:r>
            <a:r>
              <a:rPr lang="en-US" altLang="en-US" sz="2000" dirty="0"/>
              <a:t> system call used after a </a:t>
            </a:r>
            <a:r>
              <a:rPr lang="en-US" altLang="en-US" sz="2000" b="1" dirty="0">
                <a:solidFill>
                  <a:srgbClr val="000000"/>
                </a:solidFill>
                <a:latin typeface="Courier New" panose="02070309020205020404" pitchFamily="49" charset="0"/>
              </a:rPr>
              <a:t>fork()</a:t>
            </a:r>
            <a:r>
              <a:rPr lang="en-US" altLang="en-US" sz="2000" dirty="0"/>
              <a:t> to replace the process</a:t>
            </a:r>
            <a:r>
              <a:rPr lang="ja-JP" altLang="en-US" sz="2000" dirty="0"/>
              <a:t>’</a:t>
            </a:r>
            <a:r>
              <a:rPr lang="en-US" altLang="ja-JP" sz="2000" dirty="0"/>
              <a:t> memory space with a new program</a:t>
            </a:r>
          </a:p>
          <a:p>
            <a:pPr lvl="1"/>
            <a:r>
              <a:rPr lang="en-US" altLang="en-US" sz="2000" dirty="0"/>
              <a:t>Parent process calls </a:t>
            </a:r>
            <a:r>
              <a:rPr lang="en-US" altLang="en-US" sz="2000" b="1" dirty="0">
                <a:latin typeface="Courier New" panose="02070309020205020404" pitchFamily="49" charset="0"/>
              </a:rPr>
              <a:t>wait()</a:t>
            </a:r>
            <a:r>
              <a:rPr lang="en-US" altLang="en-US" sz="2000" dirty="0"/>
              <a:t>waiting for the child to terminate</a:t>
            </a:r>
          </a:p>
          <a:p>
            <a:pPr lvl="1"/>
            <a:endParaRPr lang="en-US" dirty="0"/>
          </a:p>
          <a:p>
            <a:pPr lvl="1"/>
            <a:endParaRPr lang="ar-EG" dirty="0"/>
          </a:p>
        </p:txBody>
      </p:sp>
    </p:spTree>
    <p:extLst>
      <p:ext uri="{BB962C8B-B14F-4D97-AF65-F5344CB8AC3E}">
        <p14:creationId xmlns:p14="http://schemas.microsoft.com/office/powerpoint/2010/main" val="1676117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AEDF-5DEB-4133-05B7-B725251E7338}"/>
              </a:ext>
            </a:extLst>
          </p:cNvPr>
          <p:cNvSpPr>
            <a:spLocks noGrp="1"/>
          </p:cNvSpPr>
          <p:nvPr>
            <p:ph type="title"/>
          </p:nvPr>
        </p:nvSpPr>
        <p:spPr>
          <a:xfrm>
            <a:off x="838200" y="365126"/>
            <a:ext cx="10515600" cy="838524"/>
          </a:xfrm>
        </p:spPr>
        <p:txBody>
          <a:bodyPr/>
          <a:lstStyle/>
          <a:p>
            <a:r>
              <a:rPr lang="en-US" dirty="0"/>
              <a:t>Cont. Operations on Processes</a:t>
            </a:r>
            <a:endParaRPr lang="ar-EG" dirty="0"/>
          </a:p>
        </p:txBody>
      </p:sp>
      <p:sp>
        <p:nvSpPr>
          <p:cNvPr id="3" name="Content Placeholder 2">
            <a:extLst>
              <a:ext uri="{FF2B5EF4-FFF2-40B4-BE49-F238E27FC236}">
                <a16:creationId xmlns:a16="http://schemas.microsoft.com/office/drawing/2014/main" id="{7C275F70-D976-1585-7215-DD357A25BCEA}"/>
              </a:ext>
            </a:extLst>
          </p:cNvPr>
          <p:cNvSpPr>
            <a:spLocks noGrp="1"/>
          </p:cNvSpPr>
          <p:nvPr>
            <p:ph idx="1"/>
          </p:nvPr>
        </p:nvSpPr>
        <p:spPr>
          <a:xfrm>
            <a:off x="838200" y="1203651"/>
            <a:ext cx="10515600" cy="5523720"/>
          </a:xfrm>
        </p:spPr>
        <p:txBody>
          <a:bodyPr>
            <a:normAutofit fontScale="70000" lnSpcReduction="20000"/>
          </a:bodyPr>
          <a:lstStyle/>
          <a:p>
            <a:r>
              <a:rPr lang="en-US" altLang="en-US" sz="3200" dirty="0">
                <a:solidFill>
                  <a:srgbClr val="FF0000"/>
                </a:solidFill>
              </a:rPr>
              <a:t>Process Termination:</a:t>
            </a:r>
          </a:p>
          <a:p>
            <a:pPr lvl="1"/>
            <a:r>
              <a:rPr lang="en-US" altLang="en-US" sz="2000" dirty="0"/>
              <a:t>Process executes last statement and then asks the operating system to delete it using the </a:t>
            </a:r>
            <a:r>
              <a:rPr lang="en-US" altLang="en-US" sz="2600" b="1" dirty="0">
                <a:solidFill>
                  <a:srgbClr val="000000"/>
                </a:solidFill>
                <a:latin typeface="Courier New" panose="02070309020205020404" pitchFamily="49" charset="0"/>
              </a:rPr>
              <a:t>exit()</a:t>
            </a:r>
            <a:r>
              <a:rPr lang="en-US" altLang="en-US" sz="2600" dirty="0"/>
              <a:t> </a:t>
            </a:r>
            <a:r>
              <a:rPr lang="en-US" altLang="en-US" sz="2000" dirty="0"/>
              <a:t>system call.</a:t>
            </a:r>
          </a:p>
          <a:p>
            <a:pPr lvl="2"/>
            <a:r>
              <a:rPr lang="en-US" altLang="en-US" dirty="0"/>
              <a:t>Returns  status data from child to parent (via </a:t>
            </a:r>
            <a:r>
              <a:rPr lang="en-US" altLang="en-US" sz="2600" b="1" dirty="0">
                <a:solidFill>
                  <a:srgbClr val="000000"/>
                </a:solidFill>
                <a:latin typeface="Courier New" panose="02070309020205020404" pitchFamily="49" charset="0"/>
              </a:rPr>
              <a:t>wait()</a:t>
            </a:r>
            <a:r>
              <a:rPr lang="en-US" altLang="en-US" dirty="0"/>
              <a:t>)</a:t>
            </a:r>
          </a:p>
          <a:p>
            <a:pPr lvl="2"/>
            <a:r>
              <a:rPr lang="en-US" altLang="en-US" dirty="0"/>
              <a:t>Process</a:t>
            </a:r>
            <a:r>
              <a:rPr lang="ja-JP" altLang="en-US" dirty="0"/>
              <a:t>’</a:t>
            </a:r>
            <a:r>
              <a:rPr lang="en-US" altLang="ja-JP" dirty="0"/>
              <a:t> resources are deallocated by operating system</a:t>
            </a:r>
          </a:p>
          <a:p>
            <a:pPr lvl="1"/>
            <a:r>
              <a:rPr lang="en-US" altLang="en-US" sz="2600" dirty="0"/>
              <a:t>Parent may terminate the execution of children processes  using the </a:t>
            </a:r>
            <a:r>
              <a:rPr lang="en-US" altLang="en-US" sz="2600" b="1" dirty="0"/>
              <a:t>abort() </a:t>
            </a:r>
            <a:r>
              <a:rPr lang="en-US" altLang="en-US" sz="2600" dirty="0"/>
              <a:t>system call.  Some reasons for doing so:</a:t>
            </a:r>
          </a:p>
          <a:p>
            <a:pPr lvl="2"/>
            <a:r>
              <a:rPr lang="en-US" altLang="en-US" dirty="0"/>
              <a:t>Child has exceeded allocated resources</a:t>
            </a:r>
          </a:p>
          <a:p>
            <a:pPr lvl="2"/>
            <a:r>
              <a:rPr lang="en-US" altLang="en-US" dirty="0"/>
              <a:t>Task assigned to child is no longer required</a:t>
            </a:r>
          </a:p>
          <a:p>
            <a:pPr lvl="2"/>
            <a:r>
              <a:rPr lang="en-US" altLang="en-US" dirty="0"/>
              <a:t>The parent is exiting, and the operating systems does not allow  a child to continue if its parent terminates</a:t>
            </a:r>
            <a:endParaRPr lang="en-US" altLang="en-US" sz="1000" dirty="0"/>
          </a:p>
          <a:p>
            <a:r>
              <a:rPr lang="en-US" altLang="en-US" dirty="0"/>
              <a:t>Some operating systems do not allow child to exists 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a:p>
            <a:r>
              <a:rPr lang="en-US" altLang="en-US" dirty="0"/>
              <a:t>The parent process may wait for termination of a child process by using the </a:t>
            </a:r>
            <a:r>
              <a:rPr lang="en-US" altLang="en-US" sz="2000" b="1" dirty="0">
                <a:solidFill>
                  <a:srgbClr val="000000"/>
                </a:solidFill>
                <a:latin typeface="Courier New" panose="02070309020205020404" pitchFamily="49" charset="0"/>
              </a:rPr>
              <a:t>wait()</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a:t>
            </a:r>
            <a:r>
              <a:rPr lang="en-US" altLang="en-US" dirty="0" err="1"/>
              <a:t>pid</a:t>
            </a:r>
            <a:r>
              <a:rPr lang="en-US" altLang="en-US" dirty="0"/>
              <a:t> of the terminated process</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a:t>
            </a:r>
            <a:r>
              <a:rPr lang="en-US" altLang="en-US" b="1" dirty="0" err="1">
                <a:solidFill>
                  <a:srgbClr val="000000"/>
                </a:solidFill>
                <a:latin typeface="Courier New" panose="02070309020205020404" pitchFamily="49" charset="0"/>
              </a:rPr>
              <a:t>pid</a:t>
            </a:r>
            <a:r>
              <a:rPr lang="en-US" altLang="en-US" b="1" dirty="0">
                <a:solidFill>
                  <a:srgbClr val="000000"/>
                </a:solidFill>
                <a:latin typeface="Courier New" panose="02070309020205020404" pitchFamily="49" charset="0"/>
              </a:rPr>
              <a:t> = wait(&amp;status); </a:t>
            </a:r>
          </a:p>
          <a:p>
            <a:r>
              <a:rPr lang="en-US" altLang="en-US" dirty="0"/>
              <a:t>If no parent waiting (did not invoke </a:t>
            </a:r>
            <a:r>
              <a:rPr lang="en-US" altLang="en-US" sz="2000" b="1" dirty="0">
                <a:solidFill>
                  <a:srgbClr val="000000"/>
                </a:solidFill>
                <a:latin typeface="Courier New" panose="02070309020205020404" pitchFamily="49" charset="0"/>
              </a:rPr>
              <a:t>wait()</a:t>
            </a:r>
            <a:r>
              <a:rPr lang="en-US" altLang="en-US" dirty="0"/>
              <a:t>) process is a </a:t>
            </a:r>
            <a:r>
              <a:rPr lang="en-US" altLang="en-US" b="1" dirty="0">
                <a:solidFill>
                  <a:srgbClr val="006699"/>
                </a:solidFill>
                <a:latin typeface="+mj-lt"/>
              </a:rPr>
              <a:t>zombie</a:t>
            </a:r>
          </a:p>
          <a:p>
            <a:r>
              <a:rPr lang="en-US" altLang="en-US" dirty="0"/>
              <a:t>If parent terminated without invoking</a:t>
            </a:r>
            <a:r>
              <a:rPr lang="en-US" altLang="en-US" b="1" dirty="0">
                <a:solidFill>
                  <a:srgbClr val="000000"/>
                </a:solidFill>
                <a:latin typeface="Courier New" panose="02070309020205020404" pitchFamily="49" charset="0"/>
              </a:rPr>
              <a:t> </a:t>
            </a:r>
            <a:r>
              <a:rPr lang="en-US" altLang="en-US" sz="2000" b="1" dirty="0">
                <a:solidFill>
                  <a:srgbClr val="000000"/>
                </a:solidFill>
                <a:latin typeface="Courier New" panose="02070309020205020404" pitchFamily="49" charset="0"/>
              </a:rPr>
              <a:t>wait()</a:t>
            </a:r>
            <a:r>
              <a:rPr lang="en-US" altLang="en-US" dirty="0"/>
              <a:t>, process is an </a:t>
            </a:r>
            <a:r>
              <a:rPr lang="en-US" altLang="en-US" b="1" dirty="0">
                <a:solidFill>
                  <a:srgbClr val="006699"/>
                </a:solidFill>
                <a:latin typeface="+mj-lt"/>
              </a:rPr>
              <a:t>orphan</a:t>
            </a:r>
          </a:p>
          <a:p>
            <a:endParaRPr lang="ar-EG" dirty="0"/>
          </a:p>
        </p:txBody>
      </p:sp>
    </p:spTree>
    <p:extLst>
      <p:ext uri="{BB962C8B-B14F-4D97-AF65-F5344CB8AC3E}">
        <p14:creationId xmlns:p14="http://schemas.microsoft.com/office/powerpoint/2010/main" val="299631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640CE7-9692-23CA-BBB7-F0687E50A25F}"/>
              </a:ext>
            </a:extLst>
          </p:cNvPr>
          <p:cNvPicPr>
            <a:picLocks noChangeAspect="1"/>
          </p:cNvPicPr>
          <p:nvPr/>
        </p:nvPicPr>
        <p:blipFill>
          <a:blip r:embed="rId2"/>
          <a:stretch>
            <a:fillRect/>
          </a:stretch>
        </p:blipFill>
        <p:spPr>
          <a:xfrm>
            <a:off x="6734176" y="3015776"/>
            <a:ext cx="5308056" cy="3337400"/>
          </a:xfrm>
          <a:prstGeom prst="rect">
            <a:avLst/>
          </a:prstGeom>
        </p:spPr>
      </p:pic>
      <p:sp>
        <p:nvSpPr>
          <p:cNvPr id="2" name="Title 1">
            <a:extLst>
              <a:ext uri="{FF2B5EF4-FFF2-40B4-BE49-F238E27FC236}">
                <a16:creationId xmlns:a16="http://schemas.microsoft.com/office/drawing/2014/main" id="{029E853A-BB49-28C6-0156-C549A9B9069B}"/>
              </a:ext>
            </a:extLst>
          </p:cNvPr>
          <p:cNvSpPr>
            <a:spLocks noGrp="1"/>
          </p:cNvSpPr>
          <p:nvPr>
            <p:ph type="title"/>
          </p:nvPr>
        </p:nvSpPr>
        <p:spPr/>
        <p:txBody>
          <a:bodyPr/>
          <a:lstStyle/>
          <a:p>
            <a:r>
              <a:rPr lang="en-US" dirty="0"/>
              <a:t>Interprocess Communication</a:t>
            </a:r>
            <a:endParaRPr lang="ar-EG" dirty="0"/>
          </a:p>
        </p:txBody>
      </p:sp>
      <p:sp>
        <p:nvSpPr>
          <p:cNvPr id="3" name="Content Placeholder 2">
            <a:extLst>
              <a:ext uri="{FF2B5EF4-FFF2-40B4-BE49-F238E27FC236}">
                <a16:creationId xmlns:a16="http://schemas.microsoft.com/office/drawing/2014/main" id="{9672020C-D6DE-04BC-1445-A9EB43B34175}"/>
              </a:ext>
            </a:extLst>
          </p:cNvPr>
          <p:cNvSpPr>
            <a:spLocks noGrp="1"/>
          </p:cNvSpPr>
          <p:nvPr>
            <p:ph idx="1"/>
          </p:nvPr>
        </p:nvSpPr>
        <p:spPr>
          <a:xfrm>
            <a:off x="838200" y="2011680"/>
            <a:ext cx="10515600" cy="2439022"/>
          </a:xfrm>
        </p:spPr>
        <p:txBody>
          <a:bodyPr>
            <a:normAutofit/>
          </a:bodyPr>
          <a:lstStyle/>
          <a:p>
            <a:r>
              <a:rPr lang="en-US" sz="1800" dirty="0"/>
              <a:t>Processes within a system may be independent or cooperating</a:t>
            </a:r>
          </a:p>
          <a:p>
            <a:r>
              <a:rPr lang="en-US" altLang="en-US" sz="1800" dirty="0"/>
              <a:t>Cooperating process can affect or be affected by other processes, including sharing data</a:t>
            </a:r>
          </a:p>
          <a:p>
            <a:r>
              <a:rPr lang="en-US" altLang="en-US" sz="1800" dirty="0"/>
              <a:t>Reasons for cooperating processes:</a:t>
            </a:r>
          </a:p>
          <a:p>
            <a:pPr lvl="1"/>
            <a:r>
              <a:rPr lang="en-US" altLang="en-US" sz="1600" dirty="0"/>
              <a:t>Information sharing</a:t>
            </a:r>
          </a:p>
          <a:p>
            <a:pPr lvl="1"/>
            <a:r>
              <a:rPr lang="en-US" altLang="en-US" sz="1600" dirty="0"/>
              <a:t>Computation speedup</a:t>
            </a:r>
          </a:p>
          <a:p>
            <a:pPr lvl="1"/>
            <a:r>
              <a:rPr lang="en-US" altLang="en-US" sz="1600" dirty="0"/>
              <a:t>Modularity</a:t>
            </a:r>
          </a:p>
          <a:p>
            <a:pPr lvl="1"/>
            <a:r>
              <a:rPr lang="en-US" altLang="en-US" sz="1600" dirty="0"/>
              <a:t>Convenience	</a:t>
            </a:r>
          </a:p>
        </p:txBody>
      </p:sp>
      <p:sp>
        <p:nvSpPr>
          <p:cNvPr id="7" name="TextBox 6">
            <a:extLst>
              <a:ext uri="{FF2B5EF4-FFF2-40B4-BE49-F238E27FC236}">
                <a16:creationId xmlns:a16="http://schemas.microsoft.com/office/drawing/2014/main" id="{146761E7-658F-9902-C4AD-1BAFC4C57BCB}"/>
              </a:ext>
            </a:extLst>
          </p:cNvPr>
          <p:cNvSpPr txBox="1"/>
          <p:nvPr/>
        </p:nvSpPr>
        <p:spPr>
          <a:xfrm>
            <a:off x="838200" y="4247777"/>
            <a:ext cx="6097554" cy="2800767"/>
          </a:xfrm>
          <a:prstGeom prst="rect">
            <a:avLst/>
          </a:prstGeom>
          <a:noFill/>
        </p:spPr>
        <p:txBody>
          <a:bodyPr wrap="square">
            <a:spAutoFit/>
          </a:bodyPr>
          <a:lstStyle/>
          <a:p>
            <a:pPr marL="285750" indent="-285750">
              <a:buFont typeface="Arial" panose="020B0604020202020204" pitchFamily="34" charset="0"/>
              <a:buChar char="•"/>
            </a:pPr>
            <a:r>
              <a:rPr lang="en-US" altLang="en-US" dirty="0"/>
              <a:t>Cooperating processes need </a:t>
            </a:r>
            <a:r>
              <a:rPr lang="en-US" altLang="en-US" b="1" dirty="0">
                <a:solidFill>
                  <a:srgbClr val="006699"/>
                </a:solidFill>
                <a:latin typeface="+mj-lt"/>
              </a:rPr>
              <a:t>interprocess</a:t>
            </a:r>
            <a:r>
              <a:rPr lang="en-US" altLang="en-US" b="1" dirty="0">
                <a:solidFill>
                  <a:srgbClr val="3366FF"/>
                </a:solidFill>
              </a:rPr>
              <a:t> </a:t>
            </a:r>
            <a:r>
              <a:rPr lang="en-US" altLang="en-US" b="1" dirty="0">
                <a:solidFill>
                  <a:srgbClr val="006699"/>
                </a:solidFill>
                <a:latin typeface="+mj-lt"/>
              </a:rPr>
              <a:t>communication</a:t>
            </a:r>
            <a:r>
              <a:rPr lang="en-US" altLang="en-US" b="1" dirty="0">
                <a:solidFill>
                  <a:srgbClr val="3366FF"/>
                </a:solidFill>
              </a:rPr>
              <a:t> </a:t>
            </a:r>
            <a:r>
              <a:rPr lang="en-US" altLang="en-US" dirty="0"/>
              <a:t>(</a:t>
            </a:r>
            <a:r>
              <a:rPr lang="en-US" altLang="en-US" b="1" dirty="0">
                <a:solidFill>
                  <a:srgbClr val="006699"/>
                </a:solidFill>
                <a:latin typeface="+mj-lt"/>
              </a:rPr>
              <a:t>IPC</a:t>
            </a:r>
            <a:r>
              <a:rPr lang="en-US" altLang="en-US" dirty="0"/>
              <a:t>)</a:t>
            </a:r>
          </a:p>
          <a:p>
            <a:pPr marL="285750" indent="-285750">
              <a:buFont typeface="Arial" panose="020B0604020202020204" pitchFamily="34" charset="0"/>
              <a:buChar char="•"/>
            </a:pPr>
            <a:r>
              <a:rPr lang="en-US" altLang="en-US" dirty="0"/>
              <a:t>models of IPC</a:t>
            </a:r>
          </a:p>
          <a:p>
            <a:pPr marL="742950" lvl="1" indent="-285750">
              <a:buFont typeface="Arial" panose="020B0604020202020204" pitchFamily="34" charset="0"/>
              <a:buChar char="•"/>
            </a:pPr>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memory :  </a:t>
            </a:r>
            <a:r>
              <a:rPr lang="en-US" altLang="en-US" sz="1600" dirty="0"/>
              <a:t>An area of memory shared among the processes that wish to communicate , the control is </a:t>
            </a:r>
            <a:r>
              <a:rPr lang="en-US" altLang="en-US" sz="1600" dirty="0">
                <a:solidFill>
                  <a:srgbClr val="FF0000"/>
                </a:solidFill>
              </a:rPr>
              <a:t>under the process </a:t>
            </a:r>
            <a:r>
              <a:rPr lang="en-US" altLang="en-US" sz="1600" dirty="0"/>
              <a:t>not the OS.</a:t>
            </a:r>
            <a:endParaRPr lang="en-US" altLang="en-US" sz="1200" b="1" dirty="0">
              <a:solidFill>
                <a:srgbClr val="006699"/>
              </a:solidFill>
              <a:latin typeface="+mj-lt"/>
            </a:endParaRPr>
          </a:p>
          <a:p>
            <a:pPr marL="742950" lvl="1" indent="-285750">
              <a:buFont typeface="Arial" panose="020B0604020202020204" pitchFamily="34" charset="0"/>
              <a:buChar char="•"/>
            </a:pPr>
            <a:r>
              <a:rPr lang="en-US" altLang="en-US" b="1" dirty="0">
                <a:solidFill>
                  <a:srgbClr val="006699"/>
                </a:solidFill>
                <a:latin typeface="+mj-lt"/>
              </a:rPr>
              <a:t>Message passing :</a:t>
            </a:r>
            <a:r>
              <a:rPr lang="en-US" altLang="en-US" sz="1600" dirty="0"/>
              <a:t>Mechanism for processes to communicate and to synchronize their actions</a:t>
            </a:r>
            <a:endParaRPr lang="en-US" altLang="en-US" dirty="0"/>
          </a:p>
          <a:p>
            <a:pPr marL="742950" lvl="1" indent="-285750">
              <a:buFont typeface="Arial" panose="020B0604020202020204" pitchFamily="34" charset="0"/>
              <a:buChar char="•"/>
            </a:pPr>
            <a:r>
              <a:rPr lang="en-US" altLang="en-US" dirty="0">
                <a:solidFill>
                  <a:srgbClr val="0070C0"/>
                </a:solidFill>
              </a:rPr>
              <a:t>Pipes</a:t>
            </a:r>
          </a:p>
          <a:p>
            <a:pPr marL="742950" lvl="1" indent="-285750">
              <a:buFont typeface="Arial" panose="020B0604020202020204" pitchFamily="34" charset="0"/>
              <a:buChar char="•"/>
            </a:pPr>
            <a:endParaRPr lang="en-US" altLang="en-US" b="1" dirty="0">
              <a:solidFill>
                <a:srgbClr val="006699"/>
              </a:solidFill>
              <a:latin typeface="+mj-lt"/>
            </a:endParaRPr>
          </a:p>
        </p:txBody>
      </p:sp>
    </p:spTree>
    <p:extLst>
      <p:ext uri="{BB962C8B-B14F-4D97-AF65-F5344CB8AC3E}">
        <p14:creationId xmlns:p14="http://schemas.microsoft.com/office/powerpoint/2010/main" val="11330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B64B84-0CF5-DD62-56E9-3D3BF0B93FAC}"/>
              </a:ext>
            </a:extLst>
          </p:cNvPr>
          <p:cNvSpPr>
            <a:spLocks noGrp="1"/>
          </p:cNvSpPr>
          <p:nvPr>
            <p:ph type="title"/>
          </p:nvPr>
        </p:nvSpPr>
        <p:spPr>
          <a:xfrm>
            <a:off x="838201" y="643467"/>
            <a:ext cx="3888526" cy="1800526"/>
          </a:xfrm>
        </p:spPr>
        <p:txBody>
          <a:bodyPr>
            <a:normAutofit/>
          </a:bodyPr>
          <a:lstStyle/>
          <a:p>
            <a:r>
              <a:rPr lang="en-US" dirty="0"/>
              <a:t>What is an Operating System?</a:t>
            </a:r>
            <a:endParaRPr lang="ar-EG" dirty="0"/>
          </a:p>
        </p:txBody>
      </p:sp>
      <p:sp>
        <p:nvSpPr>
          <p:cNvPr id="3" name="Content Placeholder 2">
            <a:extLst>
              <a:ext uri="{FF2B5EF4-FFF2-40B4-BE49-F238E27FC236}">
                <a16:creationId xmlns:a16="http://schemas.microsoft.com/office/drawing/2014/main" id="{358CCE43-B329-66F4-5F95-ACBB3F42C048}"/>
              </a:ext>
            </a:extLst>
          </p:cNvPr>
          <p:cNvSpPr>
            <a:spLocks noGrp="1"/>
          </p:cNvSpPr>
          <p:nvPr>
            <p:ph idx="1"/>
          </p:nvPr>
        </p:nvSpPr>
        <p:spPr>
          <a:xfrm>
            <a:off x="838200" y="2623381"/>
            <a:ext cx="5730551" cy="3553581"/>
          </a:xfrm>
        </p:spPr>
        <p:txBody>
          <a:bodyPr>
            <a:normAutofit/>
          </a:bodyPr>
          <a:lstStyle/>
          <a:p>
            <a:pPr>
              <a:lnSpc>
                <a:spcPct val="90000"/>
              </a:lnSpc>
            </a:pPr>
            <a:r>
              <a:rPr lang="en-US" sz="1800" b="1" i="0" dirty="0">
                <a:effectLst/>
                <a:latin typeface="PalatinoLTStd-Roman"/>
              </a:rPr>
              <a:t>An </a:t>
            </a:r>
            <a:r>
              <a:rPr lang="en-US" sz="1800" b="1" i="0" dirty="0">
                <a:effectLst/>
                <a:latin typeface="PalatinoLTStd-Bold-Identity-H"/>
              </a:rPr>
              <a:t>operating system </a:t>
            </a:r>
            <a:r>
              <a:rPr lang="en-US" sz="1800" dirty="0"/>
              <a:t>is software that manages a computer’s hardware. </a:t>
            </a:r>
          </a:p>
          <a:p>
            <a:pPr>
              <a:lnSpc>
                <a:spcPct val="90000"/>
              </a:lnSpc>
            </a:pPr>
            <a:r>
              <a:rPr lang="en-US" altLang="en-US" sz="1800" dirty="0"/>
              <a:t>A program that acts as an intermediary between a user of a computer and the computer hardware</a:t>
            </a:r>
          </a:p>
          <a:p>
            <a:pPr>
              <a:lnSpc>
                <a:spcPct val="90000"/>
              </a:lnSpc>
            </a:pPr>
            <a:r>
              <a:rPr lang="en-US" altLang="en-US" sz="1800" dirty="0"/>
              <a:t>Operating system </a:t>
            </a:r>
            <a:r>
              <a:rPr lang="en-US" altLang="en-US" sz="1800" dirty="0">
                <a:solidFill>
                  <a:srgbClr val="00B050"/>
                </a:solidFill>
              </a:rPr>
              <a:t>goals</a:t>
            </a:r>
            <a:r>
              <a:rPr lang="en-US" altLang="en-US" sz="1800" dirty="0"/>
              <a:t>:</a:t>
            </a:r>
          </a:p>
          <a:p>
            <a:pPr lvl="1">
              <a:lnSpc>
                <a:spcPct val="90000"/>
              </a:lnSpc>
            </a:pPr>
            <a:r>
              <a:rPr lang="en-US" altLang="en-US" sz="1800" dirty="0"/>
              <a:t>Execute user programs and make solving user problems easier</a:t>
            </a:r>
          </a:p>
          <a:p>
            <a:pPr lvl="1">
              <a:lnSpc>
                <a:spcPct val="90000"/>
              </a:lnSpc>
            </a:pPr>
            <a:r>
              <a:rPr lang="en-US" altLang="en-US" sz="1800" dirty="0"/>
              <a:t>Make the computer system convenient to use</a:t>
            </a:r>
          </a:p>
          <a:p>
            <a:pPr lvl="1">
              <a:lnSpc>
                <a:spcPct val="90000"/>
              </a:lnSpc>
            </a:pPr>
            <a:r>
              <a:rPr lang="en-US" altLang="en-US" sz="1800" dirty="0"/>
              <a:t>Use the computer hardware in an efficient manner</a:t>
            </a:r>
          </a:p>
          <a:p>
            <a:pPr>
              <a:lnSpc>
                <a:spcPct val="90000"/>
              </a:lnSpc>
            </a:pPr>
            <a:endParaRPr lang="ar-EG" sz="1800" dirty="0"/>
          </a:p>
        </p:txBody>
      </p:sp>
      <p:pic>
        <p:nvPicPr>
          <p:cNvPr id="4" name="Picture 3">
            <a:extLst>
              <a:ext uri="{FF2B5EF4-FFF2-40B4-BE49-F238E27FC236}">
                <a16:creationId xmlns:a16="http://schemas.microsoft.com/office/drawing/2014/main" id="{21815D40-5D25-4B93-A397-C7A0DFC211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1763727"/>
            <a:ext cx="4747547" cy="335888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877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3119A2-4C8F-4927-A524-86ABC2A54F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10128" y="2981618"/>
            <a:ext cx="3889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0E41F85-2366-F9F1-E2E0-9680701942EC}"/>
              </a:ext>
            </a:extLst>
          </p:cNvPr>
          <p:cNvSpPr>
            <a:spLocks noGrp="1"/>
          </p:cNvSpPr>
          <p:nvPr>
            <p:ph type="title"/>
          </p:nvPr>
        </p:nvSpPr>
        <p:spPr/>
        <p:txBody>
          <a:bodyPr/>
          <a:lstStyle/>
          <a:p>
            <a:r>
              <a:rPr lang="en-US" dirty="0"/>
              <a:t>Pipes</a:t>
            </a:r>
            <a:endParaRPr lang="ar-EG" dirty="0"/>
          </a:p>
        </p:txBody>
      </p:sp>
      <p:sp>
        <p:nvSpPr>
          <p:cNvPr id="3" name="Content Placeholder 2">
            <a:extLst>
              <a:ext uri="{FF2B5EF4-FFF2-40B4-BE49-F238E27FC236}">
                <a16:creationId xmlns:a16="http://schemas.microsoft.com/office/drawing/2014/main" id="{E8010454-4491-34CF-7AB2-CFEBC137C7D3}"/>
              </a:ext>
            </a:extLst>
          </p:cNvPr>
          <p:cNvSpPr>
            <a:spLocks noGrp="1"/>
          </p:cNvSpPr>
          <p:nvPr>
            <p:ph idx="1"/>
          </p:nvPr>
        </p:nvSpPr>
        <p:spPr/>
        <p:txBody>
          <a:bodyPr>
            <a:normAutofit fontScale="62500" lnSpcReduction="20000"/>
          </a:bodyPr>
          <a:lstStyle/>
          <a:p>
            <a:r>
              <a:rPr lang="en-US" altLang="en-US" sz="2800" dirty="0"/>
              <a:t>Acts as a conduit allowing two processes to communicate</a:t>
            </a:r>
          </a:p>
          <a:p>
            <a:r>
              <a:rPr lang="en-US" altLang="en-US" sz="2800" b="1" dirty="0"/>
              <a:t>Ordinary pipes </a:t>
            </a:r>
            <a:r>
              <a:rPr lang="en-US" altLang="en-US" sz="2800" dirty="0"/>
              <a:t>– </a:t>
            </a:r>
            <a:r>
              <a:rPr lang="en-US" altLang="en-US" sz="2100" dirty="0"/>
              <a:t>cannot be accessed  from outside the process that created it. Typically, a parent process creates a pipe and uses it to communicate with a child process that it created. </a:t>
            </a:r>
            <a:endParaRPr lang="en-US" altLang="en-US" sz="2800" dirty="0"/>
          </a:p>
          <a:p>
            <a:pPr lvl="1"/>
            <a:r>
              <a:rPr lang="en-US" altLang="en-US" dirty="0"/>
              <a:t>Ordinary Pipes</a:t>
            </a:r>
            <a:r>
              <a:rPr lang="en-US" altLang="en-US" b="1" dirty="0"/>
              <a:t> </a:t>
            </a:r>
            <a:r>
              <a:rPr lang="en-US" altLang="en-US" dirty="0"/>
              <a:t>allow communication in standard producer-consumer style</a:t>
            </a:r>
          </a:p>
          <a:p>
            <a:pPr lvl="1"/>
            <a:r>
              <a:rPr lang="en-US" altLang="en-US" dirty="0"/>
              <a:t>Producer writes to one end (the </a:t>
            </a:r>
            <a:r>
              <a:rPr lang="en-US" altLang="en-US" b="1" dirty="0">
                <a:solidFill>
                  <a:srgbClr val="006699"/>
                </a:solidFill>
                <a:latin typeface="+mj-lt"/>
              </a:rPr>
              <a:t>write-end</a:t>
            </a:r>
            <a:r>
              <a:rPr lang="en-US" altLang="en-US" b="1" dirty="0">
                <a:solidFill>
                  <a:srgbClr val="0000FF"/>
                </a:solidFill>
              </a:rPr>
              <a:t> </a:t>
            </a:r>
            <a:r>
              <a:rPr lang="en-US" altLang="en-US" dirty="0"/>
              <a:t>of the pipe)</a:t>
            </a:r>
          </a:p>
          <a:p>
            <a:pPr lvl="1"/>
            <a:r>
              <a:rPr lang="en-US" altLang="en-US" dirty="0"/>
              <a:t>Consumer reads from the other end (the </a:t>
            </a:r>
            <a:r>
              <a:rPr lang="en-US" altLang="en-US" b="1" dirty="0">
                <a:solidFill>
                  <a:srgbClr val="006699"/>
                </a:solidFill>
                <a:latin typeface="+mj-lt"/>
              </a:rPr>
              <a:t>read-end</a:t>
            </a:r>
            <a:r>
              <a:rPr lang="en-US" altLang="en-US" i="1" dirty="0"/>
              <a:t> </a:t>
            </a:r>
            <a:r>
              <a:rPr lang="en-US" altLang="en-US" dirty="0"/>
              <a:t>of the pipe)</a:t>
            </a:r>
          </a:p>
          <a:p>
            <a:pPr lvl="1"/>
            <a:r>
              <a:rPr lang="en-US" altLang="en-US" dirty="0"/>
              <a:t>Ordinary pipes are therefore </a:t>
            </a:r>
            <a:r>
              <a:rPr lang="en-US" altLang="en-US" dirty="0">
                <a:solidFill>
                  <a:srgbClr val="00B0F0"/>
                </a:solidFill>
              </a:rPr>
              <a:t>unidirectional</a:t>
            </a:r>
          </a:p>
          <a:p>
            <a:pPr lvl="1"/>
            <a:r>
              <a:rPr lang="en-US" altLang="en-US" dirty="0">
                <a:solidFill>
                  <a:srgbClr val="00B0F0"/>
                </a:solidFill>
              </a:rPr>
              <a:t>Require parent-child relationship </a:t>
            </a:r>
            <a:r>
              <a:rPr lang="en-US" altLang="en-US" dirty="0"/>
              <a:t>between communicating processes</a:t>
            </a:r>
          </a:p>
          <a:p>
            <a:pPr lvl="1"/>
            <a:endParaRPr lang="en-US" altLang="en-US" dirty="0"/>
          </a:p>
          <a:p>
            <a:r>
              <a:rPr lang="en-US" altLang="en-US" sz="2800" b="1" dirty="0"/>
              <a:t>Named pipes </a:t>
            </a:r>
            <a:r>
              <a:rPr lang="en-US" altLang="en-US" sz="2800" dirty="0"/>
              <a:t>– can be accessed without a parent-child relationship.</a:t>
            </a:r>
          </a:p>
          <a:p>
            <a:pPr lvl="1"/>
            <a:r>
              <a:rPr lang="en-US" altLang="en-US" dirty="0"/>
              <a:t>Named Pipes are more powerful than ordinary pipes</a:t>
            </a:r>
          </a:p>
          <a:p>
            <a:pPr lvl="1"/>
            <a:r>
              <a:rPr lang="en-US" altLang="en-US" dirty="0"/>
              <a:t>Communication is </a:t>
            </a:r>
            <a:r>
              <a:rPr lang="en-US" altLang="en-US" dirty="0">
                <a:solidFill>
                  <a:srgbClr val="00B0F0"/>
                </a:solidFill>
              </a:rPr>
              <a:t>bidirectional</a:t>
            </a:r>
          </a:p>
          <a:p>
            <a:pPr lvl="1"/>
            <a:r>
              <a:rPr lang="en-US" altLang="en-US" dirty="0">
                <a:solidFill>
                  <a:srgbClr val="00B0F0"/>
                </a:solidFill>
              </a:rPr>
              <a:t>No parent-child relationship </a:t>
            </a:r>
            <a:r>
              <a:rPr lang="en-US" altLang="en-US" dirty="0"/>
              <a:t>is necessary between the communicating processes</a:t>
            </a:r>
          </a:p>
          <a:p>
            <a:pPr lvl="1"/>
            <a:r>
              <a:rPr lang="en-US" altLang="en-US" dirty="0">
                <a:solidFill>
                  <a:srgbClr val="00B0F0"/>
                </a:solidFill>
              </a:rPr>
              <a:t>Several</a:t>
            </a:r>
            <a:r>
              <a:rPr lang="en-US" altLang="en-US" dirty="0"/>
              <a:t> processes can use the named pipe for communication</a:t>
            </a:r>
          </a:p>
          <a:p>
            <a:pPr lvl="1"/>
            <a:r>
              <a:rPr lang="en-US" altLang="en-US" dirty="0"/>
              <a:t>Provided on both UNIX and Windows systems</a:t>
            </a:r>
          </a:p>
          <a:p>
            <a:endParaRPr lang="en-US" altLang="en-US" sz="2800" dirty="0"/>
          </a:p>
          <a:p>
            <a:pPr>
              <a:buFont typeface="Monotype Sorts" pitchFamily="-84" charset="2"/>
              <a:buNone/>
            </a:pPr>
            <a:endParaRPr lang="en-US" altLang="en-US" sz="2800" dirty="0"/>
          </a:p>
          <a:p>
            <a:endParaRPr lang="ar-EG" dirty="0"/>
          </a:p>
        </p:txBody>
      </p:sp>
    </p:spTree>
    <p:extLst>
      <p:ext uri="{BB962C8B-B14F-4D97-AF65-F5344CB8AC3E}">
        <p14:creationId xmlns:p14="http://schemas.microsoft.com/office/powerpoint/2010/main" val="463394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85420-6C15-DC86-FEE6-7AD0BD311160}"/>
              </a:ext>
            </a:extLst>
          </p:cNvPr>
          <p:cNvSpPr>
            <a:spLocks noGrp="1"/>
          </p:cNvSpPr>
          <p:nvPr>
            <p:ph type="title"/>
          </p:nvPr>
        </p:nvSpPr>
        <p:spPr/>
        <p:txBody>
          <a:bodyPr/>
          <a:lstStyle/>
          <a:p>
            <a:r>
              <a:rPr lang="en-US" dirty="0"/>
              <a:t>Threads</a:t>
            </a:r>
            <a:endParaRPr lang="ar-EG" dirty="0"/>
          </a:p>
        </p:txBody>
      </p:sp>
      <p:sp>
        <p:nvSpPr>
          <p:cNvPr id="3" name="Content Placeholder 2">
            <a:extLst>
              <a:ext uri="{FF2B5EF4-FFF2-40B4-BE49-F238E27FC236}">
                <a16:creationId xmlns:a16="http://schemas.microsoft.com/office/drawing/2014/main" id="{88332C8A-8078-4CCB-3C7B-DFC657F36993}"/>
              </a:ext>
            </a:extLst>
          </p:cNvPr>
          <p:cNvSpPr>
            <a:spLocks noGrp="1"/>
          </p:cNvSpPr>
          <p:nvPr>
            <p:ph idx="1"/>
          </p:nvPr>
        </p:nvSpPr>
        <p:spPr>
          <a:xfrm>
            <a:off x="838200" y="1615333"/>
            <a:ext cx="10515600" cy="2233749"/>
          </a:xfrm>
        </p:spPr>
        <p:txBody>
          <a:bodyPr>
            <a:normAutofit/>
          </a:bodyPr>
          <a:lstStyle/>
          <a:p>
            <a:r>
              <a:rPr lang="en-US" sz="2000" spc="10" dirty="0">
                <a:solidFill>
                  <a:srgbClr val="273239"/>
                </a:solidFill>
                <a:effectLst/>
                <a:latin typeface="Arial" panose="020B0604020202020204" pitchFamily="34" charset="0"/>
                <a:ea typeface="Times New Roman" panose="02020603050405020304" pitchFamily="18" charset="0"/>
              </a:rPr>
              <a:t>Thread means segment of a process (</a:t>
            </a:r>
            <a:r>
              <a:rPr lang="en-US" sz="2000" b="1" i="1" dirty="0"/>
              <a:t>lightweight process)</a:t>
            </a:r>
            <a:endParaRPr lang="en-US" sz="2000" spc="10" dirty="0">
              <a:solidFill>
                <a:srgbClr val="273239"/>
              </a:solidFill>
              <a:effectLst/>
              <a:latin typeface="Arial" panose="020B0604020202020204" pitchFamily="34" charset="0"/>
              <a:ea typeface="Times New Roman" panose="02020603050405020304" pitchFamily="18" charset="0"/>
            </a:endParaRPr>
          </a:p>
          <a:p>
            <a:r>
              <a:rPr lang="en-US" altLang="en-US" sz="2000" dirty="0"/>
              <a:t>Multiple tasks with the application can be implemented by separate threads</a:t>
            </a:r>
          </a:p>
          <a:p>
            <a:r>
              <a:rPr lang="en-US" altLang="en-US" sz="2000" dirty="0"/>
              <a:t>Traditionally, a process has a single thread of control, but most modern applications are multithreaded</a:t>
            </a:r>
          </a:p>
          <a:p>
            <a:r>
              <a:rPr lang="en-US" altLang="en-US" sz="2000" dirty="0"/>
              <a:t>Can simplify code, increase efficiency</a:t>
            </a:r>
          </a:p>
          <a:p>
            <a:endParaRPr lang="ar-EG" dirty="0"/>
          </a:p>
        </p:txBody>
      </p:sp>
      <p:pic>
        <p:nvPicPr>
          <p:cNvPr id="4" name="Picture 3">
            <a:extLst>
              <a:ext uri="{FF2B5EF4-FFF2-40B4-BE49-F238E27FC236}">
                <a16:creationId xmlns:a16="http://schemas.microsoft.com/office/drawing/2014/main" id="{0489C83A-880F-4FB0-8474-2FE1A357C5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7242" y="3527176"/>
            <a:ext cx="4336558" cy="243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433A4F2-5EA1-7417-B158-E143516E6B6A}"/>
              </a:ext>
            </a:extLst>
          </p:cNvPr>
          <p:cNvSpPr txBox="1"/>
          <p:nvPr/>
        </p:nvSpPr>
        <p:spPr>
          <a:xfrm>
            <a:off x="838200" y="3594866"/>
            <a:ext cx="6029131" cy="3323987"/>
          </a:xfrm>
          <a:prstGeom prst="rect">
            <a:avLst/>
          </a:prstGeom>
          <a:noFill/>
        </p:spPr>
        <p:txBody>
          <a:bodyPr wrap="square">
            <a:spAutoFit/>
          </a:bodyPr>
          <a:lstStyle/>
          <a:p>
            <a:pPr marL="285750" indent="-285750">
              <a:buFont typeface="Arial" panose="020B0604020202020204" pitchFamily="34" charset="0"/>
              <a:buChar char="•"/>
            </a:pPr>
            <a:r>
              <a:rPr lang="en-US" altLang="en-US" sz="1800" b="1" dirty="0">
                <a:latin typeface="+mn-lt"/>
              </a:rPr>
              <a:t>A thread</a:t>
            </a:r>
            <a:r>
              <a:rPr lang="en-US" altLang="en-US" sz="1800" dirty="0">
                <a:latin typeface="+mn-lt"/>
              </a:rPr>
              <a:t> comprises a </a:t>
            </a:r>
            <a:r>
              <a:rPr lang="en-US" altLang="en-US" sz="1800" dirty="0">
                <a:solidFill>
                  <a:srgbClr val="FF0000"/>
                </a:solidFill>
                <a:latin typeface="+mn-lt"/>
              </a:rPr>
              <a:t>thread</a:t>
            </a:r>
            <a:r>
              <a:rPr lang="en-US" altLang="en-US" sz="1800" dirty="0">
                <a:latin typeface="+mn-lt"/>
              </a:rPr>
              <a:t> </a:t>
            </a:r>
            <a:r>
              <a:rPr lang="en-US" altLang="en-US" sz="1800" dirty="0">
                <a:solidFill>
                  <a:srgbClr val="FF0000"/>
                </a:solidFill>
                <a:latin typeface="+mn-lt"/>
              </a:rPr>
              <a:t>ID</a:t>
            </a:r>
            <a:r>
              <a:rPr lang="en-US" altLang="en-US" sz="1800" dirty="0">
                <a:latin typeface="+mn-lt"/>
              </a:rPr>
              <a:t>, a program counter (</a:t>
            </a:r>
            <a:r>
              <a:rPr lang="en-US" altLang="en-US" sz="1800" dirty="0">
                <a:solidFill>
                  <a:srgbClr val="FF0000"/>
                </a:solidFill>
                <a:latin typeface="+mn-lt"/>
              </a:rPr>
              <a:t>PC</a:t>
            </a:r>
            <a:r>
              <a:rPr lang="en-US" altLang="en-US" sz="1800" dirty="0">
                <a:latin typeface="+mn-lt"/>
              </a:rPr>
              <a:t>), a </a:t>
            </a:r>
            <a:r>
              <a:rPr lang="en-US" altLang="en-US" sz="1800" dirty="0">
                <a:solidFill>
                  <a:srgbClr val="FF0000"/>
                </a:solidFill>
                <a:latin typeface="+mn-lt"/>
              </a:rPr>
              <a:t>register</a:t>
            </a:r>
            <a:r>
              <a:rPr lang="en-US" altLang="en-US" sz="1800" dirty="0">
                <a:latin typeface="+mn-lt"/>
              </a:rPr>
              <a:t> set, and a </a:t>
            </a:r>
            <a:r>
              <a:rPr lang="en-US" altLang="en-US" sz="1800" dirty="0">
                <a:solidFill>
                  <a:srgbClr val="FF0000"/>
                </a:solidFill>
                <a:latin typeface="+mn-lt"/>
              </a:rPr>
              <a:t>stack</a:t>
            </a:r>
            <a:r>
              <a:rPr lang="en-US" altLang="en-US" sz="1800" dirty="0">
                <a:latin typeface="+mn-lt"/>
              </a:rPr>
              <a:t>.</a:t>
            </a:r>
          </a:p>
          <a:p>
            <a:pPr marL="285750" indent="-285750">
              <a:buFont typeface="Arial" panose="020B0604020202020204" pitchFamily="34" charset="0"/>
              <a:buChar char="•"/>
            </a:pPr>
            <a:r>
              <a:rPr lang="en-US" altLang="en-US" sz="1800" dirty="0">
                <a:latin typeface="+mn-lt"/>
              </a:rPr>
              <a:t>It </a:t>
            </a:r>
            <a:r>
              <a:rPr lang="en-US" altLang="en-US" sz="1800" dirty="0">
                <a:solidFill>
                  <a:srgbClr val="FF0000"/>
                </a:solidFill>
                <a:latin typeface="+mn-lt"/>
              </a:rPr>
              <a:t>shares</a:t>
            </a:r>
            <a:r>
              <a:rPr lang="en-US" altLang="en-US" sz="1800" dirty="0">
                <a:latin typeface="+mn-lt"/>
              </a:rPr>
              <a:t> with </a:t>
            </a:r>
            <a:r>
              <a:rPr lang="en-US" altLang="en-US" sz="1800" u="sng" dirty="0">
                <a:latin typeface="+mn-lt"/>
              </a:rPr>
              <a:t>other threads</a:t>
            </a:r>
            <a:r>
              <a:rPr lang="en-US" altLang="en-US" sz="1800" dirty="0">
                <a:latin typeface="+mn-lt"/>
              </a:rPr>
              <a:t> belonging to the same process its </a:t>
            </a:r>
            <a:r>
              <a:rPr lang="en-US" altLang="en-US" sz="1800" u="sng" dirty="0">
                <a:solidFill>
                  <a:srgbClr val="FF0000"/>
                </a:solidFill>
                <a:latin typeface="+mn-lt"/>
              </a:rPr>
              <a:t>code</a:t>
            </a:r>
            <a:r>
              <a:rPr lang="en-US" altLang="en-US" sz="1800" dirty="0">
                <a:latin typeface="+mn-lt"/>
              </a:rPr>
              <a:t> section, </a:t>
            </a:r>
            <a:r>
              <a:rPr lang="en-US" altLang="en-US" sz="1800" u="sng" dirty="0">
                <a:solidFill>
                  <a:srgbClr val="FF0000"/>
                </a:solidFill>
                <a:latin typeface="+mn-lt"/>
              </a:rPr>
              <a:t>data</a:t>
            </a:r>
            <a:r>
              <a:rPr lang="en-US" altLang="en-US" sz="1800" dirty="0">
                <a:latin typeface="+mn-lt"/>
              </a:rPr>
              <a:t> section, opened </a:t>
            </a:r>
            <a:r>
              <a:rPr lang="en-US" altLang="en-US" sz="1800" u="sng" dirty="0">
                <a:solidFill>
                  <a:srgbClr val="FF0000"/>
                </a:solidFill>
                <a:latin typeface="+mn-lt"/>
              </a:rPr>
              <a:t>files</a:t>
            </a:r>
          </a:p>
          <a:p>
            <a:pPr marL="285750" indent="-285750">
              <a:buFont typeface="Arial" panose="020B0604020202020204" pitchFamily="34" charset="0"/>
              <a:buChar char="•"/>
            </a:pPr>
            <a:r>
              <a:rPr lang="en-US" dirty="0"/>
              <a:t>Key Benefits of Threads</a:t>
            </a:r>
            <a:r>
              <a:rPr lang="en-US" dirty="0">
                <a:solidFill>
                  <a:srgbClr val="FF0000"/>
                </a:solidFill>
              </a:rPr>
              <a:t>:</a:t>
            </a:r>
            <a:endParaRPr lang="en-US" u="sng" dirty="0">
              <a:solidFill>
                <a:srgbClr val="FF0000"/>
              </a:solidFill>
            </a:endParaRPr>
          </a:p>
          <a:p>
            <a:pPr marL="742950" lvl="1" indent="-285750">
              <a:buFont typeface="Arial" panose="020B0604020202020204" pitchFamily="34" charset="0"/>
              <a:buChar char="•"/>
            </a:pPr>
            <a:r>
              <a:rPr lang="en-US" sz="1400" dirty="0"/>
              <a:t>Takes less time to create a new thread than a process</a:t>
            </a:r>
          </a:p>
          <a:p>
            <a:pPr marL="742950" lvl="1" indent="-285750">
              <a:buFont typeface="Arial" panose="020B0604020202020204" pitchFamily="34" charset="0"/>
              <a:buChar char="•"/>
            </a:pPr>
            <a:r>
              <a:rPr lang="en-US" sz="1400" dirty="0"/>
              <a:t>Less time to terminate a thread than a process</a:t>
            </a:r>
          </a:p>
          <a:p>
            <a:pPr marL="742950" lvl="1" indent="-285750">
              <a:buFont typeface="Arial" panose="020B0604020202020204" pitchFamily="34" charset="0"/>
              <a:buChar char="•"/>
            </a:pPr>
            <a:r>
              <a:rPr lang="en-US" sz="1400" dirty="0"/>
              <a:t>Switching between two threads takes less time than switching between processes</a:t>
            </a:r>
          </a:p>
          <a:p>
            <a:pPr marL="742950" lvl="1" indent="-285750">
              <a:buFont typeface="Arial" panose="020B0604020202020204" pitchFamily="34" charset="0"/>
              <a:buChar char="•"/>
            </a:pPr>
            <a:r>
              <a:rPr lang="en-US" sz="1400" dirty="0"/>
              <a:t>Threads enhance efficiency in communication between programs</a:t>
            </a:r>
          </a:p>
          <a:p>
            <a:pPr marL="285750" indent="-285750">
              <a:buFont typeface="Arial" panose="020B0604020202020204" pitchFamily="34" charset="0"/>
              <a:buChar char="•"/>
            </a:pPr>
            <a:endParaRPr lang="en-US" altLang="en-US" sz="1800" dirty="0">
              <a:latin typeface="+mn-lt"/>
            </a:endParaRPr>
          </a:p>
        </p:txBody>
      </p:sp>
    </p:spTree>
    <p:extLst>
      <p:ext uri="{BB962C8B-B14F-4D97-AF65-F5344CB8AC3E}">
        <p14:creationId xmlns:p14="http://schemas.microsoft.com/office/powerpoint/2010/main" val="2227189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6AB4-F841-0CE2-BB96-953110E7F4C8}"/>
              </a:ext>
            </a:extLst>
          </p:cNvPr>
          <p:cNvSpPr>
            <a:spLocks noGrp="1"/>
          </p:cNvSpPr>
          <p:nvPr>
            <p:ph type="title"/>
          </p:nvPr>
        </p:nvSpPr>
        <p:spPr/>
        <p:txBody>
          <a:bodyPr/>
          <a:lstStyle/>
          <a:p>
            <a:r>
              <a:rPr lang="en-US" altLang="en-US" dirty="0"/>
              <a:t>Multicore Programming</a:t>
            </a:r>
            <a:endParaRPr lang="ar-EG" dirty="0"/>
          </a:p>
        </p:txBody>
      </p:sp>
      <p:sp>
        <p:nvSpPr>
          <p:cNvPr id="3" name="Content Placeholder 2">
            <a:extLst>
              <a:ext uri="{FF2B5EF4-FFF2-40B4-BE49-F238E27FC236}">
                <a16:creationId xmlns:a16="http://schemas.microsoft.com/office/drawing/2014/main" id="{906465BF-545C-3B25-05D8-3DC6D352C5B1}"/>
              </a:ext>
            </a:extLst>
          </p:cNvPr>
          <p:cNvSpPr>
            <a:spLocks noGrp="1"/>
          </p:cNvSpPr>
          <p:nvPr>
            <p:ph idx="1"/>
          </p:nvPr>
        </p:nvSpPr>
        <p:spPr/>
        <p:txBody>
          <a:bodyPr>
            <a:normAutofit fontScale="70000" lnSpcReduction="20000"/>
          </a:bodyPr>
          <a:lstStyle/>
          <a:p>
            <a:r>
              <a:rPr lang="en-US" altLang="en-US" b="1" dirty="0">
                <a:solidFill>
                  <a:srgbClr val="3366FF"/>
                </a:solidFill>
              </a:rPr>
              <a:t>Multicore</a:t>
            </a:r>
            <a:r>
              <a:rPr lang="en-US" altLang="en-US" dirty="0"/>
              <a:t> </a:t>
            </a:r>
            <a:r>
              <a:rPr lang="en-US" altLang="en-US" i="1" dirty="0"/>
              <a:t>vs</a:t>
            </a:r>
            <a:r>
              <a:rPr lang="en-US" altLang="en-US" dirty="0"/>
              <a:t>. </a:t>
            </a:r>
            <a:r>
              <a:rPr lang="en-US" altLang="en-US" b="1" dirty="0">
                <a:solidFill>
                  <a:srgbClr val="3366FF"/>
                </a:solidFill>
              </a:rPr>
              <a:t>Multiprocessor</a:t>
            </a:r>
            <a:r>
              <a:rPr lang="en-US" altLang="en-US" dirty="0"/>
              <a:t> systems </a:t>
            </a:r>
          </a:p>
          <a:p>
            <a:pPr lvl="1"/>
            <a:r>
              <a:rPr lang="en-US" dirty="0"/>
              <a:t>The </a:t>
            </a:r>
            <a:r>
              <a:rPr lang="en-US" b="1" dirty="0"/>
              <a:t>multicore</a:t>
            </a:r>
            <a:r>
              <a:rPr lang="en-US" dirty="0"/>
              <a:t> refers to a </a:t>
            </a:r>
            <a:r>
              <a:rPr lang="en-US" u="sng" dirty="0"/>
              <a:t>single CPU </a:t>
            </a:r>
            <a:r>
              <a:rPr lang="en-US" dirty="0"/>
              <a:t>with multiple execution units while the </a:t>
            </a:r>
            <a:r>
              <a:rPr lang="en-US" b="1" dirty="0"/>
              <a:t>multiprocessor</a:t>
            </a:r>
            <a:r>
              <a:rPr lang="en-US" dirty="0"/>
              <a:t> refers to a system that has </a:t>
            </a:r>
            <a:r>
              <a:rPr lang="en-US" u="sng" dirty="0"/>
              <a:t>two or more CPUs</a:t>
            </a:r>
            <a:r>
              <a:rPr lang="en-US" dirty="0"/>
              <a:t>. </a:t>
            </a:r>
          </a:p>
          <a:p>
            <a:r>
              <a:rPr lang="en-US" altLang="en-US" b="1" dirty="0">
                <a:solidFill>
                  <a:srgbClr val="006699"/>
                </a:solidFill>
                <a:latin typeface="+mj-lt"/>
              </a:rPr>
              <a:t>Multicore</a:t>
            </a:r>
            <a:r>
              <a:rPr lang="en-US" altLang="en-US" dirty="0"/>
              <a:t> or </a:t>
            </a:r>
            <a:r>
              <a:rPr lang="en-US" altLang="en-US" b="1" dirty="0">
                <a:solidFill>
                  <a:srgbClr val="006699"/>
                </a:solidFill>
                <a:latin typeface="+mj-lt"/>
              </a:rPr>
              <a:t>multiprocessor</a:t>
            </a:r>
            <a:r>
              <a:rPr lang="en-US" altLang="en-US" dirty="0"/>
              <a:t> systems puts pressure on programmers, challenges include:</a:t>
            </a:r>
          </a:p>
          <a:p>
            <a:pPr lvl="1"/>
            <a:r>
              <a:rPr lang="en-US" altLang="en-US" b="1" dirty="0"/>
              <a:t>Dividing activities</a:t>
            </a:r>
          </a:p>
          <a:p>
            <a:pPr lvl="1"/>
            <a:r>
              <a:rPr lang="en-US" altLang="en-US" b="1" dirty="0"/>
              <a:t>Balance</a:t>
            </a:r>
          </a:p>
          <a:p>
            <a:pPr lvl="1"/>
            <a:r>
              <a:rPr lang="en-US" altLang="en-US" b="1" dirty="0"/>
              <a:t>Data splitting</a:t>
            </a:r>
          </a:p>
          <a:p>
            <a:pPr lvl="1"/>
            <a:r>
              <a:rPr lang="en-US" altLang="en-US" b="1" dirty="0"/>
              <a:t>Data dependency</a:t>
            </a:r>
          </a:p>
          <a:p>
            <a:pPr lvl="1"/>
            <a:r>
              <a:rPr lang="en-US" altLang="en-US" b="1" dirty="0"/>
              <a:t>Testing and debugging</a:t>
            </a:r>
          </a:p>
          <a:p>
            <a:r>
              <a:rPr lang="en-US" altLang="en-US" b="1" dirty="0"/>
              <a:t>Parallelism</a:t>
            </a:r>
            <a:r>
              <a:rPr lang="en-US" altLang="en-US" dirty="0"/>
              <a:t> implies a system can perform more than one task simultaneously</a:t>
            </a:r>
          </a:p>
          <a:p>
            <a:r>
              <a:rPr lang="en-US" altLang="en-US" b="1" dirty="0"/>
              <a:t>Concurrency</a:t>
            </a:r>
            <a:r>
              <a:rPr lang="en-US" altLang="en-US" dirty="0"/>
              <a:t> supports more than one task making progress</a:t>
            </a:r>
          </a:p>
          <a:p>
            <a:pPr lvl="1"/>
            <a:r>
              <a:rPr lang="en-US" altLang="en-US" dirty="0"/>
              <a:t>Single processor / core, scheduler providing concurrency</a:t>
            </a:r>
          </a:p>
          <a:p>
            <a:endParaRPr lang="ar-EG" dirty="0"/>
          </a:p>
        </p:txBody>
      </p:sp>
      <p:pic>
        <p:nvPicPr>
          <p:cNvPr id="4" name="Picture 1">
            <a:extLst>
              <a:ext uri="{FF2B5EF4-FFF2-40B4-BE49-F238E27FC236}">
                <a16:creationId xmlns:a16="http://schemas.microsoft.com/office/drawing/2014/main" id="{BF8F7EE6-E70C-A967-7008-0F06C8E805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842" y="6013041"/>
            <a:ext cx="4309738" cy="47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9BFFDDFF-E22C-6EC9-F9A3-41E3D5533B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88140" y="5744348"/>
            <a:ext cx="2560929" cy="88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B457617-FD4D-6472-A023-130A5275369F}"/>
              </a:ext>
            </a:extLst>
          </p:cNvPr>
          <p:cNvSpPr txBox="1"/>
          <p:nvPr/>
        </p:nvSpPr>
        <p:spPr>
          <a:xfrm>
            <a:off x="2264229" y="6478467"/>
            <a:ext cx="1318726" cy="307777"/>
          </a:xfrm>
          <a:prstGeom prst="rect">
            <a:avLst/>
          </a:prstGeom>
          <a:noFill/>
        </p:spPr>
        <p:txBody>
          <a:bodyPr wrap="square">
            <a:spAutoFit/>
          </a:bodyPr>
          <a:lstStyle/>
          <a:p>
            <a:r>
              <a:rPr lang="en-US" altLang="en-US" sz="1400" dirty="0"/>
              <a:t>Concurrency</a:t>
            </a:r>
            <a:endParaRPr lang="ar-EG" sz="1400" dirty="0"/>
          </a:p>
        </p:txBody>
      </p:sp>
      <p:sp>
        <p:nvSpPr>
          <p:cNvPr id="9" name="TextBox 8">
            <a:extLst>
              <a:ext uri="{FF2B5EF4-FFF2-40B4-BE49-F238E27FC236}">
                <a16:creationId xmlns:a16="http://schemas.microsoft.com/office/drawing/2014/main" id="{7D377335-E079-5903-DF99-14663C8C800A}"/>
              </a:ext>
            </a:extLst>
          </p:cNvPr>
          <p:cNvSpPr txBox="1"/>
          <p:nvPr/>
        </p:nvSpPr>
        <p:spPr>
          <a:xfrm>
            <a:off x="8434874" y="6550223"/>
            <a:ext cx="1084683" cy="307777"/>
          </a:xfrm>
          <a:prstGeom prst="rect">
            <a:avLst/>
          </a:prstGeom>
          <a:noFill/>
        </p:spPr>
        <p:txBody>
          <a:bodyPr wrap="square">
            <a:spAutoFit/>
          </a:bodyPr>
          <a:lstStyle/>
          <a:p>
            <a:r>
              <a:rPr lang="en-US" altLang="en-US" sz="1400" dirty="0"/>
              <a:t>Parallelism</a:t>
            </a:r>
            <a:endParaRPr lang="ar-EG" sz="1400" dirty="0"/>
          </a:p>
        </p:txBody>
      </p:sp>
    </p:spTree>
    <p:extLst>
      <p:ext uri="{BB962C8B-B14F-4D97-AF65-F5344CB8AC3E}">
        <p14:creationId xmlns:p14="http://schemas.microsoft.com/office/powerpoint/2010/main" val="3520725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336A-B498-48AB-A55E-1F335F2E3889}"/>
              </a:ext>
            </a:extLst>
          </p:cNvPr>
          <p:cNvSpPr>
            <a:spLocks noGrp="1"/>
          </p:cNvSpPr>
          <p:nvPr>
            <p:ph type="title"/>
          </p:nvPr>
        </p:nvSpPr>
        <p:spPr/>
        <p:txBody>
          <a:bodyPr/>
          <a:lstStyle/>
          <a:p>
            <a:r>
              <a:rPr lang="en-US" altLang="en-US" sz="4000" dirty="0"/>
              <a:t>Types of parallelism </a:t>
            </a:r>
            <a:endParaRPr lang="ar-EG" dirty="0"/>
          </a:p>
        </p:txBody>
      </p:sp>
      <p:sp>
        <p:nvSpPr>
          <p:cNvPr id="3" name="Content Placeholder 2">
            <a:extLst>
              <a:ext uri="{FF2B5EF4-FFF2-40B4-BE49-F238E27FC236}">
                <a16:creationId xmlns:a16="http://schemas.microsoft.com/office/drawing/2014/main" id="{E377B317-A2CE-44F6-19D2-67B31677C256}"/>
              </a:ext>
            </a:extLst>
          </p:cNvPr>
          <p:cNvSpPr>
            <a:spLocks noGrp="1"/>
          </p:cNvSpPr>
          <p:nvPr>
            <p:ph idx="1"/>
          </p:nvPr>
        </p:nvSpPr>
        <p:spPr/>
        <p:txBody>
          <a:bodyPr>
            <a:normAutofit/>
          </a:bodyPr>
          <a:lstStyle/>
          <a:p>
            <a:r>
              <a:rPr lang="en-US" altLang="en-US" sz="2000" b="1" dirty="0">
                <a:solidFill>
                  <a:srgbClr val="006699"/>
                </a:solidFill>
                <a:latin typeface="+mj-lt"/>
              </a:rPr>
              <a:t>Data parallelism </a:t>
            </a:r>
            <a:r>
              <a:rPr lang="en-US" altLang="en-US" sz="2000" dirty="0"/>
              <a:t>– distributes subsets of the same data across multiple cores, same operation on each</a:t>
            </a:r>
            <a:endParaRPr lang="en-US" altLang="en-US" sz="2000" b="1" dirty="0">
              <a:solidFill>
                <a:srgbClr val="3366FF"/>
              </a:solidFill>
            </a:endParaRPr>
          </a:p>
          <a:p>
            <a:r>
              <a:rPr lang="en-US" altLang="en-US" sz="2000" b="1" dirty="0">
                <a:solidFill>
                  <a:srgbClr val="006699"/>
                </a:solidFill>
                <a:latin typeface="+mj-lt"/>
              </a:rPr>
              <a:t>Task parallelism </a:t>
            </a:r>
            <a:r>
              <a:rPr lang="en-US" altLang="en-US" sz="2000" dirty="0"/>
              <a:t>– distributing threads across cores, each thread performing unique operation</a:t>
            </a:r>
          </a:p>
          <a:p>
            <a:pPr lvl="1">
              <a:buFont typeface="Monotype Sorts" pitchFamily="-84" charset="2"/>
              <a:buNone/>
            </a:pPr>
            <a:endParaRPr lang="en-US" altLang="en-US" sz="1800" dirty="0"/>
          </a:p>
          <a:p>
            <a:endParaRPr lang="ar-EG" sz="2400" dirty="0"/>
          </a:p>
        </p:txBody>
      </p:sp>
      <p:pic>
        <p:nvPicPr>
          <p:cNvPr id="4" name="Picture 1">
            <a:extLst>
              <a:ext uri="{FF2B5EF4-FFF2-40B4-BE49-F238E27FC236}">
                <a16:creationId xmlns:a16="http://schemas.microsoft.com/office/drawing/2014/main" id="{5E470641-7993-C2DE-883E-6319836E23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9109" y="3231080"/>
            <a:ext cx="4734508" cy="316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854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C12E-765F-5A27-0C89-20E88F22D6D0}"/>
              </a:ext>
            </a:extLst>
          </p:cNvPr>
          <p:cNvSpPr>
            <a:spLocks noGrp="1"/>
          </p:cNvSpPr>
          <p:nvPr>
            <p:ph type="title"/>
          </p:nvPr>
        </p:nvSpPr>
        <p:spPr/>
        <p:txBody>
          <a:bodyPr/>
          <a:lstStyle/>
          <a:p>
            <a:r>
              <a:rPr lang="en-NZ" dirty="0"/>
              <a:t>Types of Threads</a:t>
            </a:r>
            <a:endParaRPr lang="ar-EG" dirty="0"/>
          </a:p>
        </p:txBody>
      </p:sp>
      <p:sp>
        <p:nvSpPr>
          <p:cNvPr id="3" name="Content Placeholder 2">
            <a:extLst>
              <a:ext uri="{FF2B5EF4-FFF2-40B4-BE49-F238E27FC236}">
                <a16:creationId xmlns:a16="http://schemas.microsoft.com/office/drawing/2014/main" id="{8C9A11DD-4325-3901-22CE-3739AB813F93}"/>
              </a:ext>
            </a:extLst>
          </p:cNvPr>
          <p:cNvSpPr>
            <a:spLocks noGrp="1"/>
          </p:cNvSpPr>
          <p:nvPr>
            <p:ph idx="1"/>
          </p:nvPr>
        </p:nvSpPr>
        <p:spPr/>
        <p:txBody>
          <a:bodyPr>
            <a:normAutofit/>
          </a:bodyPr>
          <a:lstStyle/>
          <a:p>
            <a:pPr lvl="0"/>
            <a:r>
              <a:rPr lang="en-US" dirty="0"/>
              <a:t>User Level Thread (ULT) </a:t>
            </a:r>
            <a:r>
              <a:rPr lang="en-US" sz="2000" dirty="0"/>
              <a:t>: </a:t>
            </a:r>
            <a:r>
              <a:rPr lang="en-US" altLang="en-US" sz="2000" dirty="0"/>
              <a:t>management done by user-level threads library</a:t>
            </a:r>
            <a:endParaRPr lang="en-US" dirty="0"/>
          </a:p>
          <a:p>
            <a:r>
              <a:rPr lang="en-NZ" dirty="0"/>
              <a:t>Kernel level Thread (KLT) : </a:t>
            </a:r>
            <a:r>
              <a:rPr lang="en-US" altLang="en-US" sz="2000" dirty="0"/>
              <a:t>Supported by the Kernel</a:t>
            </a:r>
            <a:endParaRPr lang="en-NZ" dirty="0"/>
          </a:p>
          <a:p>
            <a:r>
              <a:rPr lang="en-US" altLang="en-US" dirty="0"/>
              <a:t>Multithreading Models:</a:t>
            </a:r>
          </a:p>
          <a:p>
            <a:pPr lvl="1"/>
            <a:r>
              <a:rPr lang="en-US" sz="2000" dirty="0"/>
              <a:t>Many-to-One :</a:t>
            </a:r>
            <a:r>
              <a:rPr lang="en-US" sz="1800" dirty="0"/>
              <a:t>Many user level threads are mapped to one kernel level thread</a:t>
            </a:r>
            <a:endParaRPr lang="en-US" sz="2000" dirty="0"/>
          </a:p>
          <a:p>
            <a:pPr lvl="1"/>
            <a:r>
              <a:rPr lang="en-US" sz="2000" dirty="0"/>
              <a:t>One-to-One</a:t>
            </a:r>
            <a:r>
              <a:rPr lang="en-US" sz="1800" dirty="0"/>
              <a:t>: Each user level thread is mapped to one kernel level thread </a:t>
            </a:r>
            <a:endParaRPr lang="en-US" sz="2000" dirty="0"/>
          </a:p>
          <a:p>
            <a:pPr lvl="1"/>
            <a:r>
              <a:rPr lang="en-US" sz="2000" dirty="0"/>
              <a:t>Many-to-Many </a:t>
            </a:r>
            <a:r>
              <a:rPr lang="en-US" sz="1800" dirty="0"/>
              <a:t>: Many user level threads are mapped to many kernel level threads</a:t>
            </a:r>
            <a:endParaRPr lang="en-US" sz="2000" dirty="0"/>
          </a:p>
          <a:p>
            <a:pPr lvl="1"/>
            <a:endParaRPr lang="en-US" dirty="0"/>
          </a:p>
          <a:p>
            <a:pPr lvl="1"/>
            <a:endParaRPr lang="ar-EG" dirty="0"/>
          </a:p>
        </p:txBody>
      </p:sp>
      <p:pic>
        <p:nvPicPr>
          <p:cNvPr id="4" name="Picture 1">
            <a:extLst>
              <a:ext uri="{FF2B5EF4-FFF2-40B4-BE49-F238E27FC236}">
                <a16:creationId xmlns:a16="http://schemas.microsoft.com/office/drawing/2014/main" id="{5702E3D6-1B13-0C26-4D37-56C3B49388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41616" y="2535270"/>
            <a:ext cx="1984957" cy="10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0E1C2619-0279-D633-C777-6FC03196D2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2503" y="5050343"/>
            <a:ext cx="2389447" cy="13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398D8DFD-8093-0C81-4CCD-9E869EFAFD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4689" y="5050343"/>
            <a:ext cx="2362621" cy="13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a:extLst>
              <a:ext uri="{FF2B5EF4-FFF2-40B4-BE49-F238E27FC236}">
                <a16:creationId xmlns:a16="http://schemas.microsoft.com/office/drawing/2014/main" id="{3D5CE65A-D8F4-D9ED-56CD-27A06AF4B3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46707" y="5050343"/>
            <a:ext cx="2379866" cy="13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7C229FF1-8B9D-0384-3F02-A55DAD2C0987}"/>
              </a:ext>
            </a:extLst>
          </p:cNvPr>
          <p:cNvSpPr txBox="1"/>
          <p:nvPr/>
        </p:nvSpPr>
        <p:spPr>
          <a:xfrm>
            <a:off x="1179602" y="6342636"/>
            <a:ext cx="1787534" cy="369332"/>
          </a:xfrm>
          <a:prstGeom prst="rect">
            <a:avLst/>
          </a:prstGeom>
          <a:noFill/>
        </p:spPr>
        <p:txBody>
          <a:bodyPr wrap="square">
            <a:spAutoFit/>
          </a:bodyPr>
          <a:lstStyle/>
          <a:p>
            <a:r>
              <a:rPr lang="en-US" sz="1800" dirty="0"/>
              <a:t>Many-to-One</a:t>
            </a:r>
            <a:endParaRPr lang="ar-EG" dirty="0"/>
          </a:p>
        </p:txBody>
      </p:sp>
      <p:sp>
        <p:nvSpPr>
          <p:cNvPr id="11" name="TextBox 10">
            <a:extLst>
              <a:ext uri="{FF2B5EF4-FFF2-40B4-BE49-F238E27FC236}">
                <a16:creationId xmlns:a16="http://schemas.microsoft.com/office/drawing/2014/main" id="{68AF835C-7838-218E-B929-46C94D7B05B9}"/>
              </a:ext>
            </a:extLst>
          </p:cNvPr>
          <p:cNvSpPr txBox="1"/>
          <p:nvPr/>
        </p:nvSpPr>
        <p:spPr>
          <a:xfrm>
            <a:off x="5203759" y="6342636"/>
            <a:ext cx="1672512" cy="369332"/>
          </a:xfrm>
          <a:prstGeom prst="rect">
            <a:avLst/>
          </a:prstGeom>
          <a:noFill/>
        </p:spPr>
        <p:txBody>
          <a:bodyPr wrap="square">
            <a:spAutoFit/>
          </a:bodyPr>
          <a:lstStyle/>
          <a:p>
            <a:r>
              <a:rPr lang="en-US" sz="1800" dirty="0"/>
              <a:t>One-to-One</a:t>
            </a:r>
            <a:endParaRPr lang="ar-EG" dirty="0"/>
          </a:p>
        </p:txBody>
      </p:sp>
      <p:sp>
        <p:nvSpPr>
          <p:cNvPr id="13" name="TextBox 12">
            <a:extLst>
              <a:ext uri="{FF2B5EF4-FFF2-40B4-BE49-F238E27FC236}">
                <a16:creationId xmlns:a16="http://schemas.microsoft.com/office/drawing/2014/main" id="{D2ADA481-888F-CE36-9354-812CBDE43E29}"/>
              </a:ext>
            </a:extLst>
          </p:cNvPr>
          <p:cNvSpPr txBox="1"/>
          <p:nvPr/>
        </p:nvSpPr>
        <p:spPr>
          <a:xfrm>
            <a:off x="8988177" y="6342636"/>
            <a:ext cx="1984957" cy="369332"/>
          </a:xfrm>
          <a:prstGeom prst="rect">
            <a:avLst/>
          </a:prstGeom>
          <a:noFill/>
        </p:spPr>
        <p:txBody>
          <a:bodyPr wrap="square">
            <a:spAutoFit/>
          </a:bodyPr>
          <a:lstStyle/>
          <a:p>
            <a:r>
              <a:rPr lang="en-US" sz="1800" dirty="0"/>
              <a:t>Many-to-Many</a:t>
            </a:r>
            <a:endParaRPr lang="ar-EG" dirty="0"/>
          </a:p>
        </p:txBody>
      </p:sp>
    </p:spTree>
    <p:extLst>
      <p:ext uri="{BB962C8B-B14F-4D97-AF65-F5344CB8AC3E}">
        <p14:creationId xmlns:p14="http://schemas.microsoft.com/office/powerpoint/2010/main" val="3159369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C7722-3651-97D9-F0E9-F28BA09A9BA9}"/>
              </a:ext>
            </a:extLst>
          </p:cNvPr>
          <p:cNvSpPr>
            <a:spLocks noGrp="1"/>
          </p:cNvSpPr>
          <p:nvPr>
            <p:ph type="title"/>
          </p:nvPr>
        </p:nvSpPr>
        <p:spPr/>
        <p:txBody>
          <a:bodyPr/>
          <a:lstStyle/>
          <a:p>
            <a:r>
              <a:rPr lang="en-US" altLang="en-US" dirty="0"/>
              <a:t>CPU Scheduling</a:t>
            </a:r>
            <a:endParaRPr lang="ar-EG" dirty="0"/>
          </a:p>
        </p:txBody>
      </p:sp>
      <p:sp>
        <p:nvSpPr>
          <p:cNvPr id="3" name="Content Placeholder 2">
            <a:extLst>
              <a:ext uri="{FF2B5EF4-FFF2-40B4-BE49-F238E27FC236}">
                <a16:creationId xmlns:a16="http://schemas.microsoft.com/office/drawing/2014/main" id="{CB6A5322-B0BE-ADB0-EC7D-74B315B3C216}"/>
              </a:ext>
            </a:extLst>
          </p:cNvPr>
          <p:cNvSpPr>
            <a:spLocks noGrp="1"/>
          </p:cNvSpPr>
          <p:nvPr>
            <p:ph idx="1"/>
          </p:nvPr>
        </p:nvSpPr>
        <p:spPr>
          <a:xfrm>
            <a:off x="838200" y="1399592"/>
            <a:ext cx="8228956" cy="4772608"/>
          </a:xfrm>
        </p:spPr>
        <p:txBody>
          <a:bodyPr>
            <a:noAutofit/>
          </a:bodyPr>
          <a:lstStyle/>
          <a:p>
            <a:r>
              <a:rPr lang="en-US" altLang="en-US" sz="1400" dirty="0"/>
              <a:t>In a system with a single CPU core, only one process can run at a time. </a:t>
            </a:r>
            <a:r>
              <a:rPr lang="en-US" altLang="en-US" sz="1400" dirty="0">
                <a:solidFill>
                  <a:srgbClr val="FF0000"/>
                </a:solidFill>
              </a:rPr>
              <a:t>Others must wait </a:t>
            </a:r>
            <a:r>
              <a:rPr lang="en-US" altLang="en-US" sz="1400" dirty="0"/>
              <a:t>until the CPU’s core is free and can be rescheduled</a:t>
            </a:r>
          </a:p>
          <a:p>
            <a:r>
              <a:rPr lang="en-US" altLang="en-US" sz="1400" dirty="0"/>
              <a:t>The objective of multiprogramming is to have some process running at all times, to maximize CPU utilization</a:t>
            </a:r>
          </a:p>
          <a:p>
            <a:r>
              <a:rPr lang="en-US" altLang="en-US" sz="1400" dirty="0"/>
              <a:t>By </a:t>
            </a:r>
            <a:r>
              <a:rPr lang="en-US" altLang="en-US" sz="1400" dirty="0">
                <a:solidFill>
                  <a:srgbClr val="FF0000"/>
                </a:solidFill>
              </a:rPr>
              <a:t>switching</a:t>
            </a:r>
            <a:r>
              <a:rPr lang="en-US" altLang="en-US" sz="1400" dirty="0"/>
              <a:t> the CPU among processes, the operating system can make the computer </a:t>
            </a:r>
            <a:r>
              <a:rPr lang="en-US" altLang="en-US" sz="1400" dirty="0">
                <a:solidFill>
                  <a:srgbClr val="FF0000"/>
                </a:solidFill>
              </a:rPr>
              <a:t>more productive</a:t>
            </a:r>
            <a:endParaRPr lang="en-US" altLang="en-US" sz="1400" dirty="0"/>
          </a:p>
          <a:p>
            <a:r>
              <a:rPr lang="en-US" altLang="en-US" sz="1400" dirty="0"/>
              <a:t>Process execution consists of a </a:t>
            </a:r>
            <a:r>
              <a:rPr lang="en-US" altLang="en-US" sz="1400" dirty="0">
                <a:solidFill>
                  <a:srgbClr val="3366FF"/>
                </a:solidFill>
              </a:rPr>
              <a:t>cycle</a:t>
            </a:r>
            <a:r>
              <a:rPr lang="en-US" altLang="en-US" sz="1400" dirty="0"/>
              <a:t> </a:t>
            </a:r>
            <a:r>
              <a:rPr lang="en-US" altLang="en-US" sz="1400" dirty="0">
                <a:solidFill>
                  <a:srgbClr val="FF0000"/>
                </a:solidFill>
              </a:rPr>
              <a:t>of CPU execution and I/O wait</a:t>
            </a:r>
          </a:p>
          <a:p>
            <a:pPr lvl="1"/>
            <a:r>
              <a:rPr lang="en-US" altLang="en-US" sz="1400" dirty="0">
                <a:solidFill>
                  <a:srgbClr val="3366FF"/>
                </a:solidFill>
              </a:rPr>
              <a:t>CPU burst </a:t>
            </a:r>
            <a:r>
              <a:rPr lang="en-US" altLang="en-US" sz="1400" dirty="0"/>
              <a:t>followed by </a:t>
            </a:r>
            <a:r>
              <a:rPr lang="en-US" altLang="en-US" sz="1400" dirty="0">
                <a:solidFill>
                  <a:srgbClr val="3366FF"/>
                </a:solidFill>
              </a:rPr>
              <a:t>I/O burst</a:t>
            </a:r>
            <a:r>
              <a:rPr lang="en-US" altLang="en-US" sz="1400" b="1" dirty="0">
                <a:solidFill>
                  <a:srgbClr val="3366FF"/>
                </a:solidFill>
              </a:rPr>
              <a:t>,</a:t>
            </a:r>
            <a:r>
              <a:rPr lang="en-US" altLang="en-US" sz="1400" dirty="0"/>
              <a:t> which is followed by another </a:t>
            </a:r>
            <a:r>
              <a:rPr lang="en-US" altLang="en-US" sz="1400" dirty="0">
                <a:solidFill>
                  <a:srgbClr val="3366FF"/>
                </a:solidFill>
              </a:rPr>
              <a:t>CPU burst</a:t>
            </a:r>
            <a:r>
              <a:rPr lang="en-US" altLang="en-US" sz="1400" dirty="0"/>
              <a:t>, then another </a:t>
            </a:r>
            <a:r>
              <a:rPr lang="en-US" altLang="en-US" sz="1400" dirty="0">
                <a:solidFill>
                  <a:srgbClr val="3366FF"/>
                </a:solidFill>
              </a:rPr>
              <a:t>I/O burst</a:t>
            </a:r>
            <a:r>
              <a:rPr lang="en-US" altLang="en-US" sz="1400" dirty="0"/>
              <a:t>, </a:t>
            </a:r>
            <a:r>
              <a:rPr lang="en-US" altLang="en-US" sz="1400" dirty="0">
                <a:solidFill>
                  <a:srgbClr val="FF0000"/>
                </a:solidFill>
              </a:rPr>
              <a:t>and so on</a:t>
            </a:r>
            <a:r>
              <a:rPr lang="en-US" altLang="en-US" sz="1400" dirty="0"/>
              <a:t>. </a:t>
            </a:r>
          </a:p>
          <a:p>
            <a:pPr lvl="1"/>
            <a:r>
              <a:rPr lang="en-US" altLang="en-US" sz="1400" dirty="0"/>
              <a:t>Every time one process has to wait, </a:t>
            </a:r>
            <a:r>
              <a:rPr lang="en-US" altLang="en-US" sz="1400" dirty="0">
                <a:solidFill>
                  <a:srgbClr val="FF0000"/>
                </a:solidFill>
              </a:rPr>
              <a:t>another</a:t>
            </a:r>
            <a:r>
              <a:rPr lang="en-US" altLang="en-US" sz="1400" dirty="0"/>
              <a:t> process can use of the CPU.</a:t>
            </a:r>
          </a:p>
          <a:p>
            <a:pPr>
              <a:lnSpc>
                <a:spcPct val="150000"/>
              </a:lnSpc>
              <a:defRPr/>
            </a:pPr>
            <a:r>
              <a:rPr lang="en-US" sz="1400" dirty="0">
                <a:ea typeface="ＭＳ Ｐゴシック" charset="0"/>
                <a:cs typeface="ＭＳ Ｐゴシック" charset="0"/>
              </a:rPr>
              <a:t>The</a:t>
            </a:r>
            <a:r>
              <a:rPr lang="en-US" sz="1400" b="1" dirty="0">
                <a:solidFill>
                  <a:srgbClr val="3366FF"/>
                </a:solidFill>
                <a:ea typeface="ＭＳ Ｐゴシック" charset="0"/>
                <a:cs typeface="ＭＳ Ｐゴシック" charset="0"/>
              </a:rPr>
              <a:t> </a:t>
            </a:r>
            <a:r>
              <a:rPr lang="en-US" sz="1400" b="1" dirty="0">
                <a:solidFill>
                  <a:srgbClr val="006699"/>
                </a:solidFill>
                <a:latin typeface="+mj-lt"/>
              </a:rPr>
              <a:t>CPU scheduler </a:t>
            </a:r>
            <a:r>
              <a:rPr lang="en-US" sz="1400" dirty="0">
                <a:ea typeface="ＭＳ Ｐゴシック" charset="-128"/>
                <a:cs typeface="ＭＳ Ｐゴシック" charset="-128"/>
              </a:rPr>
              <a:t>selects from among the processes in ready queue, and allocates a CPU core to one of them</a:t>
            </a:r>
          </a:p>
          <a:p>
            <a:pPr>
              <a:lnSpc>
                <a:spcPct val="150000"/>
              </a:lnSpc>
              <a:defRPr/>
            </a:pPr>
            <a:r>
              <a:rPr lang="en-US" sz="1400" dirty="0">
                <a:ea typeface="ＭＳ Ｐゴシック" charset="-128"/>
                <a:cs typeface="ＭＳ Ｐゴシック" charset="-128"/>
              </a:rPr>
              <a:t>CPU scheduling decisions may take place when a process:</a:t>
            </a:r>
          </a:p>
          <a:p>
            <a:pPr marL="799900" lvl="1" indent="-342815">
              <a:lnSpc>
                <a:spcPct val="150000"/>
              </a:lnSpc>
              <a:buFont typeface="Monotype Sorts" pitchFamily="-84" charset="2"/>
              <a:buNone/>
              <a:defRPr/>
            </a:pPr>
            <a:r>
              <a:rPr lang="en-US" sz="1400" dirty="0">
                <a:solidFill>
                  <a:srgbClr val="FF0000"/>
                </a:solidFill>
                <a:ea typeface="ＭＳ Ｐゴシック" charset="-128"/>
              </a:rPr>
              <a:t>1.</a:t>
            </a:r>
            <a:r>
              <a:rPr lang="en-US" sz="1400" dirty="0">
                <a:solidFill>
                  <a:srgbClr val="CC6600"/>
                </a:solidFill>
                <a:ea typeface="ＭＳ Ｐゴシック" charset="-128"/>
              </a:rPr>
              <a:t>	</a:t>
            </a:r>
            <a:r>
              <a:rPr lang="en-US" sz="1400" dirty="0">
                <a:ea typeface="ＭＳ Ｐゴシック" charset="-128"/>
              </a:rPr>
              <a:t>Switches from </a:t>
            </a:r>
            <a:r>
              <a:rPr lang="en-US" sz="1400" dirty="0">
                <a:solidFill>
                  <a:srgbClr val="FF0000"/>
                </a:solidFill>
                <a:ea typeface="ＭＳ Ｐゴシック" charset="-128"/>
              </a:rPr>
              <a:t>running </a:t>
            </a:r>
            <a:r>
              <a:rPr lang="en-US" sz="1400" dirty="0">
                <a:ea typeface="ＭＳ Ｐゴシック" charset="-128"/>
              </a:rPr>
              <a:t>to</a:t>
            </a:r>
            <a:r>
              <a:rPr lang="en-US" sz="1400" dirty="0">
                <a:solidFill>
                  <a:srgbClr val="FF0000"/>
                </a:solidFill>
                <a:ea typeface="ＭＳ Ｐゴシック" charset="-128"/>
              </a:rPr>
              <a:t> waiting </a:t>
            </a:r>
            <a:r>
              <a:rPr lang="en-US" sz="1400" dirty="0">
                <a:ea typeface="ＭＳ Ｐゴシック" charset="-128"/>
              </a:rPr>
              <a:t>state (</a:t>
            </a:r>
            <a:r>
              <a:rPr lang="en-US" sz="1400" i="1" dirty="0">
                <a:ea typeface="ＭＳ Ｐゴシック" charset="-128"/>
              </a:rPr>
              <a:t>I/O request, wait for the child</a:t>
            </a:r>
            <a:r>
              <a:rPr lang="en-US" sz="1400" dirty="0">
                <a:ea typeface="ＭＳ Ｐゴシック" charset="-128"/>
              </a:rPr>
              <a:t>)</a:t>
            </a:r>
          </a:p>
          <a:p>
            <a:pPr marL="799900" lvl="1" indent="-342815">
              <a:lnSpc>
                <a:spcPct val="150000"/>
              </a:lnSpc>
              <a:buNone/>
              <a:defRPr/>
            </a:pPr>
            <a:r>
              <a:rPr lang="en-US" sz="1400" dirty="0">
                <a:solidFill>
                  <a:srgbClr val="CC6600"/>
                </a:solidFill>
                <a:ea typeface="ＭＳ Ｐゴシック" charset="-128"/>
              </a:rPr>
              <a:t>2.</a:t>
            </a:r>
            <a:r>
              <a:rPr lang="en-US" sz="1400" dirty="0">
                <a:ea typeface="ＭＳ Ｐゴシック" charset="-128"/>
              </a:rPr>
              <a:t>	Switches from </a:t>
            </a:r>
            <a:r>
              <a:rPr lang="en-US" sz="1400" dirty="0">
                <a:solidFill>
                  <a:srgbClr val="FF0000"/>
                </a:solidFill>
                <a:ea typeface="ＭＳ Ｐゴシック" charset="-128"/>
              </a:rPr>
              <a:t>running </a:t>
            </a:r>
            <a:r>
              <a:rPr lang="en-US" sz="1400" dirty="0">
                <a:ea typeface="ＭＳ Ｐゴシック" charset="-128"/>
              </a:rPr>
              <a:t>to</a:t>
            </a:r>
            <a:r>
              <a:rPr lang="en-US" sz="1400" dirty="0">
                <a:solidFill>
                  <a:srgbClr val="FF0000"/>
                </a:solidFill>
                <a:ea typeface="ＭＳ Ｐゴシック" charset="-128"/>
              </a:rPr>
              <a:t> ready</a:t>
            </a:r>
            <a:r>
              <a:rPr lang="en-US" sz="1400" dirty="0">
                <a:ea typeface="ＭＳ Ｐゴシック" charset="-128"/>
              </a:rPr>
              <a:t> state (</a:t>
            </a:r>
            <a:r>
              <a:rPr lang="en-US" sz="1400" i="1" dirty="0">
                <a:ea typeface="ＭＳ Ｐゴシック" charset="-128"/>
              </a:rPr>
              <a:t>interrupt occurs</a:t>
            </a:r>
            <a:r>
              <a:rPr lang="en-US" sz="1400" dirty="0">
                <a:ea typeface="ＭＳ Ｐゴシック" charset="-128"/>
              </a:rPr>
              <a:t>)</a:t>
            </a:r>
          </a:p>
          <a:p>
            <a:pPr marL="799900" lvl="1" indent="-342815">
              <a:lnSpc>
                <a:spcPct val="150000"/>
              </a:lnSpc>
              <a:buNone/>
              <a:defRPr/>
            </a:pPr>
            <a:r>
              <a:rPr lang="en-US" sz="1400" dirty="0">
                <a:solidFill>
                  <a:srgbClr val="CC6600"/>
                </a:solidFill>
                <a:ea typeface="ＭＳ Ｐゴシック" charset="-128"/>
              </a:rPr>
              <a:t>3.</a:t>
            </a:r>
            <a:r>
              <a:rPr lang="en-US" sz="1400" dirty="0">
                <a:ea typeface="ＭＳ Ｐゴシック" charset="-128"/>
              </a:rPr>
              <a:t>	Switches from </a:t>
            </a:r>
            <a:r>
              <a:rPr lang="en-US" sz="1400" dirty="0">
                <a:solidFill>
                  <a:srgbClr val="FF0000"/>
                </a:solidFill>
                <a:ea typeface="ＭＳ Ｐゴシック" charset="-128"/>
              </a:rPr>
              <a:t>waiting </a:t>
            </a:r>
            <a:r>
              <a:rPr lang="en-US" sz="1400" dirty="0">
                <a:ea typeface="ＭＳ Ｐゴシック" charset="-128"/>
              </a:rPr>
              <a:t>to</a:t>
            </a:r>
            <a:r>
              <a:rPr lang="en-US" sz="1400" dirty="0">
                <a:solidFill>
                  <a:srgbClr val="FF0000"/>
                </a:solidFill>
                <a:ea typeface="ＭＳ Ｐゴシック" charset="-128"/>
              </a:rPr>
              <a:t> ready </a:t>
            </a:r>
            <a:r>
              <a:rPr lang="en-US" sz="1400" dirty="0">
                <a:ea typeface="ＭＳ Ｐゴシック" charset="-128"/>
              </a:rPr>
              <a:t>(</a:t>
            </a:r>
            <a:r>
              <a:rPr lang="en-US" sz="1400" i="1" dirty="0">
                <a:ea typeface="ＭＳ Ｐゴシック" charset="-128"/>
              </a:rPr>
              <a:t>completion of I/O</a:t>
            </a:r>
            <a:r>
              <a:rPr lang="en-US" sz="1400" dirty="0">
                <a:ea typeface="ＭＳ Ｐゴシック" charset="-128"/>
              </a:rPr>
              <a:t>)</a:t>
            </a:r>
          </a:p>
          <a:p>
            <a:pPr marL="799900" lvl="1" indent="-342815">
              <a:lnSpc>
                <a:spcPct val="150000"/>
              </a:lnSpc>
              <a:buNone/>
              <a:defRPr/>
            </a:pPr>
            <a:r>
              <a:rPr lang="en-US" sz="1400" dirty="0">
                <a:solidFill>
                  <a:srgbClr val="FF0000"/>
                </a:solidFill>
                <a:ea typeface="ＭＳ Ｐゴシック" charset="-128"/>
              </a:rPr>
              <a:t>4.  </a:t>
            </a:r>
            <a:r>
              <a:rPr lang="en-US" sz="1400" dirty="0">
                <a:ea typeface="ＭＳ Ｐゴシック" charset="-128"/>
              </a:rPr>
              <a:t>Terminates</a:t>
            </a:r>
            <a:endParaRPr lang="en-US" altLang="en-US" sz="1400" dirty="0"/>
          </a:p>
          <a:p>
            <a:pPr marL="0" indent="0">
              <a:buNone/>
            </a:pPr>
            <a:endParaRPr lang="ar-EG" sz="1400" dirty="0"/>
          </a:p>
        </p:txBody>
      </p:sp>
      <p:pic>
        <p:nvPicPr>
          <p:cNvPr id="4" name="Picture 3">
            <a:extLst>
              <a:ext uri="{FF2B5EF4-FFF2-40B4-BE49-F238E27FC236}">
                <a16:creationId xmlns:a16="http://schemas.microsoft.com/office/drawing/2014/main" id="{F505E88C-D4AF-363C-1996-AED5E3C840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7156" y="1145641"/>
            <a:ext cx="2286644" cy="425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852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E157-DB5F-8579-FE8F-38DCF93DF3A6}"/>
              </a:ext>
            </a:extLst>
          </p:cNvPr>
          <p:cNvSpPr>
            <a:spLocks noGrp="1"/>
          </p:cNvSpPr>
          <p:nvPr>
            <p:ph type="title"/>
          </p:nvPr>
        </p:nvSpPr>
        <p:spPr/>
        <p:txBody>
          <a:bodyPr/>
          <a:lstStyle/>
          <a:p>
            <a:r>
              <a:rPr lang="en-US" altLang="en-US" sz="4000" dirty="0"/>
              <a:t>Preemptive and Nonpreemptive Scheduling</a:t>
            </a:r>
            <a:endParaRPr lang="ar-EG" dirty="0"/>
          </a:p>
        </p:txBody>
      </p:sp>
      <p:sp>
        <p:nvSpPr>
          <p:cNvPr id="3" name="Content Placeholder 2">
            <a:extLst>
              <a:ext uri="{FF2B5EF4-FFF2-40B4-BE49-F238E27FC236}">
                <a16:creationId xmlns:a16="http://schemas.microsoft.com/office/drawing/2014/main" id="{45AA730A-EB82-E20D-1653-BF61E11D35C0}"/>
              </a:ext>
            </a:extLst>
          </p:cNvPr>
          <p:cNvSpPr>
            <a:spLocks noGrp="1"/>
          </p:cNvSpPr>
          <p:nvPr>
            <p:ph idx="1"/>
          </p:nvPr>
        </p:nvSpPr>
        <p:spPr/>
        <p:txBody>
          <a:bodyPr>
            <a:normAutofit fontScale="70000" lnSpcReduction="20000"/>
          </a:bodyPr>
          <a:lstStyle/>
          <a:p>
            <a:pPr>
              <a:lnSpc>
                <a:spcPct val="150000"/>
              </a:lnSpc>
              <a:defRPr/>
            </a:pPr>
            <a:r>
              <a:rPr lang="en-US" sz="2800" dirty="0">
                <a:ea typeface="ＭＳ Ｐゴシック" charset="0"/>
              </a:rPr>
              <a:t>When scheduling takes place only under circumstances 1 and 4, the scheduling scheme is </a:t>
            </a:r>
            <a:r>
              <a:rPr lang="en-US" sz="2800" b="1" dirty="0">
                <a:solidFill>
                  <a:srgbClr val="006699"/>
                </a:solidFill>
                <a:latin typeface="+mj-lt"/>
              </a:rPr>
              <a:t>nonpreemptive</a:t>
            </a:r>
            <a:r>
              <a:rPr lang="en-US" sz="2800" dirty="0">
                <a:ea typeface="ＭＳ Ｐゴシック" charset="0"/>
              </a:rPr>
              <a:t>. Otherwise, it is </a:t>
            </a:r>
            <a:r>
              <a:rPr lang="en-US" sz="2800" b="1" dirty="0">
                <a:solidFill>
                  <a:srgbClr val="006699"/>
                </a:solidFill>
                <a:latin typeface="+mj-lt"/>
              </a:rPr>
              <a:t>preemptive</a:t>
            </a:r>
            <a:r>
              <a:rPr lang="en-US" sz="2800" dirty="0">
                <a:ea typeface="ＭＳ Ｐゴシック" charset="0"/>
              </a:rPr>
              <a:t>. </a:t>
            </a:r>
          </a:p>
          <a:p>
            <a:r>
              <a:rPr lang="en-US" sz="2800" dirty="0">
                <a:ea typeface="ＭＳ Ｐゴシック" charset="0"/>
              </a:rPr>
              <a:t>Under Nonpreemptive scheduling, once the CPU has been allocated to a process, the process keeps the CPU until it releases it either by terminating or by switching to the waiting state.</a:t>
            </a:r>
          </a:p>
          <a:p>
            <a:r>
              <a:rPr lang="en-US" altLang="en-US" sz="2800" dirty="0"/>
              <a:t>Preemptive Scheduling and Race Conditions:</a:t>
            </a:r>
          </a:p>
          <a:p>
            <a:pPr lvl="1">
              <a:lnSpc>
                <a:spcPct val="150000"/>
              </a:lnSpc>
              <a:defRPr/>
            </a:pPr>
            <a:r>
              <a:rPr lang="en-US" dirty="0">
                <a:ea typeface="ＭＳ Ｐゴシック" charset="0"/>
              </a:rPr>
              <a:t>Preemptive scheduling can result in race conditions when data are shared among several processes.</a:t>
            </a:r>
          </a:p>
          <a:p>
            <a:pPr lvl="1">
              <a:lnSpc>
                <a:spcPct val="150000"/>
              </a:lnSpc>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endParaRPr lang="ar-EG" dirty="0"/>
          </a:p>
        </p:txBody>
      </p:sp>
    </p:spTree>
    <p:extLst>
      <p:ext uri="{BB962C8B-B14F-4D97-AF65-F5344CB8AC3E}">
        <p14:creationId xmlns:p14="http://schemas.microsoft.com/office/powerpoint/2010/main" val="1831843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097E-B51C-9027-A6F8-A9B8112DD1DE}"/>
              </a:ext>
            </a:extLst>
          </p:cNvPr>
          <p:cNvSpPr>
            <a:spLocks noGrp="1"/>
          </p:cNvSpPr>
          <p:nvPr>
            <p:ph type="title"/>
          </p:nvPr>
        </p:nvSpPr>
        <p:spPr/>
        <p:txBody>
          <a:bodyPr/>
          <a:lstStyle/>
          <a:p>
            <a:r>
              <a:rPr lang="en-US" altLang="en-US" dirty="0"/>
              <a:t>Dispatcher</a:t>
            </a:r>
            <a:endParaRPr lang="ar-EG" dirty="0"/>
          </a:p>
        </p:txBody>
      </p:sp>
      <p:sp>
        <p:nvSpPr>
          <p:cNvPr id="3" name="Content Placeholder 2">
            <a:extLst>
              <a:ext uri="{FF2B5EF4-FFF2-40B4-BE49-F238E27FC236}">
                <a16:creationId xmlns:a16="http://schemas.microsoft.com/office/drawing/2014/main" id="{C86A2290-AB07-C0B2-402C-04424168F55F}"/>
              </a:ext>
            </a:extLst>
          </p:cNvPr>
          <p:cNvSpPr>
            <a:spLocks noGrp="1"/>
          </p:cNvSpPr>
          <p:nvPr>
            <p:ph idx="1"/>
          </p:nvPr>
        </p:nvSpPr>
        <p:spPr>
          <a:xfrm>
            <a:off x="838201" y="2011680"/>
            <a:ext cx="8259146" cy="4160520"/>
          </a:xfrm>
        </p:spPr>
        <p:txBody>
          <a:bodyPr/>
          <a:lstStyle/>
          <a:p>
            <a:pPr>
              <a:lnSpc>
                <a:spcPct val="150000"/>
              </a:lnSpc>
            </a:pPr>
            <a:r>
              <a:rPr lang="en-US" altLang="en-US" sz="2000" dirty="0"/>
              <a:t>Dispatcher module gives control of the CPU to the process selected by the CPU scheduler; this involves:</a:t>
            </a:r>
          </a:p>
          <a:p>
            <a:pPr lvl="1">
              <a:lnSpc>
                <a:spcPct val="150000"/>
              </a:lnSpc>
            </a:pPr>
            <a:r>
              <a:rPr lang="en-US" altLang="en-US" sz="2000" dirty="0"/>
              <a:t>Switching context</a:t>
            </a:r>
          </a:p>
          <a:p>
            <a:pPr lvl="1">
              <a:lnSpc>
                <a:spcPct val="150000"/>
              </a:lnSpc>
            </a:pPr>
            <a:r>
              <a:rPr lang="en-US" altLang="en-US" sz="2000" dirty="0"/>
              <a:t>Switching to user mode</a:t>
            </a:r>
          </a:p>
          <a:p>
            <a:pPr lvl="1">
              <a:lnSpc>
                <a:spcPct val="150000"/>
              </a:lnSpc>
            </a:pPr>
            <a:r>
              <a:rPr lang="en-US" altLang="en-US" sz="2000" dirty="0"/>
              <a:t>Jumping to the proper location in the user program to restart that program</a:t>
            </a:r>
          </a:p>
          <a:p>
            <a:pPr>
              <a:lnSpc>
                <a:spcPct val="150000"/>
              </a:lnSpc>
            </a:pPr>
            <a:r>
              <a:rPr lang="en-US" altLang="en-US" sz="2000" b="1" dirty="0">
                <a:solidFill>
                  <a:srgbClr val="006699"/>
                </a:solidFill>
                <a:latin typeface="+mj-lt"/>
              </a:rPr>
              <a:t>Dispatch latency </a:t>
            </a:r>
            <a:r>
              <a:rPr lang="en-US" altLang="en-US" sz="2000" dirty="0"/>
              <a:t>– </a:t>
            </a:r>
            <a:r>
              <a:rPr lang="en-US" altLang="en-US" sz="2000" dirty="0">
                <a:solidFill>
                  <a:srgbClr val="FF0000"/>
                </a:solidFill>
              </a:rPr>
              <a:t>time it takes for the dispatcher to stop one process and start another running</a:t>
            </a:r>
          </a:p>
          <a:p>
            <a:endParaRPr lang="ar-EG" dirty="0"/>
          </a:p>
        </p:txBody>
      </p:sp>
      <p:pic>
        <p:nvPicPr>
          <p:cNvPr id="4" name="Picture 3">
            <a:extLst>
              <a:ext uri="{FF2B5EF4-FFF2-40B4-BE49-F238E27FC236}">
                <a16:creationId xmlns:a16="http://schemas.microsoft.com/office/drawing/2014/main" id="{4B24D036-ECCD-4EE8-9908-C3EEA54E5CE0}"/>
              </a:ext>
            </a:extLst>
          </p:cNvPr>
          <p:cNvPicPr>
            <a:picLocks noChangeAspect="1"/>
          </p:cNvPicPr>
          <p:nvPr/>
        </p:nvPicPr>
        <p:blipFill rotWithShape="1">
          <a:blip r:embed="rId2">
            <a:extLst>
              <a:ext uri="{28A0092B-C50C-407E-A947-70E740481C1C}">
                <a14:useLocalDpi xmlns:a14="http://schemas.microsoft.com/office/drawing/2010/main" val="0"/>
              </a:ext>
            </a:extLst>
          </a:blip>
          <a:srcRect l="5826" r="42305"/>
          <a:stretch/>
        </p:blipFill>
        <p:spPr bwMode="auto">
          <a:xfrm>
            <a:off x="9097347" y="1828711"/>
            <a:ext cx="281390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403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5924-F931-AEAC-7AD5-6F2C9D445918}"/>
              </a:ext>
            </a:extLst>
          </p:cNvPr>
          <p:cNvSpPr>
            <a:spLocks noGrp="1"/>
          </p:cNvSpPr>
          <p:nvPr>
            <p:ph type="title"/>
          </p:nvPr>
        </p:nvSpPr>
        <p:spPr/>
        <p:txBody>
          <a:bodyPr/>
          <a:lstStyle/>
          <a:p>
            <a:r>
              <a:rPr lang="en-US" altLang="en-US" dirty="0"/>
              <a:t>Scheduling Criteria</a:t>
            </a:r>
            <a:endParaRPr lang="ar-EG" dirty="0"/>
          </a:p>
        </p:txBody>
      </p:sp>
      <p:sp>
        <p:nvSpPr>
          <p:cNvPr id="3" name="Content Placeholder 2">
            <a:extLst>
              <a:ext uri="{FF2B5EF4-FFF2-40B4-BE49-F238E27FC236}">
                <a16:creationId xmlns:a16="http://schemas.microsoft.com/office/drawing/2014/main" id="{F7CA5F1E-651A-AA01-BC5F-6D331A4D66C7}"/>
              </a:ext>
            </a:extLst>
          </p:cNvPr>
          <p:cNvSpPr>
            <a:spLocks noGrp="1"/>
          </p:cNvSpPr>
          <p:nvPr>
            <p:ph idx="1"/>
          </p:nvPr>
        </p:nvSpPr>
        <p:spPr/>
        <p:txBody>
          <a:bodyPr>
            <a:normAutofit fontScale="70000" lnSpcReduction="20000"/>
          </a:bodyPr>
          <a:lstStyle/>
          <a:p>
            <a:r>
              <a:rPr lang="en-US" altLang="en-US" b="1" dirty="0"/>
              <a:t>CPU utilization </a:t>
            </a:r>
            <a:r>
              <a:rPr lang="en-US" altLang="en-US" dirty="0"/>
              <a:t>– keep the CPU as busy as possible</a:t>
            </a:r>
          </a:p>
          <a:p>
            <a:r>
              <a:rPr lang="en-US" altLang="en-US" b="1" dirty="0"/>
              <a:t>Throughput</a:t>
            </a:r>
            <a:r>
              <a:rPr lang="en-US" altLang="en-US" dirty="0"/>
              <a:t> – </a:t>
            </a:r>
            <a:r>
              <a:rPr lang="en-US" altLang="en-US" dirty="0">
                <a:solidFill>
                  <a:srgbClr val="FF0000"/>
                </a:solidFill>
              </a:rPr>
              <a:t># of processes that complete their execution per time unit</a:t>
            </a:r>
          </a:p>
          <a:p>
            <a:r>
              <a:rPr lang="en-US" b="1" dirty="0"/>
              <a:t>Arrival Time: </a:t>
            </a:r>
            <a:r>
              <a:rPr lang="en-US" dirty="0">
                <a:solidFill>
                  <a:srgbClr val="FF0000"/>
                </a:solidFill>
              </a:rPr>
              <a:t>Time at which the process arrives in the ready queue</a:t>
            </a:r>
            <a:r>
              <a:rPr lang="en-US" dirty="0"/>
              <a:t>.</a:t>
            </a:r>
          </a:p>
          <a:p>
            <a:r>
              <a:rPr lang="en-US" altLang="en-US" b="1" dirty="0"/>
              <a:t>Response time </a:t>
            </a:r>
            <a:r>
              <a:rPr lang="en-US" altLang="en-US" dirty="0"/>
              <a:t>– </a:t>
            </a:r>
            <a:r>
              <a:rPr lang="en-US" altLang="en-US" dirty="0">
                <a:solidFill>
                  <a:srgbClr val="FF0000"/>
                </a:solidFill>
              </a:rPr>
              <a:t>amount of time it takes from when a request was submitted until the first response is produced</a:t>
            </a:r>
            <a:r>
              <a:rPr lang="en-US" altLang="en-US" dirty="0"/>
              <a:t>. </a:t>
            </a:r>
          </a:p>
          <a:p>
            <a:pPr algn="l" fontAlgn="base"/>
            <a:r>
              <a:rPr lang="en-US" b="1" dirty="0"/>
              <a:t>Burst Time</a:t>
            </a:r>
            <a:r>
              <a:rPr lang="en-US" b="1" dirty="0">
                <a:solidFill>
                  <a:srgbClr val="273239"/>
                </a:solidFill>
                <a:effectLst/>
                <a:latin typeface="urw-din"/>
              </a:rPr>
              <a:t>:</a:t>
            </a:r>
            <a:r>
              <a:rPr lang="en-US" b="0" dirty="0">
                <a:solidFill>
                  <a:srgbClr val="273239"/>
                </a:solidFill>
                <a:effectLst/>
                <a:latin typeface="urw-din"/>
              </a:rPr>
              <a:t> </a:t>
            </a:r>
            <a:r>
              <a:rPr lang="en-US" b="0" dirty="0">
                <a:solidFill>
                  <a:srgbClr val="FF0000"/>
                </a:solidFill>
                <a:effectLst/>
                <a:latin typeface="urw-din"/>
              </a:rPr>
              <a:t>Time required by a process for CPU execution</a:t>
            </a:r>
            <a:r>
              <a:rPr lang="en-US" b="0" dirty="0">
                <a:solidFill>
                  <a:srgbClr val="273239"/>
                </a:solidFill>
                <a:effectLst/>
                <a:latin typeface="urw-din"/>
              </a:rPr>
              <a:t>.</a:t>
            </a:r>
          </a:p>
          <a:p>
            <a:pPr algn="l" fontAlgn="base"/>
            <a:r>
              <a:rPr lang="en-US" b="1" dirty="0"/>
              <a:t>Turn Around Time</a:t>
            </a:r>
            <a:r>
              <a:rPr lang="en-US" b="1" dirty="0">
                <a:solidFill>
                  <a:srgbClr val="273239"/>
                </a:solidFill>
                <a:effectLst/>
                <a:latin typeface="urw-din"/>
              </a:rPr>
              <a:t>:</a:t>
            </a:r>
            <a:r>
              <a:rPr lang="en-US" b="0" dirty="0">
                <a:solidFill>
                  <a:srgbClr val="273239"/>
                </a:solidFill>
                <a:effectLst/>
                <a:latin typeface="urw-din"/>
              </a:rPr>
              <a:t> </a:t>
            </a:r>
            <a:r>
              <a:rPr lang="en-US" b="0" dirty="0">
                <a:solidFill>
                  <a:srgbClr val="FF0000"/>
                </a:solidFill>
                <a:effectLst/>
                <a:latin typeface="urw-din"/>
              </a:rPr>
              <a:t>Time Difference between completion time and arrival time</a:t>
            </a:r>
            <a:r>
              <a:rPr lang="en-US" b="0" dirty="0">
                <a:solidFill>
                  <a:srgbClr val="273239"/>
                </a:solidFill>
                <a:effectLst/>
                <a:latin typeface="urw-din"/>
              </a:rPr>
              <a:t>.</a:t>
            </a:r>
          </a:p>
          <a:p>
            <a:pPr marL="457200" lvl="1" indent="0" fontAlgn="base">
              <a:buNone/>
            </a:pPr>
            <a:r>
              <a:rPr lang="en-US" b="0" dirty="0">
                <a:solidFill>
                  <a:srgbClr val="273239"/>
                </a:solidFill>
                <a:effectLst/>
                <a:latin typeface="urw-din"/>
              </a:rPr>
              <a:t>	</a:t>
            </a:r>
            <a:r>
              <a:rPr lang="en-US" b="0" dirty="0">
                <a:solidFill>
                  <a:srgbClr val="00B0F0"/>
                </a:solidFill>
                <a:effectLst/>
                <a:latin typeface="urw-din"/>
              </a:rPr>
              <a:t>Turn Around Time = Completion Time – Arrival Time</a:t>
            </a:r>
          </a:p>
          <a:p>
            <a:pPr fontAlgn="base"/>
            <a:r>
              <a:rPr lang="en-US" altLang="en-US" b="1" dirty="0"/>
              <a:t>Waiting time </a:t>
            </a:r>
            <a:r>
              <a:rPr lang="en-US" altLang="en-US" dirty="0"/>
              <a:t>– </a:t>
            </a:r>
            <a:r>
              <a:rPr lang="en-US" altLang="en-US" dirty="0">
                <a:solidFill>
                  <a:srgbClr val="FF0000"/>
                </a:solidFill>
              </a:rPr>
              <a:t>amount of time a process has been waiting in the ready queue or (</a:t>
            </a:r>
            <a:r>
              <a:rPr lang="en-US" b="0" dirty="0">
                <a:solidFill>
                  <a:srgbClr val="FF0000"/>
                </a:solidFill>
                <a:effectLst/>
                <a:latin typeface="urw-din"/>
              </a:rPr>
              <a:t>Time Difference between turn around time and burst time).</a:t>
            </a:r>
            <a:br>
              <a:rPr lang="en-US" b="0" dirty="0">
                <a:solidFill>
                  <a:srgbClr val="273239"/>
                </a:solidFill>
                <a:effectLst/>
                <a:latin typeface="urw-din"/>
              </a:rPr>
            </a:br>
            <a:r>
              <a:rPr lang="en-US" b="0" dirty="0">
                <a:solidFill>
                  <a:srgbClr val="273239"/>
                </a:solidFill>
                <a:effectLst/>
                <a:latin typeface="urw-din"/>
              </a:rPr>
              <a:t>	Waiting Time = Turn Around Time – Burst Time</a:t>
            </a:r>
          </a:p>
          <a:p>
            <a:pPr fontAlgn="base"/>
            <a:r>
              <a:rPr lang="en-US" b="1" dirty="0">
                <a:solidFill>
                  <a:srgbClr val="273239"/>
                </a:solidFill>
                <a:effectLst/>
                <a:latin typeface="urw-din"/>
              </a:rPr>
              <a:t>Completion Time:</a:t>
            </a:r>
            <a:r>
              <a:rPr lang="en-US" b="0" dirty="0">
                <a:solidFill>
                  <a:srgbClr val="273239"/>
                </a:solidFill>
                <a:effectLst/>
                <a:latin typeface="urw-din"/>
              </a:rPr>
              <a:t> </a:t>
            </a:r>
            <a:r>
              <a:rPr lang="en-US" b="0" dirty="0">
                <a:solidFill>
                  <a:srgbClr val="FF0000"/>
                </a:solidFill>
                <a:effectLst/>
                <a:latin typeface="urw-din"/>
              </a:rPr>
              <a:t>Time at which process completes its execution</a:t>
            </a:r>
            <a:r>
              <a:rPr lang="en-US" b="0" dirty="0">
                <a:solidFill>
                  <a:srgbClr val="273239"/>
                </a:solidFill>
                <a:effectLst/>
                <a:latin typeface="urw-din"/>
              </a:rPr>
              <a:t>.</a:t>
            </a:r>
          </a:p>
          <a:p>
            <a:pPr marL="0" indent="0">
              <a:buNone/>
            </a:pPr>
            <a:endParaRPr lang="en-US" altLang="en-US" dirty="0"/>
          </a:p>
        </p:txBody>
      </p:sp>
    </p:spTree>
    <p:extLst>
      <p:ext uri="{BB962C8B-B14F-4D97-AF65-F5344CB8AC3E}">
        <p14:creationId xmlns:p14="http://schemas.microsoft.com/office/powerpoint/2010/main" val="2713383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68720-C633-C5D9-B40B-B3FA975838D4}"/>
              </a:ext>
            </a:extLst>
          </p:cNvPr>
          <p:cNvSpPr>
            <a:spLocks noGrp="1"/>
          </p:cNvSpPr>
          <p:nvPr>
            <p:ph type="title"/>
          </p:nvPr>
        </p:nvSpPr>
        <p:spPr/>
        <p:txBody>
          <a:bodyPr/>
          <a:lstStyle/>
          <a:p>
            <a:r>
              <a:rPr lang="en-US" altLang="en-US" sz="4000" dirty="0"/>
              <a:t>Scheduling Algorithm</a:t>
            </a:r>
            <a:endParaRPr lang="ar-EG" dirty="0"/>
          </a:p>
        </p:txBody>
      </p:sp>
      <p:sp>
        <p:nvSpPr>
          <p:cNvPr id="3" name="Content Placeholder 2">
            <a:extLst>
              <a:ext uri="{FF2B5EF4-FFF2-40B4-BE49-F238E27FC236}">
                <a16:creationId xmlns:a16="http://schemas.microsoft.com/office/drawing/2014/main" id="{B78AAD65-5719-2E1D-E551-D2A930A47B43}"/>
              </a:ext>
            </a:extLst>
          </p:cNvPr>
          <p:cNvSpPr>
            <a:spLocks noGrp="1"/>
          </p:cNvSpPr>
          <p:nvPr>
            <p:ph idx="1"/>
          </p:nvPr>
        </p:nvSpPr>
        <p:spPr>
          <a:xfrm>
            <a:off x="838200" y="2011680"/>
            <a:ext cx="4340290" cy="4160520"/>
          </a:xfrm>
        </p:spPr>
        <p:txBody>
          <a:bodyPr>
            <a:normAutofit/>
          </a:bodyPr>
          <a:lstStyle/>
          <a:p>
            <a:r>
              <a:rPr lang="en-US" altLang="en-US" sz="2800" dirty="0">
                <a:solidFill>
                  <a:srgbClr val="00B050"/>
                </a:solidFill>
              </a:rPr>
              <a:t>Optimization</a:t>
            </a:r>
            <a:r>
              <a:rPr lang="en-US" altLang="en-US" sz="2800" dirty="0"/>
              <a:t> Criteria:</a:t>
            </a:r>
          </a:p>
          <a:p>
            <a:pPr lvl="1">
              <a:lnSpc>
                <a:spcPct val="150000"/>
              </a:lnSpc>
            </a:pPr>
            <a:r>
              <a:rPr lang="en-US" altLang="en-US" dirty="0">
                <a:solidFill>
                  <a:srgbClr val="00B050"/>
                </a:solidFill>
              </a:rPr>
              <a:t>Max</a:t>
            </a:r>
            <a:r>
              <a:rPr lang="en-US" altLang="en-US" dirty="0"/>
              <a:t> CPU utilization</a:t>
            </a:r>
          </a:p>
          <a:p>
            <a:pPr lvl="1">
              <a:lnSpc>
                <a:spcPct val="150000"/>
              </a:lnSpc>
            </a:pPr>
            <a:r>
              <a:rPr lang="en-US" altLang="en-US" dirty="0">
                <a:solidFill>
                  <a:srgbClr val="00B050"/>
                </a:solidFill>
              </a:rPr>
              <a:t>Max</a:t>
            </a:r>
            <a:r>
              <a:rPr lang="en-US" altLang="en-US" dirty="0"/>
              <a:t> throughput</a:t>
            </a:r>
          </a:p>
          <a:p>
            <a:pPr lvl="1">
              <a:lnSpc>
                <a:spcPct val="150000"/>
              </a:lnSpc>
            </a:pPr>
            <a:r>
              <a:rPr lang="en-US" altLang="en-US" dirty="0">
                <a:solidFill>
                  <a:srgbClr val="00B050"/>
                </a:solidFill>
              </a:rPr>
              <a:t>Min</a:t>
            </a:r>
            <a:r>
              <a:rPr lang="en-US" altLang="en-US" dirty="0"/>
              <a:t> turnaround time </a:t>
            </a:r>
          </a:p>
          <a:p>
            <a:pPr lvl="1">
              <a:lnSpc>
                <a:spcPct val="150000"/>
              </a:lnSpc>
            </a:pPr>
            <a:r>
              <a:rPr lang="en-US" altLang="en-US" dirty="0">
                <a:solidFill>
                  <a:srgbClr val="00B050"/>
                </a:solidFill>
              </a:rPr>
              <a:t>Min</a:t>
            </a:r>
            <a:r>
              <a:rPr lang="en-US" altLang="en-US" dirty="0"/>
              <a:t> waiting time </a:t>
            </a:r>
          </a:p>
          <a:p>
            <a:pPr lvl="1">
              <a:lnSpc>
                <a:spcPct val="150000"/>
              </a:lnSpc>
            </a:pPr>
            <a:r>
              <a:rPr lang="en-US" altLang="en-US" dirty="0">
                <a:solidFill>
                  <a:srgbClr val="00B050"/>
                </a:solidFill>
              </a:rPr>
              <a:t>Min</a:t>
            </a:r>
            <a:r>
              <a:rPr lang="en-US" altLang="en-US" dirty="0"/>
              <a:t> response time</a:t>
            </a:r>
          </a:p>
          <a:p>
            <a:pPr>
              <a:lnSpc>
                <a:spcPct val="150000"/>
              </a:lnSpc>
            </a:pPr>
            <a:endParaRPr lang="en-US" altLang="en-US" dirty="0"/>
          </a:p>
          <a:p>
            <a:endParaRPr lang="ar-EG" dirty="0"/>
          </a:p>
        </p:txBody>
      </p:sp>
      <p:sp>
        <p:nvSpPr>
          <p:cNvPr id="5" name="TextBox 4">
            <a:extLst>
              <a:ext uri="{FF2B5EF4-FFF2-40B4-BE49-F238E27FC236}">
                <a16:creationId xmlns:a16="http://schemas.microsoft.com/office/drawing/2014/main" id="{4E0538AA-4FD2-7AB5-0E51-EA97170C18C7}"/>
              </a:ext>
            </a:extLst>
          </p:cNvPr>
          <p:cNvSpPr txBox="1"/>
          <p:nvPr/>
        </p:nvSpPr>
        <p:spPr>
          <a:xfrm>
            <a:off x="5708004" y="2011680"/>
            <a:ext cx="6097554" cy="341632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t>Scheduling Algorithms  </a:t>
            </a:r>
            <a:r>
              <a:rPr lang="en-US" sz="2400" b="0" i="1" dirty="0"/>
              <a:t>for a </a:t>
            </a:r>
            <a:r>
              <a:rPr lang="en-US" sz="2400" b="0" i="1" dirty="0">
                <a:solidFill>
                  <a:srgbClr val="00B0F0"/>
                </a:solidFill>
              </a:rPr>
              <a:t>single processing</a:t>
            </a:r>
            <a:r>
              <a:rPr lang="en-US" sz="2400" b="0" i="1" dirty="0"/>
              <a:t> core:</a:t>
            </a:r>
          </a:p>
          <a:p>
            <a:pPr marL="742950" lvl="1" indent="-285750">
              <a:buFont typeface="Arial" panose="020B0604020202020204" pitchFamily="34" charset="0"/>
              <a:buChar char="•"/>
            </a:pPr>
            <a:r>
              <a:rPr kumimoji="1" lang="en-US" sz="2400" dirty="0"/>
              <a:t>First Come, First Served (FCFS)</a:t>
            </a:r>
            <a:endParaRPr lang="en-US" sz="2400" dirty="0"/>
          </a:p>
          <a:p>
            <a:pPr marL="742950" lvl="1" indent="-285750">
              <a:buFont typeface="Arial" panose="020B0604020202020204" pitchFamily="34" charset="0"/>
              <a:buChar char="•"/>
            </a:pPr>
            <a:r>
              <a:rPr kumimoji="1" lang="en-US" sz="2400" dirty="0"/>
              <a:t>Shortest-Job-First (SJF)</a:t>
            </a:r>
            <a:endParaRPr lang="en-US" sz="2400" dirty="0"/>
          </a:p>
          <a:p>
            <a:pPr marL="742950" lvl="1" indent="-285750">
              <a:buFont typeface="Arial" panose="020B0604020202020204" pitchFamily="34" charset="0"/>
              <a:buChar char="•"/>
            </a:pPr>
            <a:r>
              <a:rPr lang="en-US" sz="2400" dirty="0"/>
              <a:t>Shortest Remaining Time</a:t>
            </a:r>
          </a:p>
          <a:p>
            <a:pPr marL="742950" lvl="1" indent="-285750">
              <a:buFont typeface="Arial" panose="020B0604020202020204" pitchFamily="34" charset="0"/>
              <a:buChar char="•"/>
            </a:pPr>
            <a:r>
              <a:rPr kumimoji="1" lang="en-US" sz="2400" dirty="0"/>
              <a:t>Round Robin (RR)</a:t>
            </a:r>
            <a:endParaRPr lang="en-US" sz="2400" dirty="0"/>
          </a:p>
          <a:p>
            <a:pPr marL="742950" lvl="1" indent="-285750">
              <a:buFont typeface="Arial" panose="020B0604020202020204" pitchFamily="34" charset="0"/>
              <a:buChar char="•"/>
            </a:pPr>
            <a:r>
              <a:rPr kumimoji="1" lang="en-US" sz="2400" dirty="0"/>
              <a:t>Priority Scheduling</a:t>
            </a:r>
            <a:endParaRPr lang="en-US" sz="2400" dirty="0"/>
          </a:p>
          <a:p>
            <a:pPr marL="742950" lvl="1" indent="-285750">
              <a:buFont typeface="Arial" panose="020B0604020202020204" pitchFamily="34" charset="0"/>
              <a:buChar char="•"/>
            </a:pPr>
            <a:r>
              <a:rPr lang="en-US" sz="2400" dirty="0"/>
              <a:t>Multilevel Queue Scheduling</a:t>
            </a:r>
          </a:p>
        </p:txBody>
      </p:sp>
    </p:spTree>
    <p:extLst>
      <p:ext uri="{BB962C8B-B14F-4D97-AF65-F5344CB8AC3E}">
        <p14:creationId xmlns:p14="http://schemas.microsoft.com/office/powerpoint/2010/main" val="744090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CB787C-9399-460E-B386-5CC6E6714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144" y="4646645"/>
            <a:ext cx="6350098" cy="210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3E95B9CB-F98C-023D-9B35-1A7A3F20A48F}"/>
              </a:ext>
            </a:extLst>
          </p:cNvPr>
          <p:cNvSpPr>
            <a:spLocks noGrp="1"/>
          </p:cNvSpPr>
          <p:nvPr>
            <p:ph type="title"/>
          </p:nvPr>
        </p:nvSpPr>
        <p:spPr/>
        <p:txBody>
          <a:bodyPr/>
          <a:lstStyle/>
          <a:p>
            <a:r>
              <a:rPr lang="en-US" dirty="0"/>
              <a:t>Intro. To OS</a:t>
            </a:r>
            <a:endParaRPr lang="ar-EG" dirty="0"/>
          </a:p>
        </p:txBody>
      </p:sp>
      <p:sp>
        <p:nvSpPr>
          <p:cNvPr id="3" name="Content Placeholder 2">
            <a:extLst>
              <a:ext uri="{FF2B5EF4-FFF2-40B4-BE49-F238E27FC236}">
                <a16:creationId xmlns:a16="http://schemas.microsoft.com/office/drawing/2014/main" id="{ECA86AC4-34EB-46B1-913B-337197FB6178}"/>
              </a:ext>
            </a:extLst>
          </p:cNvPr>
          <p:cNvSpPr>
            <a:spLocks noGrp="1"/>
          </p:cNvSpPr>
          <p:nvPr>
            <p:ph idx="1"/>
          </p:nvPr>
        </p:nvSpPr>
        <p:spPr>
          <a:xfrm>
            <a:off x="838200" y="2011680"/>
            <a:ext cx="10515600" cy="2634965"/>
          </a:xfrm>
        </p:spPr>
        <p:txBody>
          <a:bodyPr>
            <a:normAutofit lnSpcReduction="10000"/>
          </a:bodyPr>
          <a:lstStyle/>
          <a:p>
            <a:r>
              <a:rPr lang="en-US" dirty="0"/>
              <a:t>Evolution of Operating Systems:</a:t>
            </a:r>
          </a:p>
          <a:p>
            <a:pPr lvl="1"/>
            <a:r>
              <a:rPr lang="en-US" dirty="0"/>
              <a:t>Hardware upgrades</a:t>
            </a:r>
          </a:p>
          <a:p>
            <a:pPr lvl="1"/>
            <a:r>
              <a:rPr lang="en-US" dirty="0"/>
              <a:t>New types of hardware</a:t>
            </a:r>
          </a:p>
          <a:p>
            <a:pPr lvl="1"/>
            <a:r>
              <a:rPr lang="en-US" dirty="0"/>
              <a:t>New services</a:t>
            </a:r>
          </a:p>
          <a:p>
            <a:pPr lvl="1"/>
            <a:r>
              <a:rPr lang="en-US" dirty="0"/>
              <a:t>Fixes</a:t>
            </a:r>
          </a:p>
          <a:p>
            <a:r>
              <a:rPr lang="en-US" altLang="en-US" dirty="0"/>
              <a:t>Computer System Organization</a:t>
            </a:r>
            <a:endParaRPr lang="ar-EG" dirty="0"/>
          </a:p>
        </p:txBody>
      </p:sp>
    </p:spTree>
    <p:extLst>
      <p:ext uri="{BB962C8B-B14F-4D97-AF65-F5344CB8AC3E}">
        <p14:creationId xmlns:p14="http://schemas.microsoft.com/office/powerpoint/2010/main" val="2610146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C012C0-0047-F16D-259E-B0DDC08EE0F9}"/>
              </a:ext>
            </a:extLst>
          </p:cNvPr>
          <p:cNvPicPr>
            <a:picLocks noChangeAspect="1"/>
          </p:cNvPicPr>
          <p:nvPr/>
        </p:nvPicPr>
        <p:blipFill>
          <a:blip r:embed="rId3"/>
          <a:stretch>
            <a:fillRect/>
          </a:stretch>
        </p:blipFill>
        <p:spPr>
          <a:xfrm>
            <a:off x="2956734" y="2524095"/>
            <a:ext cx="6278531" cy="4155689"/>
          </a:xfrm>
          <a:prstGeom prst="rect">
            <a:avLst/>
          </a:prstGeom>
        </p:spPr>
      </p:pic>
      <p:sp>
        <p:nvSpPr>
          <p:cNvPr id="2" name="Title 1">
            <a:extLst>
              <a:ext uri="{FF2B5EF4-FFF2-40B4-BE49-F238E27FC236}">
                <a16:creationId xmlns:a16="http://schemas.microsoft.com/office/drawing/2014/main" id="{DCC80058-5D88-8127-6D97-1F019AD2187F}"/>
              </a:ext>
            </a:extLst>
          </p:cNvPr>
          <p:cNvSpPr>
            <a:spLocks noGrp="1"/>
          </p:cNvSpPr>
          <p:nvPr>
            <p:ph type="title"/>
          </p:nvPr>
        </p:nvSpPr>
        <p:spPr/>
        <p:txBody>
          <a:bodyPr/>
          <a:lstStyle/>
          <a:p>
            <a:pPr marL="742950" indent="-742950">
              <a:buFont typeface="+mj-lt"/>
              <a:buAutoNum type="arabicPeriod"/>
            </a:pPr>
            <a:r>
              <a:rPr lang="en-US" altLang="en-US" sz="4000" dirty="0"/>
              <a:t>First- Come, First-Served (FCFS) Scheduling:</a:t>
            </a:r>
          </a:p>
        </p:txBody>
      </p:sp>
      <p:sp>
        <p:nvSpPr>
          <p:cNvPr id="3" name="Content Placeholder 2">
            <a:extLst>
              <a:ext uri="{FF2B5EF4-FFF2-40B4-BE49-F238E27FC236}">
                <a16:creationId xmlns:a16="http://schemas.microsoft.com/office/drawing/2014/main" id="{3F5BF7A1-9645-0186-FA8A-1516CF75E015}"/>
              </a:ext>
            </a:extLst>
          </p:cNvPr>
          <p:cNvSpPr>
            <a:spLocks noGrp="1"/>
          </p:cNvSpPr>
          <p:nvPr>
            <p:ph idx="1"/>
          </p:nvPr>
        </p:nvSpPr>
        <p:spPr/>
        <p:txBody>
          <a:bodyPr/>
          <a:lstStyle/>
          <a:p>
            <a:r>
              <a:rPr lang="en-US" sz="1600" b="1" dirty="0">
                <a:solidFill>
                  <a:srgbClr val="FF0000"/>
                </a:solidFill>
                <a:latin typeface="Palatino-Roman"/>
              </a:rPr>
              <a:t>Note</a:t>
            </a:r>
            <a:r>
              <a:rPr lang="en-US" sz="1600" dirty="0">
                <a:solidFill>
                  <a:srgbClr val="231F20"/>
                </a:solidFill>
                <a:latin typeface="Palatino-Roman"/>
              </a:rPr>
              <a:t> that the FCFS scheduling algorithm is non-preemptive. Once the CPU has been allocated to a process, that process keeps the CPU until it releases the CPU, either by terminating or by requesting I/O.</a:t>
            </a:r>
            <a:endParaRPr lang="en-US" sz="1600" dirty="0"/>
          </a:p>
          <a:p>
            <a:endParaRPr lang="ar-EG" dirty="0"/>
          </a:p>
        </p:txBody>
      </p:sp>
    </p:spTree>
    <p:extLst>
      <p:ext uri="{BB962C8B-B14F-4D97-AF65-F5344CB8AC3E}">
        <p14:creationId xmlns:p14="http://schemas.microsoft.com/office/powerpoint/2010/main" val="1985952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E64BA9-6184-8B0C-5115-692BAEDE2A8A}"/>
              </a:ext>
            </a:extLst>
          </p:cNvPr>
          <p:cNvPicPr>
            <a:picLocks noChangeAspect="1"/>
          </p:cNvPicPr>
          <p:nvPr/>
        </p:nvPicPr>
        <p:blipFill>
          <a:blip r:embed="rId2"/>
          <a:stretch>
            <a:fillRect/>
          </a:stretch>
        </p:blipFill>
        <p:spPr>
          <a:xfrm>
            <a:off x="2343150" y="3429000"/>
            <a:ext cx="7505700" cy="3377681"/>
          </a:xfrm>
          <a:prstGeom prst="rect">
            <a:avLst/>
          </a:prstGeom>
        </p:spPr>
      </p:pic>
      <p:sp>
        <p:nvSpPr>
          <p:cNvPr id="2" name="Title 1">
            <a:extLst>
              <a:ext uri="{FF2B5EF4-FFF2-40B4-BE49-F238E27FC236}">
                <a16:creationId xmlns:a16="http://schemas.microsoft.com/office/drawing/2014/main" id="{BEFFE904-FF04-62BF-3168-871A08E0D7AB}"/>
              </a:ext>
            </a:extLst>
          </p:cNvPr>
          <p:cNvSpPr>
            <a:spLocks noGrp="1"/>
          </p:cNvSpPr>
          <p:nvPr>
            <p:ph type="title"/>
          </p:nvPr>
        </p:nvSpPr>
        <p:spPr/>
        <p:txBody>
          <a:bodyPr/>
          <a:lstStyle/>
          <a:p>
            <a:pPr marL="742950" indent="-742950">
              <a:buFont typeface="+mj-lt"/>
              <a:buAutoNum type="arabicPeriod" startAt="2"/>
            </a:pPr>
            <a:r>
              <a:rPr lang="en-US" altLang="en-US" dirty="0"/>
              <a:t>Shortest-Job-First (SJF) Scheduling</a:t>
            </a:r>
            <a:endParaRPr lang="ar-EG" dirty="0"/>
          </a:p>
        </p:txBody>
      </p:sp>
      <p:sp>
        <p:nvSpPr>
          <p:cNvPr id="3" name="Content Placeholder 2">
            <a:extLst>
              <a:ext uri="{FF2B5EF4-FFF2-40B4-BE49-F238E27FC236}">
                <a16:creationId xmlns:a16="http://schemas.microsoft.com/office/drawing/2014/main" id="{9727146A-22DE-B80E-4362-20E4EE61500F}"/>
              </a:ext>
            </a:extLst>
          </p:cNvPr>
          <p:cNvSpPr>
            <a:spLocks noGrp="1"/>
          </p:cNvSpPr>
          <p:nvPr>
            <p:ph idx="1"/>
          </p:nvPr>
        </p:nvSpPr>
        <p:spPr/>
        <p:txBody>
          <a:bodyPr>
            <a:normAutofit/>
          </a:bodyPr>
          <a:lstStyle/>
          <a:p>
            <a:r>
              <a:rPr lang="en-US" altLang="en-US" sz="1800" dirty="0"/>
              <a:t>Associate with each process the length of its next CPU burst</a:t>
            </a:r>
          </a:p>
          <a:p>
            <a:pPr lvl="1"/>
            <a:r>
              <a:rPr lang="en-US" altLang="en-US" sz="1800" dirty="0"/>
              <a:t> Use these lengths to schedule the process with the shortest time</a:t>
            </a:r>
          </a:p>
          <a:p>
            <a:r>
              <a:rPr lang="en-US" altLang="en-US" sz="1800" dirty="0"/>
              <a:t>SJF is optimal – gives </a:t>
            </a:r>
            <a:r>
              <a:rPr lang="en-US" altLang="en-US" sz="1800" dirty="0">
                <a:solidFill>
                  <a:srgbClr val="00B050"/>
                </a:solidFill>
              </a:rPr>
              <a:t>minimum</a:t>
            </a:r>
            <a:r>
              <a:rPr lang="en-US" altLang="en-US" sz="1800" dirty="0"/>
              <a:t> average waiting time for a given set of processes</a:t>
            </a:r>
          </a:p>
          <a:p>
            <a:r>
              <a:rPr lang="en-US" altLang="en-US" sz="1800" dirty="0">
                <a:cs typeface="ＭＳ Ｐゴシック" charset="-128"/>
              </a:rPr>
              <a:t>Preemptive version called </a:t>
            </a:r>
            <a:r>
              <a:rPr lang="en-US" altLang="en-US" sz="1800" b="1" u="sng" dirty="0">
                <a:solidFill>
                  <a:srgbClr val="FF0000"/>
                </a:solidFill>
                <a:latin typeface="+mj-lt"/>
                <a:hlinkClick r:id="rId3" action="ppaction://hlinksldjump">
                  <a:extLst>
                    <a:ext uri="{A12FA001-AC4F-418D-AE19-62706E023703}">
                      <ahyp:hlinkClr xmlns:ahyp="http://schemas.microsoft.com/office/drawing/2018/hyperlinkcolor" val="tx"/>
                    </a:ext>
                  </a:extLst>
                </a:hlinkClick>
              </a:rPr>
              <a:t>shortest-remaining-time-first</a:t>
            </a:r>
            <a:endParaRPr lang="en-US" altLang="en-US" sz="1800" b="1" u="sng" dirty="0">
              <a:solidFill>
                <a:srgbClr val="FF0000"/>
              </a:solidFill>
              <a:latin typeface="+mj-lt"/>
            </a:endParaRPr>
          </a:p>
          <a:p>
            <a:endParaRPr lang="ar-EG" sz="2400" dirty="0"/>
          </a:p>
        </p:txBody>
      </p:sp>
    </p:spTree>
    <p:extLst>
      <p:ext uri="{BB962C8B-B14F-4D97-AF65-F5344CB8AC3E}">
        <p14:creationId xmlns:p14="http://schemas.microsoft.com/office/powerpoint/2010/main" val="4163171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A48F-E0A6-C86B-07AF-C621CECCADD2}"/>
              </a:ext>
            </a:extLst>
          </p:cNvPr>
          <p:cNvSpPr>
            <a:spLocks noGrp="1"/>
          </p:cNvSpPr>
          <p:nvPr>
            <p:ph type="title"/>
          </p:nvPr>
        </p:nvSpPr>
        <p:spPr/>
        <p:txBody>
          <a:bodyPr/>
          <a:lstStyle/>
          <a:p>
            <a:r>
              <a:rPr lang="en-US" altLang="en-US" sz="4000" dirty="0"/>
              <a:t>Shortest-remaining-time-first</a:t>
            </a:r>
            <a:endParaRPr lang="ar-EG" dirty="0"/>
          </a:p>
        </p:txBody>
      </p:sp>
      <p:pic>
        <p:nvPicPr>
          <p:cNvPr id="5" name="Content Placeholder 4">
            <a:extLst>
              <a:ext uri="{FF2B5EF4-FFF2-40B4-BE49-F238E27FC236}">
                <a16:creationId xmlns:a16="http://schemas.microsoft.com/office/drawing/2014/main" id="{E8C7DB80-0D4A-FFA8-BD42-84D1CC726FEA}"/>
              </a:ext>
            </a:extLst>
          </p:cNvPr>
          <p:cNvPicPr>
            <a:picLocks noGrp="1" noChangeAspect="1"/>
          </p:cNvPicPr>
          <p:nvPr>
            <p:ph idx="1"/>
          </p:nvPr>
        </p:nvPicPr>
        <p:blipFill>
          <a:blip r:embed="rId2"/>
          <a:stretch>
            <a:fillRect/>
          </a:stretch>
        </p:blipFill>
        <p:spPr>
          <a:xfrm>
            <a:off x="2705100" y="2077244"/>
            <a:ext cx="6781800" cy="4029075"/>
          </a:xfrm>
        </p:spPr>
      </p:pic>
    </p:spTree>
    <p:extLst>
      <p:ext uri="{BB962C8B-B14F-4D97-AF65-F5344CB8AC3E}">
        <p14:creationId xmlns:p14="http://schemas.microsoft.com/office/powerpoint/2010/main" val="1754355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1245-1349-F150-172A-BF59B4807ED8}"/>
              </a:ext>
            </a:extLst>
          </p:cNvPr>
          <p:cNvSpPr>
            <a:spLocks noGrp="1"/>
          </p:cNvSpPr>
          <p:nvPr>
            <p:ph type="title"/>
          </p:nvPr>
        </p:nvSpPr>
        <p:spPr/>
        <p:txBody>
          <a:bodyPr/>
          <a:lstStyle/>
          <a:p>
            <a:pPr marL="742950" indent="-742950">
              <a:buFont typeface="+mj-lt"/>
              <a:buAutoNum type="arabicPeriod" startAt="3"/>
            </a:pPr>
            <a:r>
              <a:rPr lang="en-US" altLang="en-US" dirty="0"/>
              <a:t>Round Robin (RR)</a:t>
            </a:r>
            <a:endParaRPr lang="ar-EG" dirty="0"/>
          </a:p>
        </p:txBody>
      </p:sp>
      <p:sp>
        <p:nvSpPr>
          <p:cNvPr id="3" name="Content Placeholder 2">
            <a:extLst>
              <a:ext uri="{FF2B5EF4-FFF2-40B4-BE49-F238E27FC236}">
                <a16:creationId xmlns:a16="http://schemas.microsoft.com/office/drawing/2014/main" id="{675E5AC5-974E-5B08-69F5-D6B405A4AE12}"/>
              </a:ext>
            </a:extLst>
          </p:cNvPr>
          <p:cNvSpPr>
            <a:spLocks noGrp="1"/>
          </p:cNvSpPr>
          <p:nvPr>
            <p:ph idx="1"/>
          </p:nvPr>
        </p:nvSpPr>
        <p:spPr/>
        <p:txBody>
          <a:bodyPr>
            <a:normAutofit/>
          </a:bodyPr>
          <a:lstStyle/>
          <a:p>
            <a:r>
              <a:rPr lang="en-US" altLang="en-US" sz="2000" dirty="0"/>
              <a:t>Each process gets a small unit of CPU time (</a:t>
            </a:r>
            <a:r>
              <a:rPr lang="en-US" altLang="en-US" sz="2000" b="1" dirty="0">
                <a:solidFill>
                  <a:srgbClr val="006699"/>
                </a:solidFill>
                <a:latin typeface="+mj-lt"/>
              </a:rPr>
              <a:t>time quantum </a:t>
            </a:r>
            <a:r>
              <a:rPr lang="en-US" altLang="en-US" sz="2000" i="1" dirty="0"/>
              <a:t>q</a:t>
            </a:r>
            <a:r>
              <a:rPr lang="en-US" altLang="en-US" sz="2000" dirty="0"/>
              <a:t>).  After this time has elapsed, the process is preempted and added to the end of the ready queue.</a:t>
            </a:r>
          </a:p>
          <a:p>
            <a:r>
              <a:rPr lang="en-US" altLang="en-US" sz="2000" dirty="0"/>
              <a:t>Timer interrupts every quantum to schedule next process</a:t>
            </a:r>
          </a:p>
          <a:p>
            <a:endParaRPr lang="ar-EG" sz="2000" dirty="0"/>
          </a:p>
        </p:txBody>
      </p:sp>
      <p:pic>
        <p:nvPicPr>
          <p:cNvPr id="5" name="Picture 4">
            <a:extLst>
              <a:ext uri="{FF2B5EF4-FFF2-40B4-BE49-F238E27FC236}">
                <a16:creationId xmlns:a16="http://schemas.microsoft.com/office/drawing/2014/main" id="{FAE7DBED-EB60-4FE7-879B-BFB01C13295A}"/>
              </a:ext>
            </a:extLst>
          </p:cNvPr>
          <p:cNvPicPr>
            <a:picLocks noChangeAspect="1"/>
          </p:cNvPicPr>
          <p:nvPr/>
        </p:nvPicPr>
        <p:blipFill>
          <a:blip r:embed="rId2"/>
          <a:stretch>
            <a:fillRect/>
          </a:stretch>
        </p:blipFill>
        <p:spPr>
          <a:xfrm>
            <a:off x="102636" y="3171889"/>
            <a:ext cx="5290457" cy="3483473"/>
          </a:xfrm>
          <a:prstGeom prst="rect">
            <a:avLst/>
          </a:prstGeom>
        </p:spPr>
      </p:pic>
      <p:sp>
        <p:nvSpPr>
          <p:cNvPr id="7" name="TextBox 6">
            <a:extLst>
              <a:ext uri="{FF2B5EF4-FFF2-40B4-BE49-F238E27FC236}">
                <a16:creationId xmlns:a16="http://schemas.microsoft.com/office/drawing/2014/main" id="{B51F413A-8208-3731-353E-A3D94A6FB362}"/>
              </a:ext>
            </a:extLst>
          </p:cNvPr>
          <p:cNvSpPr txBox="1"/>
          <p:nvPr/>
        </p:nvSpPr>
        <p:spPr>
          <a:xfrm>
            <a:off x="4867857" y="6358037"/>
            <a:ext cx="2456283" cy="369332"/>
          </a:xfrm>
          <a:prstGeom prst="rect">
            <a:avLst/>
          </a:prstGeom>
          <a:noFill/>
        </p:spPr>
        <p:txBody>
          <a:bodyPr wrap="square">
            <a:spAutoFit/>
          </a:bodyPr>
          <a:lstStyle/>
          <a:p>
            <a:r>
              <a:rPr lang="en-US" altLang="en-US" dirty="0">
                <a:solidFill>
                  <a:srgbClr val="0070C0"/>
                </a:solidFill>
              </a:rPr>
              <a:t>Let :Quantum = 4</a:t>
            </a:r>
            <a:endParaRPr lang="ar-EG" dirty="0">
              <a:solidFill>
                <a:srgbClr val="0070C0"/>
              </a:solidFill>
            </a:endParaRPr>
          </a:p>
        </p:txBody>
      </p:sp>
      <p:pic>
        <p:nvPicPr>
          <p:cNvPr id="10" name="Picture 9">
            <a:extLst>
              <a:ext uri="{FF2B5EF4-FFF2-40B4-BE49-F238E27FC236}">
                <a16:creationId xmlns:a16="http://schemas.microsoft.com/office/drawing/2014/main" id="{0C962657-0F2D-80EE-B8B9-8439261EB849}"/>
              </a:ext>
            </a:extLst>
          </p:cNvPr>
          <p:cNvPicPr>
            <a:picLocks noChangeAspect="1"/>
          </p:cNvPicPr>
          <p:nvPr/>
        </p:nvPicPr>
        <p:blipFill>
          <a:blip r:embed="rId3"/>
          <a:stretch>
            <a:fillRect/>
          </a:stretch>
        </p:blipFill>
        <p:spPr>
          <a:xfrm>
            <a:off x="5626358" y="3171889"/>
            <a:ext cx="6167535" cy="3186148"/>
          </a:xfrm>
          <a:prstGeom prst="rect">
            <a:avLst/>
          </a:prstGeom>
        </p:spPr>
      </p:pic>
    </p:spTree>
    <p:extLst>
      <p:ext uri="{BB962C8B-B14F-4D97-AF65-F5344CB8AC3E}">
        <p14:creationId xmlns:p14="http://schemas.microsoft.com/office/powerpoint/2010/main" val="1206865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5C2B239-244B-7F11-2C0F-316B31020FC8}"/>
              </a:ext>
            </a:extLst>
          </p:cNvPr>
          <p:cNvSpPr>
            <a:spLocks noGrp="1"/>
          </p:cNvSpPr>
          <p:nvPr>
            <p:ph type="title"/>
          </p:nvPr>
        </p:nvSpPr>
        <p:spPr>
          <a:xfrm>
            <a:off x="5526156" y="365125"/>
            <a:ext cx="5827643" cy="1433433"/>
          </a:xfrm>
        </p:spPr>
        <p:txBody>
          <a:bodyPr anchor="b">
            <a:normAutofit/>
          </a:bodyPr>
          <a:lstStyle/>
          <a:p>
            <a:pPr marL="742950" indent="-742950">
              <a:buFont typeface="+mj-lt"/>
              <a:buAutoNum type="arabicPeriod" startAt="4"/>
            </a:pPr>
            <a:r>
              <a:rPr lang="en-US" altLang="en-US" dirty="0"/>
              <a:t>Priority Scheduling</a:t>
            </a:r>
            <a:endParaRPr lang="ar-EG" dirty="0"/>
          </a:p>
        </p:txBody>
      </p:sp>
      <p:pic>
        <p:nvPicPr>
          <p:cNvPr id="5" name="Picture 4">
            <a:extLst>
              <a:ext uri="{FF2B5EF4-FFF2-40B4-BE49-F238E27FC236}">
                <a16:creationId xmlns:a16="http://schemas.microsoft.com/office/drawing/2014/main" id="{2FB20D52-4E37-A245-8E5E-9E3BBB06378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62" b="97561" l="256" r="98976">
                        <a14:foregroundMark x1="49424" y1="32520" x2="49424" y2="32520"/>
                        <a14:foregroundMark x1="77465" y1="21951" x2="39181" y2="10163"/>
                        <a14:foregroundMark x1="39181" y1="10163" x2="2305" y2="24797"/>
                        <a14:foregroundMark x1="2305" y1="24797" x2="43790" y2="90854"/>
                        <a14:foregroundMark x1="43790" y1="90854" x2="57875" y2="90650"/>
                        <a14:foregroundMark x1="73367" y1="11585" x2="78489" y2="81504"/>
                        <a14:foregroundMark x1="78489" y1="81504" x2="4738" y2="90650"/>
                        <a14:foregroundMark x1="41101" y1="96138" x2="384" y2="96748"/>
                        <a14:foregroundMark x1="384" y1="96748" x2="10371" y2="24797"/>
                        <a14:foregroundMark x1="10371" y1="24797" x2="28425" y2="3862"/>
                        <a14:foregroundMark x1="28425" y1="3862" x2="46735" y2="5488"/>
                        <a14:foregroundMark x1="67093" y1="6098" x2="80154" y2="14228"/>
                        <a14:foregroundMark x1="80154" y1="14228" x2="86172" y2="94106"/>
                        <a14:foregroundMark x1="80282" y1="66260" x2="98592" y2="69309"/>
                        <a14:foregroundMark x1="98592" y1="69309" x2="98976" y2="93089"/>
                        <a14:foregroundMark x1="99232" y1="95122" x2="4994" y2="97764"/>
                        <a14:foregroundMark x1="4994" y1="97764" x2="4994" y2="97764"/>
                        <a14:foregroundMark x1="256" y1="18089" x2="256" y2="18089"/>
                        <a14:backgroundMark x1="88732" y1="3252" x2="88732" y2="3252"/>
                        <a14:backgroundMark x1="87324" y1="1626" x2="96415" y2="18293"/>
                        <a14:backgroundMark x1="96415" y1="18293" x2="98079" y2="19106"/>
                        <a14:backgroundMark x1="84507" y1="203" x2="85915" y2="26423"/>
                        <a14:backgroundMark x1="85915" y1="26423" x2="97183" y2="33740"/>
                        <a14:backgroundMark x1="97183" y1="33740" x2="99616" y2="33943"/>
                      </a14:backgroundRemoval>
                    </a14:imgEffect>
                  </a14:imgLayer>
                </a14:imgProps>
              </a:ext>
            </a:extLst>
          </a:blip>
          <a:stretch>
            <a:fillRect/>
          </a:stretch>
        </p:blipFill>
        <p:spPr>
          <a:xfrm>
            <a:off x="643465" y="2960076"/>
            <a:ext cx="4309533" cy="2715005"/>
          </a:xfrm>
          <a:prstGeom prst="rect">
            <a:avLst/>
          </a:prstGeom>
        </p:spPr>
      </p:pic>
      <p:sp>
        <p:nvSpPr>
          <p:cNvPr id="3" name="Content Placeholder 2">
            <a:extLst>
              <a:ext uri="{FF2B5EF4-FFF2-40B4-BE49-F238E27FC236}">
                <a16:creationId xmlns:a16="http://schemas.microsoft.com/office/drawing/2014/main" id="{86F29430-DF80-0143-5192-9FCBC82D7E7D}"/>
              </a:ext>
            </a:extLst>
          </p:cNvPr>
          <p:cNvSpPr>
            <a:spLocks noGrp="1"/>
          </p:cNvSpPr>
          <p:nvPr>
            <p:ph idx="1"/>
          </p:nvPr>
        </p:nvSpPr>
        <p:spPr>
          <a:xfrm>
            <a:off x="5101527" y="2037153"/>
            <a:ext cx="6938896" cy="4121149"/>
          </a:xfrm>
        </p:spPr>
        <p:txBody>
          <a:bodyPr anchor="t">
            <a:normAutofit fontScale="92500" lnSpcReduction="10000"/>
          </a:bodyPr>
          <a:lstStyle/>
          <a:p>
            <a:pPr>
              <a:lnSpc>
                <a:spcPct val="90000"/>
              </a:lnSpc>
            </a:pPr>
            <a:r>
              <a:rPr lang="en-US" altLang="en-US" sz="1600" dirty="0"/>
              <a:t>A priority number (integer) is associated with each process</a:t>
            </a:r>
          </a:p>
          <a:p>
            <a:pPr>
              <a:lnSpc>
                <a:spcPct val="90000"/>
              </a:lnSpc>
            </a:pPr>
            <a:r>
              <a:rPr lang="en-US" altLang="en-US" sz="1600" dirty="0">
                <a:solidFill>
                  <a:srgbClr val="00B0F0"/>
                </a:solidFill>
              </a:rPr>
              <a:t>If coming process is higher priority than the current one, then it will be work and the current one will wait.</a:t>
            </a:r>
          </a:p>
          <a:p>
            <a:pPr>
              <a:lnSpc>
                <a:spcPct val="90000"/>
              </a:lnSpc>
            </a:pPr>
            <a:r>
              <a:rPr lang="en-US" altLang="en-US" sz="1600" dirty="0"/>
              <a:t>The CPU is allocated to the process with the highest priority (smallest integer </a:t>
            </a:r>
            <a:r>
              <a:rPr lang="en-US" altLang="en-US" sz="1600" dirty="0">
                <a:sym typeface="Symbol" panose="05050102010706020507" pitchFamily="18" charset="2"/>
              </a:rPr>
              <a:t> highest priority)</a:t>
            </a:r>
          </a:p>
          <a:p>
            <a:pPr lvl="1">
              <a:lnSpc>
                <a:spcPct val="90000"/>
              </a:lnSpc>
            </a:pPr>
            <a:r>
              <a:rPr lang="en-US" altLang="en-US" sz="1600" dirty="0"/>
              <a:t>Preemptive (</a:t>
            </a:r>
            <a:r>
              <a:rPr lang="en-US" altLang="en-US" sz="1600" dirty="0">
                <a:solidFill>
                  <a:srgbClr val="00B0F0"/>
                </a:solidFill>
              </a:rPr>
              <a:t>if coming process has less time than current one then serve the coming process and make current one wait</a:t>
            </a:r>
            <a:r>
              <a:rPr lang="en-US" altLang="en-US" sz="1600" dirty="0"/>
              <a:t>)</a:t>
            </a:r>
          </a:p>
          <a:p>
            <a:pPr lvl="1">
              <a:lnSpc>
                <a:spcPct val="90000"/>
              </a:lnSpc>
            </a:pPr>
            <a:r>
              <a:rPr lang="en-US" altLang="en-US" sz="1600" dirty="0">
                <a:hlinkClick r:id="rId4" action="ppaction://hlinksldjump">
                  <a:extLst>
                    <a:ext uri="{A12FA001-AC4F-418D-AE19-62706E023703}">
                      <ahyp:hlinkClr xmlns:ahyp="http://schemas.microsoft.com/office/drawing/2018/hyperlinkcolor" val="tx"/>
                    </a:ext>
                  </a:extLst>
                </a:hlinkClick>
              </a:rPr>
              <a:t>Nonpreemptive</a:t>
            </a:r>
            <a:endParaRPr lang="en-US" altLang="en-US" sz="1600" dirty="0"/>
          </a:p>
          <a:p>
            <a:pPr lvl="1">
              <a:lnSpc>
                <a:spcPct val="90000"/>
              </a:lnSpc>
            </a:pPr>
            <a:endParaRPr lang="en-US" altLang="en-US" sz="1600" dirty="0"/>
          </a:p>
          <a:p>
            <a:pPr>
              <a:lnSpc>
                <a:spcPct val="90000"/>
              </a:lnSpc>
            </a:pPr>
            <a:r>
              <a:rPr lang="en-US" altLang="en-US" sz="1600" dirty="0"/>
              <a:t>SJF is priority scheduling where priority is the inverse of predicted next CPU burst time</a:t>
            </a:r>
          </a:p>
          <a:p>
            <a:pPr>
              <a:lnSpc>
                <a:spcPct val="90000"/>
              </a:lnSpc>
            </a:pPr>
            <a:endParaRPr lang="en-US" altLang="en-US" sz="1600" dirty="0"/>
          </a:p>
          <a:p>
            <a:pPr>
              <a:lnSpc>
                <a:spcPct val="90000"/>
              </a:lnSpc>
            </a:pPr>
            <a:r>
              <a:rPr lang="en-US" altLang="en-US" sz="1600" dirty="0"/>
              <a:t>Problem </a:t>
            </a:r>
            <a:r>
              <a:rPr lang="en-US" altLang="en-US" sz="1600" dirty="0">
                <a:sym typeface="Symbol" panose="05050102010706020507" pitchFamily="18" charset="2"/>
              </a:rPr>
              <a:t> </a:t>
            </a:r>
            <a:r>
              <a:rPr lang="en-US" altLang="en-US" sz="1600" b="1" dirty="0">
                <a:latin typeface="+mj-lt"/>
                <a:sym typeface="Symbol" panose="05050102010706020507" pitchFamily="18" charset="2"/>
              </a:rPr>
              <a:t>Starvation</a:t>
            </a:r>
            <a:r>
              <a:rPr lang="en-US" altLang="en-US" sz="1600" b="1" dirty="0">
                <a:sym typeface="Symbol" panose="05050102010706020507" pitchFamily="18" charset="2"/>
              </a:rPr>
              <a:t> </a:t>
            </a:r>
            <a:r>
              <a:rPr lang="en-US" altLang="en-US" sz="1600" dirty="0">
                <a:sym typeface="Symbol" panose="05050102010706020507" pitchFamily="18" charset="2"/>
              </a:rPr>
              <a:t>– low priority processes may never execute</a:t>
            </a:r>
          </a:p>
          <a:p>
            <a:pPr>
              <a:lnSpc>
                <a:spcPct val="90000"/>
              </a:lnSpc>
            </a:pPr>
            <a:endParaRPr lang="en-US" altLang="en-US" sz="1600" dirty="0">
              <a:sym typeface="Symbol" panose="05050102010706020507" pitchFamily="18" charset="2"/>
            </a:endParaRPr>
          </a:p>
          <a:p>
            <a:pPr>
              <a:lnSpc>
                <a:spcPct val="90000"/>
              </a:lnSpc>
            </a:pPr>
            <a:r>
              <a:rPr lang="en-US" altLang="en-US" sz="1600" dirty="0">
                <a:sym typeface="Symbol" panose="05050102010706020507" pitchFamily="18" charset="2"/>
              </a:rPr>
              <a:t>Solution  </a:t>
            </a:r>
            <a:r>
              <a:rPr lang="en-US" altLang="en-US" sz="1600" b="1" dirty="0">
                <a:latin typeface="+mj-lt"/>
                <a:sym typeface="Symbol" panose="05050102010706020507" pitchFamily="18" charset="2"/>
              </a:rPr>
              <a:t>Aging</a:t>
            </a:r>
            <a:r>
              <a:rPr lang="en-US" altLang="en-US" sz="1600" b="1" dirty="0">
                <a:sym typeface="Symbol" panose="05050102010706020507" pitchFamily="18" charset="2"/>
              </a:rPr>
              <a:t> </a:t>
            </a:r>
            <a:r>
              <a:rPr lang="en-US" altLang="en-US" sz="1600" dirty="0">
                <a:sym typeface="Symbol" panose="05050102010706020507" pitchFamily="18" charset="2"/>
              </a:rPr>
              <a:t>– as time progresses increase the priority of the process</a:t>
            </a:r>
          </a:p>
          <a:p>
            <a:pPr>
              <a:lnSpc>
                <a:spcPct val="90000"/>
              </a:lnSpc>
            </a:pPr>
            <a:endParaRPr lang="ar-EG" sz="1600" dirty="0"/>
          </a:p>
        </p:txBody>
      </p:sp>
    </p:spTree>
    <p:extLst>
      <p:ext uri="{BB962C8B-B14F-4D97-AF65-F5344CB8AC3E}">
        <p14:creationId xmlns:p14="http://schemas.microsoft.com/office/powerpoint/2010/main" val="213940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71108-4253-CFEE-793F-16565C84BE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90451" y="2496296"/>
            <a:ext cx="4340270" cy="230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75535133-DCD9-3897-568A-32B7AB335C1F}"/>
              </a:ext>
            </a:extLst>
          </p:cNvPr>
          <p:cNvSpPr>
            <a:spLocks noGrp="1"/>
          </p:cNvSpPr>
          <p:nvPr>
            <p:ph type="title"/>
          </p:nvPr>
        </p:nvSpPr>
        <p:spPr/>
        <p:txBody>
          <a:bodyPr/>
          <a:lstStyle/>
          <a:p>
            <a:r>
              <a:rPr lang="en-US" altLang="en-US" dirty="0"/>
              <a:t>Multilevel Queue</a:t>
            </a:r>
            <a:endParaRPr lang="ar-EG" dirty="0"/>
          </a:p>
        </p:txBody>
      </p:sp>
      <p:sp>
        <p:nvSpPr>
          <p:cNvPr id="3" name="Content Placeholder 2">
            <a:extLst>
              <a:ext uri="{FF2B5EF4-FFF2-40B4-BE49-F238E27FC236}">
                <a16:creationId xmlns:a16="http://schemas.microsoft.com/office/drawing/2014/main" id="{FAA671A1-9518-7385-87ED-08E7E69BC82A}"/>
              </a:ext>
            </a:extLst>
          </p:cNvPr>
          <p:cNvSpPr>
            <a:spLocks noGrp="1"/>
          </p:cNvSpPr>
          <p:nvPr>
            <p:ph idx="1"/>
          </p:nvPr>
        </p:nvSpPr>
        <p:spPr>
          <a:xfrm>
            <a:off x="838200" y="2011680"/>
            <a:ext cx="7400731" cy="4160520"/>
          </a:xfrm>
        </p:spPr>
        <p:txBody>
          <a:bodyPr>
            <a:normAutofit fontScale="92500" lnSpcReduction="10000"/>
          </a:bodyPr>
          <a:lstStyle/>
          <a:p>
            <a:r>
              <a:rPr lang="en-US" altLang="en-US" sz="2800" dirty="0"/>
              <a:t>With priority scheduling, have separate queues for each priority.</a:t>
            </a:r>
          </a:p>
          <a:p>
            <a:r>
              <a:rPr lang="en-US" altLang="en-US" dirty="0"/>
              <a:t>Multilevel Feedback Queue</a:t>
            </a:r>
          </a:p>
          <a:p>
            <a:pPr lvl="1"/>
            <a:r>
              <a:rPr lang="en-US" altLang="en-US" sz="1800" dirty="0"/>
              <a:t>A process can move between the various queues.</a:t>
            </a:r>
          </a:p>
          <a:p>
            <a:pPr lvl="1"/>
            <a:r>
              <a:rPr lang="en-US" altLang="en-US" sz="1800" dirty="0"/>
              <a:t>Multilevel-feedback-queue scheduler defined by the following parameters:</a:t>
            </a:r>
          </a:p>
          <a:p>
            <a:pPr lvl="2"/>
            <a:r>
              <a:rPr lang="en-US" altLang="en-US" sz="1800" dirty="0"/>
              <a:t>Number of queues</a:t>
            </a:r>
          </a:p>
          <a:p>
            <a:pPr lvl="2"/>
            <a:r>
              <a:rPr lang="en-US" altLang="en-US" sz="1800" dirty="0"/>
              <a:t>Scheduling algorithms for each queue</a:t>
            </a:r>
          </a:p>
          <a:p>
            <a:pPr lvl="2"/>
            <a:r>
              <a:rPr lang="en-US" altLang="en-US" sz="1800" dirty="0"/>
              <a:t>Method used to determine when to upgrade a process</a:t>
            </a:r>
          </a:p>
          <a:p>
            <a:pPr lvl="2"/>
            <a:r>
              <a:rPr lang="en-US" altLang="en-US" sz="1800" dirty="0"/>
              <a:t>Method used to determine when to demote a process</a:t>
            </a:r>
          </a:p>
          <a:p>
            <a:pPr lvl="2"/>
            <a:r>
              <a:rPr lang="en-US" altLang="en-US" sz="1800" dirty="0"/>
              <a:t>Method used to determine which queue a process will enter when that process needs service</a:t>
            </a:r>
          </a:p>
          <a:p>
            <a:pPr lvl="1"/>
            <a:r>
              <a:rPr lang="en-US" altLang="en-US" sz="1800" dirty="0"/>
              <a:t>Aging can be implemented using multilevel feedback queue</a:t>
            </a:r>
          </a:p>
          <a:p>
            <a:endParaRPr lang="ar-EG" dirty="0"/>
          </a:p>
        </p:txBody>
      </p:sp>
    </p:spTree>
    <p:extLst>
      <p:ext uri="{BB962C8B-B14F-4D97-AF65-F5344CB8AC3E}">
        <p14:creationId xmlns:p14="http://schemas.microsoft.com/office/powerpoint/2010/main" val="2969034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A88B-C70C-095A-2524-F98815A52D34}"/>
              </a:ext>
            </a:extLst>
          </p:cNvPr>
          <p:cNvSpPr>
            <a:spLocks noGrp="1"/>
          </p:cNvSpPr>
          <p:nvPr>
            <p:ph type="title"/>
          </p:nvPr>
        </p:nvSpPr>
        <p:spPr/>
        <p:txBody>
          <a:bodyPr/>
          <a:lstStyle/>
          <a:p>
            <a:r>
              <a:rPr lang="en-US" altLang="en-US" dirty="0"/>
              <a:t>Multiple-Processor Scheduling</a:t>
            </a:r>
            <a:endParaRPr lang="ar-EG" dirty="0"/>
          </a:p>
        </p:txBody>
      </p:sp>
      <p:sp>
        <p:nvSpPr>
          <p:cNvPr id="3" name="Content Placeholder 2">
            <a:extLst>
              <a:ext uri="{FF2B5EF4-FFF2-40B4-BE49-F238E27FC236}">
                <a16:creationId xmlns:a16="http://schemas.microsoft.com/office/drawing/2014/main" id="{79FE761C-9518-4B9F-1BA2-81C61416D7AD}"/>
              </a:ext>
            </a:extLst>
          </p:cNvPr>
          <p:cNvSpPr>
            <a:spLocks noGrp="1"/>
          </p:cNvSpPr>
          <p:nvPr>
            <p:ph idx="1"/>
          </p:nvPr>
        </p:nvSpPr>
        <p:spPr>
          <a:xfrm>
            <a:off x="838200" y="1306285"/>
            <a:ext cx="10515600" cy="5186589"/>
          </a:xfrm>
        </p:spPr>
        <p:txBody>
          <a:bodyPr>
            <a:normAutofit fontScale="62500" lnSpcReduction="20000"/>
          </a:bodyPr>
          <a:lstStyle/>
          <a:p>
            <a:pPr>
              <a:lnSpc>
                <a:spcPct val="150000"/>
              </a:lnSpc>
            </a:pPr>
            <a:r>
              <a:rPr lang="en-US" altLang="en-US" sz="2000" dirty="0"/>
              <a:t>CPU scheduling more complex when multiple CPUs are available</a:t>
            </a:r>
          </a:p>
          <a:p>
            <a:pPr>
              <a:lnSpc>
                <a:spcPct val="150000"/>
              </a:lnSpc>
            </a:pPr>
            <a:r>
              <a:rPr lang="en-US" altLang="en-US" sz="2000" dirty="0"/>
              <a:t>Multiprocessor may be any one of the following architectures:</a:t>
            </a:r>
            <a:endParaRPr lang="en-US" altLang="en-US" sz="900" dirty="0"/>
          </a:p>
          <a:p>
            <a:pPr lvl="1">
              <a:lnSpc>
                <a:spcPct val="150000"/>
              </a:lnSpc>
            </a:pPr>
            <a:r>
              <a:rPr lang="en-US" altLang="en-US" sz="2000" dirty="0"/>
              <a:t>Multicore CPUs</a:t>
            </a:r>
          </a:p>
          <a:p>
            <a:pPr lvl="1">
              <a:lnSpc>
                <a:spcPct val="150000"/>
              </a:lnSpc>
            </a:pPr>
            <a:r>
              <a:rPr lang="en-US" altLang="en-US" sz="2000" dirty="0"/>
              <a:t>Multithreaded cores</a:t>
            </a:r>
          </a:p>
          <a:p>
            <a:pPr lvl="1">
              <a:lnSpc>
                <a:spcPct val="150000"/>
              </a:lnSpc>
            </a:pPr>
            <a:r>
              <a:rPr lang="en-US" sz="2000" dirty="0"/>
              <a:t>Non-Uniform Memory Access (</a:t>
            </a:r>
            <a:r>
              <a:rPr lang="en-US" altLang="en-US" sz="2000" dirty="0"/>
              <a:t>NUMA) systems</a:t>
            </a:r>
          </a:p>
          <a:p>
            <a:pPr lvl="1">
              <a:lnSpc>
                <a:spcPct val="150000"/>
              </a:lnSpc>
            </a:pPr>
            <a:r>
              <a:rPr lang="en-US" altLang="en-US" sz="2000" dirty="0"/>
              <a:t>Heterogeneous multiprocessing</a:t>
            </a:r>
          </a:p>
          <a:p>
            <a:pPr>
              <a:lnSpc>
                <a:spcPct val="150000"/>
              </a:lnSpc>
            </a:pPr>
            <a:r>
              <a:rPr lang="en-US" altLang="en-US" sz="2600" dirty="0">
                <a:solidFill>
                  <a:srgbClr val="FF0000"/>
                </a:solidFill>
              </a:rPr>
              <a:t>Approaches</a:t>
            </a:r>
            <a:r>
              <a:rPr lang="ar-EG" altLang="en-US" sz="2600" dirty="0">
                <a:solidFill>
                  <a:srgbClr val="FF0000"/>
                </a:solidFill>
              </a:rPr>
              <a:t>:</a:t>
            </a:r>
          </a:p>
          <a:p>
            <a:pPr lvl="1"/>
            <a:r>
              <a:rPr lang="en-US" altLang="en-US" b="1" dirty="0"/>
              <a:t>Asymmetric Multiprocessing</a:t>
            </a:r>
          </a:p>
          <a:p>
            <a:pPr lvl="2"/>
            <a:r>
              <a:rPr lang="en-US" altLang="en-US" dirty="0"/>
              <a:t>One approach is to have all scheduling decisions, I/O processing, and other system activities handled by a single processor —</a:t>
            </a:r>
            <a:r>
              <a:rPr lang="en-US" altLang="en-US" dirty="0">
                <a:solidFill>
                  <a:srgbClr val="FF0000"/>
                </a:solidFill>
              </a:rPr>
              <a:t>the master server</a:t>
            </a:r>
          </a:p>
          <a:p>
            <a:pPr lvl="2"/>
            <a:r>
              <a:rPr lang="en-US" dirty="0">
                <a:solidFill>
                  <a:srgbClr val="FF0000"/>
                </a:solidFill>
              </a:rPr>
              <a:t>Other processors </a:t>
            </a:r>
            <a:r>
              <a:rPr lang="en-US" dirty="0"/>
              <a:t>execute only </a:t>
            </a:r>
            <a:r>
              <a:rPr lang="en-US" u="sng" dirty="0">
                <a:solidFill>
                  <a:srgbClr val="FF0000"/>
                </a:solidFill>
              </a:rPr>
              <a:t>user code</a:t>
            </a:r>
          </a:p>
          <a:p>
            <a:pPr lvl="2"/>
            <a:r>
              <a:rPr lang="en-US" altLang="en-US" b="1" dirty="0">
                <a:solidFill>
                  <a:srgbClr val="0070C0"/>
                </a:solidFill>
              </a:rPr>
              <a:t>Pros</a:t>
            </a:r>
            <a:r>
              <a:rPr lang="en-US" altLang="en-US" dirty="0"/>
              <a:t>: this approach is </a:t>
            </a:r>
            <a:r>
              <a:rPr lang="en-US" altLang="en-US" dirty="0">
                <a:solidFill>
                  <a:srgbClr val="0070C0"/>
                </a:solidFill>
              </a:rPr>
              <a:t>simple</a:t>
            </a:r>
            <a:r>
              <a:rPr lang="en-US" altLang="en-US" dirty="0"/>
              <a:t> because only one core accesses the system data </a:t>
            </a:r>
            <a:r>
              <a:rPr lang="en-US" altLang="en-US" b="1" dirty="0"/>
              <a:t>structures</a:t>
            </a:r>
            <a:r>
              <a:rPr lang="en-US" altLang="en-US" dirty="0"/>
              <a:t>, </a:t>
            </a:r>
            <a:r>
              <a:rPr lang="en-US" altLang="en-US" dirty="0">
                <a:solidFill>
                  <a:srgbClr val="FF0000"/>
                </a:solidFill>
              </a:rPr>
              <a:t>reducing the need for data sharing</a:t>
            </a:r>
          </a:p>
          <a:p>
            <a:pPr lvl="2"/>
            <a:r>
              <a:rPr lang="en-US" altLang="en-US" b="1" dirty="0">
                <a:solidFill>
                  <a:srgbClr val="0070C0"/>
                </a:solidFill>
              </a:rPr>
              <a:t>Cons</a:t>
            </a:r>
            <a:r>
              <a:rPr lang="en-US" altLang="en-US" dirty="0"/>
              <a:t>: the </a:t>
            </a:r>
            <a:r>
              <a:rPr lang="en-US" altLang="en-US" dirty="0">
                <a:solidFill>
                  <a:srgbClr val="FF0000"/>
                </a:solidFill>
              </a:rPr>
              <a:t>master server </a:t>
            </a:r>
            <a:r>
              <a:rPr lang="en-US" altLang="en-US" dirty="0"/>
              <a:t>becomes a </a:t>
            </a:r>
            <a:r>
              <a:rPr lang="en-US" altLang="en-US" b="1" dirty="0">
                <a:solidFill>
                  <a:srgbClr val="FF0000"/>
                </a:solidFill>
              </a:rPr>
              <a:t>potential</a:t>
            </a:r>
            <a:r>
              <a:rPr lang="en-US" altLang="en-US" dirty="0"/>
              <a:t> </a:t>
            </a:r>
            <a:r>
              <a:rPr lang="en-US" altLang="en-US" dirty="0">
                <a:solidFill>
                  <a:srgbClr val="0070C0"/>
                </a:solidFill>
              </a:rPr>
              <a:t>bottleneck</a:t>
            </a:r>
            <a:r>
              <a:rPr lang="en-US" altLang="en-US" dirty="0"/>
              <a:t> where overall system performance may be reduced</a:t>
            </a:r>
          </a:p>
          <a:p>
            <a:pPr lvl="2"/>
            <a:endParaRPr lang="en-US" altLang="en-US" sz="600" dirty="0"/>
          </a:p>
          <a:p>
            <a:pPr lvl="1"/>
            <a:r>
              <a:rPr lang="en-US" altLang="en-US" b="1" dirty="0"/>
              <a:t>Symmetric Multiprocessing </a:t>
            </a:r>
            <a:r>
              <a:rPr lang="en-US" altLang="en-US" dirty="0"/>
              <a:t>(</a:t>
            </a:r>
            <a:r>
              <a:rPr lang="en-US" altLang="en-US" b="1" dirty="0">
                <a:solidFill>
                  <a:srgbClr val="0070C0"/>
                </a:solidFill>
              </a:rPr>
              <a:t>SMP</a:t>
            </a:r>
            <a:r>
              <a:rPr lang="en-US" altLang="en-US" dirty="0"/>
              <a:t>)</a:t>
            </a:r>
          </a:p>
          <a:p>
            <a:pPr lvl="2"/>
            <a:r>
              <a:rPr lang="en-US" altLang="en-US" dirty="0"/>
              <a:t>Each </a:t>
            </a:r>
            <a:r>
              <a:rPr lang="en-US" altLang="en-US" dirty="0">
                <a:solidFill>
                  <a:srgbClr val="FF0000"/>
                </a:solidFill>
              </a:rPr>
              <a:t>processor</a:t>
            </a:r>
            <a:r>
              <a:rPr lang="en-US" altLang="en-US" dirty="0"/>
              <a:t> is </a:t>
            </a:r>
            <a:r>
              <a:rPr lang="en-US" altLang="en-US" b="1" dirty="0"/>
              <a:t>self-scheduling; </a:t>
            </a:r>
          </a:p>
          <a:p>
            <a:pPr lvl="3"/>
            <a:r>
              <a:rPr lang="en-US" dirty="0"/>
              <a:t>scheduler for each processor examine the ready queue and </a:t>
            </a:r>
            <a:br>
              <a:rPr lang="en-US" dirty="0"/>
            </a:br>
            <a:r>
              <a:rPr lang="en-US" dirty="0"/>
              <a:t>select a thread/process to run</a:t>
            </a:r>
          </a:p>
          <a:p>
            <a:pPr lvl="1">
              <a:lnSpc>
                <a:spcPct val="150000"/>
              </a:lnSpc>
            </a:pPr>
            <a:endParaRPr lang="ar-EG" dirty="0"/>
          </a:p>
        </p:txBody>
      </p:sp>
    </p:spTree>
    <p:extLst>
      <p:ext uri="{BB962C8B-B14F-4D97-AF65-F5344CB8AC3E}">
        <p14:creationId xmlns:p14="http://schemas.microsoft.com/office/powerpoint/2010/main" val="1554073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B31B-7FB9-7B40-0239-77FCD1706A82}"/>
              </a:ext>
            </a:extLst>
          </p:cNvPr>
          <p:cNvSpPr>
            <a:spLocks noGrp="1"/>
          </p:cNvSpPr>
          <p:nvPr>
            <p:ph type="title"/>
          </p:nvPr>
        </p:nvSpPr>
        <p:spPr/>
        <p:txBody>
          <a:bodyPr/>
          <a:lstStyle/>
          <a:p>
            <a:r>
              <a:rPr lang="en-US" altLang="en-US" dirty="0"/>
              <a:t>Multithreaded Multicore System</a:t>
            </a:r>
            <a:endParaRPr lang="ar-EG" dirty="0"/>
          </a:p>
        </p:txBody>
      </p:sp>
      <p:sp>
        <p:nvSpPr>
          <p:cNvPr id="3" name="Content Placeholder 2">
            <a:extLst>
              <a:ext uri="{FF2B5EF4-FFF2-40B4-BE49-F238E27FC236}">
                <a16:creationId xmlns:a16="http://schemas.microsoft.com/office/drawing/2014/main" id="{9A2BB798-27D7-5006-7267-F30962A37A2A}"/>
              </a:ext>
            </a:extLst>
          </p:cNvPr>
          <p:cNvSpPr>
            <a:spLocks noGrp="1"/>
          </p:cNvSpPr>
          <p:nvPr>
            <p:ph idx="1"/>
          </p:nvPr>
        </p:nvSpPr>
        <p:spPr>
          <a:xfrm>
            <a:off x="838200" y="2011680"/>
            <a:ext cx="8147180" cy="4160520"/>
          </a:xfrm>
        </p:spPr>
        <p:txBody>
          <a:bodyPr>
            <a:normAutofit/>
          </a:bodyPr>
          <a:lstStyle/>
          <a:p>
            <a:r>
              <a:rPr lang="en-US" sz="2400" dirty="0"/>
              <a:t>Also called: chip multithreading (CMT) : </a:t>
            </a:r>
            <a:r>
              <a:rPr lang="en-US" altLang="en-US" sz="1600" dirty="0"/>
              <a:t>assigns each core multiple hardware threads. (Intel refers to this as </a:t>
            </a:r>
            <a:r>
              <a:rPr lang="en-US" altLang="en-US" sz="1600" b="1" dirty="0"/>
              <a:t>hyperthreading</a:t>
            </a:r>
            <a:r>
              <a:rPr lang="en-US" altLang="en-US" sz="1600" dirty="0"/>
              <a:t>.)</a:t>
            </a:r>
            <a:endParaRPr lang="en-US" sz="2400" dirty="0"/>
          </a:p>
          <a:p>
            <a:r>
              <a:rPr lang="en-US" sz="2000" dirty="0"/>
              <a:t>To overcome the </a:t>
            </a:r>
            <a:r>
              <a:rPr lang="en-US" sz="2000" dirty="0">
                <a:solidFill>
                  <a:srgbClr val="FF0000"/>
                </a:solidFill>
              </a:rPr>
              <a:t>Memory Stall</a:t>
            </a:r>
            <a:r>
              <a:rPr lang="en-US" sz="2000" dirty="0"/>
              <a:t>, </a:t>
            </a:r>
          </a:p>
          <a:p>
            <a:pPr lvl="1"/>
            <a:r>
              <a:rPr lang="en-US" sz="1800" dirty="0"/>
              <a:t>Implement the multithreaded processing cores in which </a:t>
            </a:r>
            <a:r>
              <a:rPr lang="en-US" sz="1800" dirty="0">
                <a:solidFill>
                  <a:srgbClr val="FF0000"/>
                </a:solidFill>
              </a:rPr>
              <a:t>two (or more) hardware threads are assigned to each core</a:t>
            </a:r>
            <a:r>
              <a:rPr lang="en-US" sz="1800" dirty="0"/>
              <a:t>:</a:t>
            </a:r>
          </a:p>
          <a:p>
            <a:pPr lvl="2"/>
            <a:r>
              <a:rPr lang="en-US" sz="1600" dirty="0"/>
              <a:t>each core has &gt; 1 hardware threads</a:t>
            </a:r>
          </a:p>
          <a:p>
            <a:pPr lvl="2"/>
            <a:r>
              <a:rPr lang="en-US" sz="1600" dirty="0"/>
              <a:t>if </a:t>
            </a:r>
            <a:r>
              <a:rPr lang="en-US" sz="1600" b="1" dirty="0"/>
              <a:t>one thread </a:t>
            </a:r>
            <a:r>
              <a:rPr lang="en-US" sz="1600" dirty="0"/>
              <a:t>has a </a:t>
            </a:r>
            <a:r>
              <a:rPr lang="en-US" sz="1600" dirty="0">
                <a:solidFill>
                  <a:srgbClr val="FF0000"/>
                </a:solidFill>
              </a:rPr>
              <a:t>memory stall</a:t>
            </a:r>
            <a:r>
              <a:rPr lang="en-US" sz="1600" dirty="0"/>
              <a:t>, switch to another thread! (</a:t>
            </a:r>
            <a:r>
              <a:rPr lang="en-US" sz="1200" i="1" dirty="0"/>
              <a:t>hardware thread</a:t>
            </a:r>
            <a:r>
              <a:rPr lang="en-US" sz="1600" dirty="0"/>
              <a:t>)</a:t>
            </a:r>
          </a:p>
          <a:p>
            <a:endParaRPr lang="ar-EG" sz="2400" dirty="0"/>
          </a:p>
        </p:txBody>
      </p:sp>
      <p:pic>
        <p:nvPicPr>
          <p:cNvPr id="4" name="Picture 2">
            <a:extLst>
              <a:ext uri="{FF2B5EF4-FFF2-40B4-BE49-F238E27FC236}">
                <a16:creationId xmlns:a16="http://schemas.microsoft.com/office/drawing/2014/main" id="{7267685B-7765-B17D-2980-4400CEA0B9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2918" y="5045531"/>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41516D94-30E2-64AD-8684-0EC0EADFE5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7243" y="2087776"/>
            <a:ext cx="2580222" cy="3734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6090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79B781F-8055-929B-3AE4-C812AD0A3B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33730" y="1849308"/>
            <a:ext cx="3619731" cy="281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8AD284F-E0A2-A960-DC93-EE5D4FF5C1E6}"/>
              </a:ext>
            </a:extLst>
          </p:cNvPr>
          <p:cNvSpPr>
            <a:spLocks noGrp="1"/>
          </p:cNvSpPr>
          <p:nvPr>
            <p:ph type="title"/>
          </p:nvPr>
        </p:nvSpPr>
        <p:spPr/>
        <p:txBody>
          <a:bodyPr/>
          <a:lstStyle/>
          <a:p>
            <a:r>
              <a:rPr lang="en-US" dirty="0"/>
              <a:t>Cont.</a:t>
            </a:r>
            <a:r>
              <a:rPr lang="en-US" altLang="en-US" dirty="0"/>
              <a:t> Multithreaded Multicore System</a:t>
            </a:r>
            <a:endParaRPr lang="ar-EG" dirty="0"/>
          </a:p>
        </p:txBody>
      </p:sp>
      <p:sp>
        <p:nvSpPr>
          <p:cNvPr id="3" name="Content Placeholder 2">
            <a:extLst>
              <a:ext uri="{FF2B5EF4-FFF2-40B4-BE49-F238E27FC236}">
                <a16:creationId xmlns:a16="http://schemas.microsoft.com/office/drawing/2014/main" id="{A1934FFC-91E8-3BEC-9399-3C864B6DA9C8}"/>
              </a:ext>
            </a:extLst>
          </p:cNvPr>
          <p:cNvSpPr>
            <a:spLocks noGrp="1"/>
          </p:cNvSpPr>
          <p:nvPr>
            <p:ph idx="1"/>
          </p:nvPr>
        </p:nvSpPr>
        <p:spPr>
          <a:xfrm>
            <a:off x="838200" y="2011679"/>
            <a:ext cx="10515600" cy="4481195"/>
          </a:xfrm>
        </p:spPr>
        <p:txBody>
          <a:bodyPr>
            <a:normAutofit fontScale="92500" lnSpcReduction="10000"/>
          </a:bodyPr>
          <a:lstStyle/>
          <a:p>
            <a:r>
              <a:rPr lang="en-US" altLang="en-US" sz="1600" dirty="0"/>
              <a:t>Two levels of scheduling:</a:t>
            </a:r>
            <a:br>
              <a:rPr lang="en-US" altLang="en-US" sz="1600" dirty="0"/>
            </a:br>
            <a:endParaRPr lang="en-US" altLang="en-US" sz="1600" dirty="0"/>
          </a:p>
          <a:p>
            <a:pPr lvl="1">
              <a:buFont typeface="Arial" panose="020B0604020202020204" pitchFamily="34" charset="0"/>
              <a:buAutoNum type="arabicPeriod"/>
            </a:pPr>
            <a:r>
              <a:rPr lang="en-US" altLang="en-US" sz="1400" dirty="0"/>
              <a:t>The operating system deciding which software thread to run on a logical CPU</a:t>
            </a:r>
          </a:p>
          <a:p>
            <a:pPr lvl="1">
              <a:buFont typeface="Arial" panose="020B0604020202020204" pitchFamily="34" charset="0"/>
              <a:buAutoNum type="arabicPeriod"/>
            </a:pPr>
            <a:r>
              <a:rPr lang="en-US" altLang="en-US" sz="1400" dirty="0"/>
              <a:t>How each core decides which hardware thread to run on the physical core.</a:t>
            </a:r>
            <a:endParaRPr lang="en-US" altLang="en-US" sz="1600" dirty="0"/>
          </a:p>
          <a:p>
            <a:pPr>
              <a:lnSpc>
                <a:spcPct val="150000"/>
              </a:lnSpc>
            </a:pPr>
            <a:r>
              <a:rPr lang="en-US" altLang="en-US" sz="1600" b="1" dirty="0">
                <a:solidFill>
                  <a:srgbClr val="006699"/>
                </a:solidFill>
                <a:latin typeface="+mj-lt"/>
              </a:rPr>
              <a:t>Load</a:t>
            </a:r>
            <a:r>
              <a:rPr lang="en-US" altLang="en-US" sz="1600" b="1" dirty="0">
                <a:solidFill>
                  <a:srgbClr val="3366FF"/>
                </a:solidFill>
              </a:rPr>
              <a:t> </a:t>
            </a:r>
            <a:r>
              <a:rPr lang="en-US" altLang="en-US" sz="1600" b="1" dirty="0">
                <a:solidFill>
                  <a:srgbClr val="006699"/>
                </a:solidFill>
                <a:latin typeface="+mj-lt"/>
              </a:rPr>
              <a:t>balancing</a:t>
            </a:r>
            <a:r>
              <a:rPr lang="en-US" altLang="en-US" sz="1600" b="1" dirty="0">
                <a:solidFill>
                  <a:srgbClr val="3366FF"/>
                </a:solidFill>
              </a:rPr>
              <a:t> </a:t>
            </a:r>
            <a:r>
              <a:rPr lang="en-US" altLang="en-US" sz="1600" dirty="0"/>
              <a:t>attempts to keep workload evenly distributed</a:t>
            </a:r>
          </a:p>
          <a:p>
            <a:pPr>
              <a:lnSpc>
                <a:spcPct val="150000"/>
              </a:lnSpc>
            </a:pPr>
            <a:r>
              <a:rPr lang="en-US" altLang="en-US" sz="1600" b="1" dirty="0">
                <a:solidFill>
                  <a:srgbClr val="006699"/>
                </a:solidFill>
                <a:latin typeface="+mj-lt"/>
              </a:rPr>
              <a:t>Push</a:t>
            </a:r>
            <a:r>
              <a:rPr lang="en-US" altLang="en-US" sz="1600" b="1" dirty="0">
                <a:solidFill>
                  <a:srgbClr val="3366FF"/>
                </a:solidFill>
              </a:rPr>
              <a:t> </a:t>
            </a:r>
            <a:r>
              <a:rPr lang="en-US" altLang="en-US" sz="1600" b="1" dirty="0">
                <a:solidFill>
                  <a:srgbClr val="006699"/>
                </a:solidFill>
                <a:latin typeface="+mj-lt"/>
              </a:rPr>
              <a:t>migration</a:t>
            </a:r>
            <a:r>
              <a:rPr lang="en-US" altLang="en-US" sz="1600" b="1" dirty="0">
                <a:solidFill>
                  <a:srgbClr val="3366FF"/>
                </a:solidFill>
              </a:rPr>
              <a:t> </a:t>
            </a:r>
            <a:r>
              <a:rPr lang="en-US" altLang="en-US" sz="1600" dirty="0"/>
              <a:t>– periodic task checks load on each processor, and if found </a:t>
            </a:r>
          </a:p>
          <a:p>
            <a:pPr marL="0" indent="0">
              <a:lnSpc>
                <a:spcPct val="150000"/>
              </a:lnSpc>
              <a:buNone/>
            </a:pPr>
            <a:r>
              <a:rPr lang="en-US" altLang="en-US" sz="1600" dirty="0"/>
              <a:t>Pushes  task from overloaded CPU to other CPUs</a:t>
            </a:r>
            <a:endParaRPr lang="en-US" altLang="en-US" sz="1600" b="1" dirty="0">
              <a:solidFill>
                <a:srgbClr val="3366FF"/>
              </a:solidFill>
            </a:endParaRPr>
          </a:p>
          <a:p>
            <a:pPr>
              <a:lnSpc>
                <a:spcPct val="150000"/>
              </a:lnSpc>
            </a:pPr>
            <a:r>
              <a:rPr lang="en-US" altLang="en-US" sz="1600" b="1" dirty="0">
                <a:solidFill>
                  <a:srgbClr val="006699"/>
                </a:solidFill>
                <a:latin typeface="+mj-lt"/>
              </a:rPr>
              <a:t>Pull</a:t>
            </a:r>
            <a:r>
              <a:rPr lang="en-US" altLang="en-US" sz="1600" b="1" dirty="0">
                <a:solidFill>
                  <a:srgbClr val="3366FF"/>
                </a:solidFill>
              </a:rPr>
              <a:t> </a:t>
            </a:r>
            <a:r>
              <a:rPr lang="en-US" altLang="en-US" sz="1600" b="1" dirty="0">
                <a:solidFill>
                  <a:srgbClr val="006699"/>
                </a:solidFill>
                <a:latin typeface="+mj-lt"/>
              </a:rPr>
              <a:t>migration</a:t>
            </a:r>
            <a:r>
              <a:rPr lang="en-US" altLang="en-US" sz="1600" b="1" dirty="0">
                <a:solidFill>
                  <a:srgbClr val="3366FF"/>
                </a:solidFill>
              </a:rPr>
              <a:t> </a:t>
            </a:r>
            <a:r>
              <a:rPr lang="en-US" altLang="en-US" sz="1600" dirty="0"/>
              <a:t>– idle processors pulls waiting task from busy processor</a:t>
            </a:r>
          </a:p>
          <a:p>
            <a:r>
              <a:rPr lang="en-US" altLang="en-US" sz="1600" dirty="0"/>
              <a:t>Processor Affinity : When a thread has been running on one processor, the cache contents of that processor stores the memory accesses by that thread.</a:t>
            </a:r>
          </a:p>
          <a:p>
            <a:pPr lvl="1"/>
            <a:r>
              <a:rPr lang="en-US" altLang="en-US" sz="1400" dirty="0"/>
              <a:t>Load balancing may affect processor affinity as a thread may be moved from one processor to another to balance loads, yet that thread loses the contents of what it had in the cache of the processor it was moved off of.</a:t>
            </a:r>
          </a:p>
          <a:p>
            <a:pPr lvl="1"/>
            <a:r>
              <a:rPr lang="en-US" altLang="en-US" sz="1400" b="1" dirty="0"/>
              <a:t>Soft affinity </a:t>
            </a:r>
            <a:r>
              <a:rPr lang="en-US" altLang="en-US" sz="1400" dirty="0"/>
              <a:t>– the operating system attempts to keep a thread running on the same processor, but no guarantees.</a:t>
            </a:r>
          </a:p>
          <a:p>
            <a:pPr lvl="1"/>
            <a:r>
              <a:rPr lang="en-US" altLang="en-US" sz="1400" b="1" dirty="0"/>
              <a:t>Hard affinity </a:t>
            </a:r>
            <a:r>
              <a:rPr lang="en-US" altLang="en-US" sz="1400" dirty="0"/>
              <a:t>– allows a process to specify a set of processors it may run on.	</a:t>
            </a:r>
            <a:br>
              <a:rPr lang="en-US" altLang="en-US" sz="1400" dirty="0"/>
            </a:br>
            <a:endParaRPr lang="en-US" altLang="en-US" sz="1400" dirty="0"/>
          </a:p>
        </p:txBody>
      </p:sp>
    </p:spTree>
    <p:extLst>
      <p:ext uri="{BB962C8B-B14F-4D97-AF65-F5344CB8AC3E}">
        <p14:creationId xmlns:p14="http://schemas.microsoft.com/office/powerpoint/2010/main" val="99443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20C8A5-6B45-4E4F-BA80-8A14A9F5B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749" y="720952"/>
            <a:ext cx="6959544" cy="5545704"/>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83999E-10F7-7173-22DB-B6065391F4B3}"/>
              </a:ext>
            </a:extLst>
          </p:cNvPr>
          <p:cNvSpPr>
            <a:spLocks noGrp="1"/>
          </p:cNvSpPr>
          <p:nvPr>
            <p:ph type="title"/>
          </p:nvPr>
        </p:nvSpPr>
        <p:spPr>
          <a:xfrm>
            <a:off x="6545179" y="1472030"/>
            <a:ext cx="3978442" cy="1631950"/>
          </a:xfrm>
        </p:spPr>
        <p:txBody>
          <a:bodyPr anchor="b">
            <a:normAutofit/>
          </a:bodyPr>
          <a:lstStyle/>
          <a:p>
            <a:r>
              <a:rPr lang="en-US" altLang="en-US" sz="3600"/>
              <a:t>NUMA and CPU Scheduling</a:t>
            </a:r>
            <a:endParaRPr lang="ar-EG" sz="3600"/>
          </a:p>
        </p:txBody>
      </p:sp>
      <p:pic>
        <p:nvPicPr>
          <p:cNvPr id="4" name="Picture 1" descr="6_09.pdf">
            <a:extLst>
              <a:ext uri="{FF2B5EF4-FFF2-40B4-BE49-F238E27FC236}">
                <a16:creationId xmlns:a16="http://schemas.microsoft.com/office/drawing/2014/main" id="{67E3874C-BE94-2045-5570-AC7EE95BA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38338" y="2357433"/>
            <a:ext cx="4015954" cy="21457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AB7B81E8-57F9-19ED-A1EB-958DA7FAE697}"/>
              </a:ext>
            </a:extLst>
          </p:cNvPr>
          <p:cNvSpPr>
            <a:spLocks noGrp="1"/>
          </p:cNvSpPr>
          <p:nvPr>
            <p:ph idx="1"/>
          </p:nvPr>
        </p:nvSpPr>
        <p:spPr>
          <a:xfrm>
            <a:off x="6545179" y="3243151"/>
            <a:ext cx="3978442" cy="2419711"/>
          </a:xfrm>
        </p:spPr>
        <p:txBody>
          <a:bodyPr>
            <a:normAutofit/>
          </a:bodyPr>
          <a:lstStyle/>
          <a:p>
            <a:pPr>
              <a:lnSpc>
                <a:spcPct val="90000"/>
              </a:lnSpc>
            </a:pPr>
            <a:r>
              <a:rPr kumimoji="0" lang="en-US" altLang="en-US" sz="1600">
                <a:latin typeface="+mn-lt"/>
              </a:rPr>
              <a:t>If the operating system is </a:t>
            </a:r>
            <a:r>
              <a:rPr kumimoji="0" lang="en-US" altLang="en-US" sz="1600" b="1">
                <a:latin typeface="+mn-lt"/>
              </a:rPr>
              <a:t>NUMA-aware</a:t>
            </a:r>
            <a:r>
              <a:rPr kumimoji="0" lang="en-US" altLang="en-US" sz="1600">
                <a:latin typeface="+mn-lt"/>
              </a:rPr>
              <a:t>, it will assign memory closes to the CPU the thread is running on. </a:t>
            </a:r>
          </a:p>
          <a:p>
            <a:pPr marL="285750" indent="-285750">
              <a:lnSpc>
                <a:spcPct val="90000"/>
              </a:lnSpc>
              <a:buFont typeface="Arial" panose="020B0604020202020204" pitchFamily="34" charset="0"/>
              <a:buChar char="•"/>
            </a:pPr>
            <a:r>
              <a:rPr lang="en-US" sz="1600"/>
              <a:t>two physical processor chips each with its own CPU and local memory.</a:t>
            </a:r>
          </a:p>
          <a:p>
            <a:pPr marL="285750" indent="-285750">
              <a:lnSpc>
                <a:spcPct val="90000"/>
              </a:lnSpc>
              <a:buFont typeface="Arial" panose="020B0604020202020204" pitchFamily="34" charset="0"/>
              <a:buChar char="•"/>
            </a:pPr>
            <a:r>
              <a:rPr lang="en-US" sz="1600"/>
              <a:t>A CPU has faster access to its local memory than to memory local to another CPU.</a:t>
            </a:r>
          </a:p>
          <a:p>
            <a:pPr>
              <a:lnSpc>
                <a:spcPct val="90000"/>
              </a:lnSpc>
            </a:pPr>
            <a:endParaRPr lang="ar-EG" sz="1600"/>
          </a:p>
        </p:txBody>
      </p:sp>
    </p:spTree>
    <p:extLst>
      <p:ext uri="{BB962C8B-B14F-4D97-AF65-F5344CB8AC3E}">
        <p14:creationId xmlns:p14="http://schemas.microsoft.com/office/powerpoint/2010/main" val="3643950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5B94F-837D-4518-17EE-FD1C2415324A}"/>
              </a:ext>
            </a:extLst>
          </p:cNvPr>
          <p:cNvSpPr>
            <a:spLocks noGrp="1"/>
          </p:cNvSpPr>
          <p:nvPr>
            <p:ph type="title"/>
          </p:nvPr>
        </p:nvSpPr>
        <p:spPr/>
        <p:txBody>
          <a:bodyPr/>
          <a:lstStyle/>
          <a:p>
            <a:r>
              <a:rPr lang="en-US" dirty="0"/>
              <a:t>Computer-System Operation</a:t>
            </a:r>
            <a:endParaRPr lang="ar-EG" dirty="0"/>
          </a:p>
        </p:txBody>
      </p:sp>
      <p:sp>
        <p:nvSpPr>
          <p:cNvPr id="3" name="Content Placeholder 2">
            <a:extLst>
              <a:ext uri="{FF2B5EF4-FFF2-40B4-BE49-F238E27FC236}">
                <a16:creationId xmlns:a16="http://schemas.microsoft.com/office/drawing/2014/main" id="{C210F935-3059-B4B3-D0D4-65B5EDB7A327}"/>
              </a:ext>
            </a:extLst>
          </p:cNvPr>
          <p:cNvSpPr>
            <a:spLocks noGrp="1"/>
          </p:cNvSpPr>
          <p:nvPr>
            <p:ph idx="1"/>
          </p:nvPr>
        </p:nvSpPr>
        <p:spPr>
          <a:xfrm>
            <a:off x="838200" y="1492898"/>
            <a:ext cx="10515600" cy="5094514"/>
          </a:xfrm>
        </p:spPr>
        <p:txBody>
          <a:bodyPr>
            <a:normAutofit lnSpcReduction="10000"/>
          </a:bodyPr>
          <a:lstStyle/>
          <a:p>
            <a:pPr>
              <a:lnSpc>
                <a:spcPct val="120000"/>
              </a:lnSpc>
            </a:pPr>
            <a:r>
              <a:rPr lang="en-US" altLang="en-US" sz="2800" dirty="0"/>
              <a:t>I/O devices and the CPU can execute concurrently</a:t>
            </a:r>
          </a:p>
          <a:p>
            <a:pPr>
              <a:lnSpc>
                <a:spcPct val="120000"/>
              </a:lnSpc>
            </a:pPr>
            <a:r>
              <a:rPr lang="en-US" altLang="en-US" sz="2800" dirty="0"/>
              <a:t>Each </a:t>
            </a:r>
            <a:r>
              <a:rPr lang="en-US" altLang="en-US" sz="2800" dirty="0">
                <a:solidFill>
                  <a:srgbClr val="FF0000"/>
                </a:solidFill>
              </a:rPr>
              <a:t>device controller </a:t>
            </a:r>
            <a:r>
              <a:rPr lang="en-US" altLang="en-US" sz="2800" dirty="0"/>
              <a:t>oversees a particular device type</a:t>
            </a:r>
          </a:p>
          <a:p>
            <a:pPr>
              <a:lnSpc>
                <a:spcPct val="120000"/>
              </a:lnSpc>
            </a:pPr>
            <a:r>
              <a:rPr lang="en-US" altLang="en-US" sz="2800" dirty="0"/>
              <a:t>Each device controller has a local buffer</a:t>
            </a:r>
          </a:p>
          <a:p>
            <a:pPr>
              <a:lnSpc>
                <a:spcPct val="120000"/>
              </a:lnSpc>
            </a:pPr>
            <a:r>
              <a:rPr lang="en-US" altLang="en-US" sz="2800" dirty="0"/>
              <a:t>Operating systems have a </a:t>
            </a:r>
            <a:r>
              <a:rPr lang="en-US" altLang="en-US" sz="2800" b="1" dirty="0">
                <a:solidFill>
                  <a:srgbClr val="006699"/>
                </a:solidFill>
                <a:latin typeface="+mj-lt"/>
              </a:rPr>
              <a:t>device driver</a:t>
            </a:r>
            <a:r>
              <a:rPr lang="en-US" altLang="en-US" sz="2800" dirty="0"/>
              <a:t> to manage each device controller</a:t>
            </a:r>
          </a:p>
          <a:p>
            <a:pPr>
              <a:lnSpc>
                <a:spcPct val="120000"/>
              </a:lnSpc>
            </a:pPr>
            <a:r>
              <a:rPr lang="en-US" altLang="en-US" sz="2800" dirty="0"/>
              <a:t>CPU moves data </a:t>
            </a:r>
            <a:r>
              <a:rPr lang="en-US" altLang="en-US" sz="2800" dirty="0">
                <a:solidFill>
                  <a:srgbClr val="FF0000"/>
                </a:solidFill>
              </a:rPr>
              <a:t>from</a:t>
            </a:r>
            <a:r>
              <a:rPr lang="en-US" altLang="en-US" sz="2800" dirty="0"/>
              <a:t>/to main memory </a:t>
            </a:r>
            <a:r>
              <a:rPr lang="en-US" altLang="en-US" sz="2800" dirty="0">
                <a:solidFill>
                  <a:srgbClr val="FF0000"/>
                </a:solidFill>
              </a:rPr>
              <a:t>to</a:t>
            </a:r>
            <a:r>
              <a:rPr lang="en-US" altLang="en-US" sz="2800" dirty="0"/>
              <a:t>/from local buffers</a:t>
            </a:r>
          </a:p>
          <a:p>
            <a:pPr>
              <a:lnSpc>
                <a:spcPct val="120000"/>
              </a:lnSpc>
            </a:pPr>
            <a:r>
              <a:rPr lang="en-US" altLang="en-US" sz="2800" dirty="0"/>
              <a:t>Device controller informs CPU that it has finished its operation by causing an </a:t>
            </a:r>
            <a:r>
              <a:rPr lang="en-US" altLang="en-US" sz="2800" b="1" dirty="0">
                <a:solidFill>
                  <a:srgbClr val="FF0000"/>
                </a:solidFill>
                <a:latin typeface="+mj-lt"/>
              </a:rPr>
              <a:t>interrupt</a:t>
            </a:r>
          </a:p>
          <a:p>
            <a:endParaRPr lang="ar-EG" dirty="0"/>
          </a:p>
        </p:txBody>
      </p:sp>
    </p:spTree>
    <p:extLst>
      <p:ext uri="{BB962C8B-B14F-4D97-AF65-F5344CB8AC3E}">
        <p14:creationId xmlns:p14="http://schemas.microsoft.com/office/powerpoint/2010/main" val="1886389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57A4D-4E32-E207-EC2A-9597D513ACEA}"/>
              </a:ext>
            </a:extLst>
          </p:cNvPr>
          <p:cNvSpPr>
            <a:spLocks noGrp="1"/>
          </p:cNvSpPr>
          <p:nvPr>
            <p:ph type="title"/>
          </p:nvPr>
        </p:nvSpPr>
        <p:spPr/>
        <p:txBody>
          <a:bodyPr/>
          <a:lstStyle/>
          <a:p>
            <a:r>
              <a:rPr lang="en-US" altLang="en-US" dirty="0"/>
              <a:t>Deterministic Evaluation</a:t>
            </a:r>
            <a:endParaRPr lang="ar-EG" dirty="0"/>
          </a:p>
        </p:txBody>
      </p:sp>
      <p:sp>
        <p:nvSpPr>
          <p:cNvPr id="3" name="Content Placeholder 2">
            <a:extLst>
              <a:ext uri="{FF2B5EF4-FFF2-40B4-BE49-F238E27FC236}">
                <a16:creationId xmlns:a16="http://schemas.microsoft.com/office/drawing/2014/main" id="{855D722E-00B4-E00B-EBBB-B82464BCC8A5}"/>
              </a:ext>
            </a:extLst>
          </p:cNvPr>
          <p:cNvSpPr>
            <a:spLocks noGrp="1"/>
          </p:cNvSpPr>
          <p:nvPr>
            <p:ph idx="1"/>
          </p:nvPr>
        </p:nvSpPr>
        <p:spPr/>
        <p:txBody>
          <a:bodyPr/>
          <a:lstStyle/>
          <a:p>
            <a:r>
              <a:rPr lang="en-US" altLang="en-US" sz="2400" dirty="0"/>
              <a:t>Consider 5 processes arriving at time 0:</a:t>
            </a:r>
          </a:p>
          <a:p>
            <a:endParaRPr lang="ar-EG" dirty="0"/>
          </a:p>
        </p:txBody>
      </p:sp>
      <p:pic>
        <p:nvPicPr>
          <p:cNvPr id="4" name="Picture 1" descr="Screen Shot 2012-12-17 at 9.44.14 PM.png">
            <a:extLst>
              <a:ext uri="{FF2B5EF4-FFF2-40B4-BE49-F238E27FC236}">
                <a16:creationId xmlns:a16="http://schemas.microsoft.com/office/drawing/2014/main" id="{6D0ACA36-3B88-BED2-3515-C0550FCD85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5945" y="2640064"/>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E460C80-9BB9-5D54-CF07-0FBCE9BAE553}"/>
              </a:ext>
            </a:extLst>
          </p:cNvPr>
          <p:cNvPicPr>
            <a:picLocks noChangeAspect="1"/>
          </p:cNvPicPr>
          <p:nvPr/>
        </p:nvPicPr>
        <p:blipFill>
          <a:blip r:embed="rId3"/>
          <a:stretch>
            <a:fillRect/>
          </a:stretch>
        </p:blipFill>
        <p:spPr>
          <a:xfrm>
            <a:off x="4964598" y="2441153"/>
            <a:ext cx="5243092" cy="3947472"/>
          </a:xfrm>
          <a:prstGeom prst="rect">
            <a:avLst/>
          </a:prstGeom>
        </p:spPr>
      </p:pic>
    </p:spTree>
    <p:extLst>
      <p:ext uri="{BB962C8B-B14F-4D97-AF65-F5344CB8AC3E}">
        <p14:creationId xmlns:p14="http://schemas.microsoft.com/office/powerpoint/2010/main" val="3138960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44C1-FB78-1221-25E4-B0CD73413FD6}"/>
              </a:ext>
            </a:extLst>
          </p:cNvPr>
          <p:cNvSpPr>
            <a:spLocks noGrp="1"/>
          </p:cNvSpPr>
          <p:nvPr>
            <p:ph type="title"/>
          </p:nvPr>
        </p:nvSpPr>
        <p:spPr/>
        <p:txBody>
          <a:bodyPr/>
          <a:lstStyle/>
          <a:p>
            <a:r>
              <a:rPr lang="en-US" altLang="en-US" dirty="0"/>
              <a:t>Why synchronization</a:t>
            </a:r>
            <a:endParaRPr lang="ar-EG" dirty="0"/>
          </a:p>
        </p:txBody>
      </p:sp>
      <p:sp>
        <p:nvSpPr>
          <p:cNvPr id="3" name="Content Placeholder 2">
            <a:extLst>
              <a:ext uri="{FF2B5EF4-FFF2-40B4-BE49-F238E27FC236}">
                <a16:creationId xmlns:a16="http://schemas.microsoft.com/office/drawing/2014/main" id="{AB218DC1-6533-08B4-CBA8-8CC431EDB500}"/>
              </a:ext>
            </a:extLst>
          </p:cNvPr>
          <p:cNvSpPr>
            <a:spLocks noGrp="1"/>
          </p:cNvSpPr>
          <p:nvPr>
            <p:ph idx="1"/>
          </p:nvPr>
        </p:nvSpPr>
        <p:spPr>
          <a:xfrm>
            <a:off x="838200" y="1464905"/>
            <a:ext cx="10515600" cy="5027969"/>
          </a:xfrm>
        </p:spPr>
        <p:txBody>
          <a:bodyPr>
            <a:normAutofit fontScale="62500" lnSpcReduction="20000"/>
          </a:bodyPr>
          <a:lstStyle/>
          <a:p>
            <a:r>
              <a:rPr lang="en-US" altLang="en-US" sz="2600" dirty="0"/>
              <a:t>When we have multiple processes running at the same time (i.e., </a:t>
            </a:r>
            <a:r>
              <a:rPr lang="en-US" altLang="en-US" sz="2600" dirty="0">
                <a:solidFill>
                  <a:schemeClr val="tx2"/>
                </a:solidFill>
              </a:rPr>
              <a:t>concurrently</a:t>
            </a:r>
            <a:r>
              <a:rPr lang="en-US" altLang="en-US" sz="2600" dirty="0"/>
              <a:t>) we know that we must protect them from one another</a:t>
            </a:r>
          </a:p>
          <a:p>
            <a:pPr lvl="1"/>
            <a:r>
              <a:rPr lang="en-US" altLang="en-US" sz="2600" dirty="0"/>
              <a:t>E.g., protect one process</a:t>
            </a:r>
            <a:r>
              <a:rPr lang="en-US" altLang="en-US" sz="2600" dirty="0">
                <a:latin typeface="Arial" panose="020B0604020202020204" pitchFamily="34" charset="0"/>
              </a:rPr>
              <a:t>’</a:t>
            </a:r>
            <a:r>
              <a:rPr lang="en-US" altLang="en-US" sz="2600" dirty="0"/>
              <a:t> memory from access by another process</a:t>
            </a:r>
          </a:p>
          <a:p>
            <a:r>
              <a:rPr lang="en-US" altLang="en-US" sz="2600" dirty="0"/>
              <a:t>But what if we want to have those processes/ threads cooperate to solve a single problem?</a:t>
            </a:r>
          </a:p>
          <a:p>
            <a:pPr lvl="1"/>
            <a:r>
              <a:rPr lang="en-US" altLang="en-US" sz="2600" dirty="0"/>
              <a:t>E.g., one thread that manages, the mouse and keyboard, another that manages the display and a third that runs your programs</a:t>
            </a:r>
          </a:p>
          <a:p>
            <a:pPr lvl="1"/>
            <a:r>
              <a:rPr lang="en-US" altLang="en-US" sz="2200" dirty="0"/>
              <a:t>In this case, the processes/threads must be </a:t>
            </a:r>
            <a:r>
              <a:rPr lang="en-US" altLang="en-US" sz="2200" dirty="0">
                <a:solidFill>
                  <a:schemeClr val="tx2"/>
                </a:solidFill>
              </a:rPr>
              <a:t>synchronized</a:t>
            </a:r>
            <a:endParaRPr lang="en-CA" altLang="en-US" sz="2200" dirty="0">
              <a:solidFill>
                <a:schemeClr val="tx2"/>
              </a:solidFill>
            </a:endParaRPr>
          </a:p>
          <a:p>
            <a:pPr>
              <a:lnSpc>
                <a:spcPct val="90000"/>
              </a:lnSpc>
            </a:pPr>
            <a:r>
              <a:rPr lang="en-US" altLang="en-US" dirty="0"/>
              <a:t>For cooperating processes, the order of some instructions are irrelevant. However, certain instruction combinations must be prevented </a:t>
            </a:r>
          </a:p>
          <a:p>
            <a:pPr>
              <a:lnSpc>
                <a:spcPct val="90000"/>
              </a:lnSpc>
            </a:pPr>
            <a:r>
              <a:rPr lang="en-US" altLang="en-US" dirty="0"/>
              <a:t>For example:</a:t>
            </a:r>
          </a:p>
          <a:p>
            <a:pPr>
              <a:lnSpc>
                <a:spcPct val="90000"/>
              </a:lnSpc>
              <a:buFont typeface="Wingdings" panose="05000000000000000000" pitchFamily="2" charset="2"/>
              <a:buNone/>
            </a:pPr>
            <a:r>
              <a:rPr lang="en-US" altLang="en-US" dirty="0"/>
              <a:t>	</a:t>
            </a:r>
            <a:r>
              <a:rPr lang="en-US" altLang="en-US" sz="2400" b="1" u="sng" dirty="0"/>
              <a:t>Process A		Process B	concurrent access</a:t>
            </a:r>
            <a:endParaRPr lang="en-US" altLang="en-US" dirty="0"/>
          </a:p>
          <a:p>
            <a:pPr>
              <a:lnSpc>
                <a:spcPct val="90000"/>
              </a:lnSpc>
              <a:buFont typeface="Wingdings" panose="05000000000000000000" pitchFamily="2" charset="2"/>
              <a:buNone/>
            </a:pPr>
            <a:r>
              <a:rPr lang="en-US" altLang="en-US" dirty="0"/>
              <a:t>	</a:t>
            </a:r>
            <a:r>
              <a:rPr lang="en-US" altLang="en-US" sz="2800" b="1" dirty="0">
                <a:latin typeface="Courier New" panose="02070309020205020404" pitchFamily="49" charset="0"/>
              </a:rPr>
              <a:t>A = 1;		B = 2;</a:t>
            </a:r>
            <a:r>
              <a:rPr lang="en-US" altLang="en-US" dirty="0"/>
              <a:t>	    </a:t>
            </a:r>
            <a:r>
              <a:rPr lang="en-US" altLang="en-US" sz="2800" i="1" dirty="0"/>
              <a:t>does not matter</a:t>
            </a:r>
            <a:endParaRPr lang="en-US" altLang="en-US" dirty="0"/>
          </a:p>
          <a:p>
            <a:pPr>
              <a:lnSpc>
                <a:spcPct val="90000"/>
              </a:lnSpc>
              <a:spcBef>
                <a:spcPct val="25000"/>
              </a:spcBef>
              <a:buFont typeface="Wingdings" panose="05000000000000000000" pitchFamily="2" charset="2"/>
              <a:buNone/>
            </a:pPr>
            <a:r>
              <a:rPr lang="en-US" altLang="en-US" dirty="0"/>
              <a:t>	</a:t>
            </a:r>
            <a:r>
              <a:rPr lang="en-US" altLang="en-US" sz="2800" b="1" dirty="0">
                <a:latin typeface="Courier New" panose="02070309020205020404" pitchFamily="49" charset="0"/>
              </a:rPr>
              <a:t>A = B + 1;	B = B * 2;</a:t>
            </a:r>
            <a:r>
              <a:rPr lang="en-US" altLang="en-US" dirty="0"/>
              <a:t>	    </a:t>
            </a:r>
            <a:r>
              <a:rPr lang="en-US" altLang="en-US" sz="2800" i="1" dirty="0"/>
              <a:t>important!</a:t>
            </a:r>
            <a:endParaRPr lang="en-US" altLang="en-US" dirty="0"/>
          </a:p>
          <a:p>
            <a:pPr>
              <a:lnSpc>
                <a:spcPct val="90000"/>
              </a:lnSpc>
            </a:pPr>
            <a:r>
              <a:rPr lang="en-US" altLang="en-US" sz="2800" dirty="0"/>
              <a:t>A </a:t>
            </a:r>
            <a:r>
              <a:rPr lang="en-US" altLang="en-US" sz="2800" b="1" i="1" dirty="0">
                <a:solidFill>
                  <a:srgbClr val="FF0000"/>
                </a:solidFill>
              </a:rPr>
              <a:t>race condition</a:t>
            </a:r>
            <a:r>
              <a:rPr lang="en-US" altLang="en-US" sz="2800" b="1" dirty="0">
                <a:solidFill>
                  <a:srgbClr val="FF0000"/>
                </a:solidFill>
              </a:rPr>
              <a:t> </a:t>
            </a:r>
            <a:r>
              <a:rPr lang="en-US" altLang="en-US" sz="2800" dirty="0"/>
              <a:t>is a situation where two or more processes access shared data concurrently. Result differs depending on who wins the race to it!</a:t>
            </a:r>
          </a:p>
          <a:p>
            <a:r>
              <a:rPr lang="en-US" altLang="en-US" sz="2800" dirty="0"/>
              <a:t>Concurrent access to shared data may result in data inconsistency</a:t>
            </a:r>
          </a:p>
          <a:p>
            <a:r>
              <a:rPr lang="en-US" altLang="en-US" sz="2800" dirty="0"/>
              <a:t>Maintaining data consistency requires mechanisms to ensure the orderly execution of cooperating processes</a:t>
            </a:r>
          </a:p>
        </p:txBody>
      </p:sp>
    </p:spTree>
    <p:extLst>
      <p:ext uri="{BB962C8B-B14F-4D97-AF65-F5344CB8AC3E}">
        <p14:creationId xmlns:p14="http://schemas.microsoft.com/office/powerpoint/2010/main" val="2433367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656E-67B7-F828-D7D5-50229D6503D3}"/>
              </a:ext>
            </a:extLst>
          </p:cNvPr>
          <p:cNvSpPr>
            <a:spLocks noGrp="1"/>
          </p:cNvSpPr>
          <p:nvPr>
            <p:ph type="title"/>
          </p:nvPr>
        </p:nvSpPr>
        <p:spPr/>
        <p:txBody>
          <a:bodyPr/>
          <a:lstStyle/>
          <a:p>
            <a:r>
              <a:rPr lang="en-US" dirty="0"/>
              <a:t>Race Condition</a:t>
            </a:r>
            <a:endParaRPr lang="ar-EG" dirty="0"/>
          </a:p>
        </p:txBody>
      </p:sp>
      <p:sp>
        <p:nvSpPr>
          <p:cNvPr id="3" name="Content Placeholder 2">
            <a:extLst>
              <a:ext uri="{FF2B5EF4-FFF2-40B4-BE49-F238E27FC236}">
                <a16:creationId xmlns:a16="http://schemas.microsoft.com/office/drawing/2014/main" id="{CAE6DB0B-33BB-25D2-C060-3E1108E889DD}"/>
              </a:ext>
            </a:extLst>
          </p:cNvPr>
          <p:cNvSpPr>
            <a:spLocks noGrp="1"/>
          </p:cNvSpPr>
          <p:nvPr>
            <p:ph idx="1"/>
          </p:nvPr>
        </p:nvSpPr>
        <p:spPr>
          <a:xfrm>
            <a:off x="708105" y="1993019"/>
            <a:ext cx="10515600" cy="815496"/>
          </a:xfrm>
        </p:spPr>
        <p:txBody>
          <a:bodyPr>
            <a:normAutofit/>
          </a:bodyPr>
          <a:lstStyle/>
          <a:p>
            <a:pPr algn="l"/>
            <a:r>
              <a:rPr lang="en-US" sz="2000" b="0" i="0" dirty="0">
                <a:solidFill>
                  <a:srgbClr val="050E17"/>
                </a:solidFill>
                <a:effectLst/>
                <a:latin typeface="-apple-system"/>
              </a:rPr>
              <a:t> is a situation where the behavior and outcome of a program depend on the timing and sequence of events that occur concurrently, or in parallel, with other processes or threads.</a:t>
            </a:r>
          </a:p>
          <a:p>
            <a:pPr marL="0" indent="0">
              <a:buNone/>
            </a:pPr>
            <a:endParaRPr lang="en-US" dirty="0"/>
          </a:p>
        </p:txBody>
      </p:sp>
      <p:pic>
        <p:nvPicPr>
          <p:cNvPr id="4" name="Picture 3">
            <a:extLst>
              <a:ext uri="{FF2B5EF4-FFF2-40B4-BE49-F238E27FC236}">
                <a16:creationId xmlns:a16="http://schemas.microsoft.com/office/drawing/2014/main" id="{9A24033E-60D2-44D6-A559-9793D47AB9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96964" y="2673398"/>
            <a:ext cx="423862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3485351-348C-DDD1-7B50-2DE0AF75FB54}"/>
              </a:ext>
            </a:extLst>
          </p:cNvPr>
          <p:cNvSpPr txBox="1"/>
          <p:nvPr/>
        </p:nvSpPr>
        <p:spPr>
          <a:xfrm>
            <a:off x="708105" y="2673398"/>
            <a:ext cx="7018954" cy="3754874"/>
          </a:xfrm>
          <a:prstGeom prst="rect">
            <a:avLst/>
          </a:prstGeom>
          <a:noFill/>
        </p:spPr>
        <p:txBody>
          <a:bodyPr wrap="square">
            <a:spAutoFit/>
          </a:bodyPr>
          <a:lstStyle/>
          <a:p>
            <a:pPr marL="285750" indent="-285750" algn="l">
              <a:buFont typeface="Arial" panose="020B0604020202020204" pitchFamily="34" charset="0"/>
              <a:buChar char="•"/>
            </a:pPr>
            <a:r>
              <a:rPr lang="en-US" sz="1700" b="0" i="0" dirty="0">
                <a:solidFill>
                  <a:srgbClr val="050E17"/>
                </a:solidFill>
                <a:effectLst/>
                <a:latin typeface="-apple-system"/>
              </a:rPr>
              <a:t>More specifically, a race condition occurs when two or more processes or threads access a </a:t>
            </a:r>
            <a:r>
              <a:rPr lang="en-US" sz="1700" b="0" i="0" u="none" strike="noStrike" dirty="0">
                <a:solidFill>
                  <a:srgbClr val="050E17"/>
                </a:solidFill>
                <a:effectLst/>
                <a:latin typeface="-apple-system"/>
              </a:rPr>
              <a:t>shared resource</a:t>
            </a:r>
            <a:r>
              <a:rPr lang="en-US" sz="1700" b="0" i="0" dirty="0">
                <a:solidFill>
                  <a:srgbClr val="050E17"/>
                </a:solidFill>
                <a:effectLst/>
                <a:latin typeface="-apple-system"/>
              </a:rPr>
              <a:t>, such as a file, database, or </a:t>
            </a:r>
            <a:r>
              <a:rPr lang="en-US" sz="1700" b="0" i="0" u="none" strike="noStrike" dirty="0">
                <a:solidFill>
                  <a:srgbClr val="050E17"/>
                </a:solidFill>
                <a:effectLst/>
                <a:latin typeface="-apple-system"/>
              </a:rPr>
              <a:t>memory location</a:t>
            </a:r>
            <a:r>
              <a:rPr lang="en-US" sz="1700" b="0" i="0" dirty="0">
                <a:solidFill>
                  <a:srgbClr val="050E17"/>
                </a:solidFill>
                <a:effectLst/>
                <a:latin typeface="-apple-system"/>
              </a:rPr>
              <a:t>, in an uncoordinated and unpredictable manner. This can result in </a:t>
            </a:r>
            <a:r>
              <a:rPr lang="en-US" sz="1700" b="0" i="0" u="none" strike="noStrike" dirty="0">
                <a:solidFill>
                  <a:srgbClr val="050E17"/>
                </a:solidFill>
                <a:effectLst/>
                <a:latin typeface="-apple-system"/>
              </a:rPr>
              <a:t>unexpected behavior</a:t>
            </a:r>
            <a:r>
              <a:rPr lang="en-US" sz="1700" b="0" i="0" dirty="0">
                <a:solidFill>
                  <a:srgbClr val="050E17"/>
                </a:solidFill>
                <a:effectLst/>
                <a:latin typeface="-apple-system"/>
              </a:rPr>
              <a:t>, errors, or crashes in the program.</a:t>
            </a:r>
          </a:p>
          <a:p>
            <a:pPr marL="285750" indent="-285750" algn="l">
              <a:buFont typeface="Arial" panose="020B0604020202020204" pitchFamily="34" charset="0"/>
              <a:buChar char="•"/>
            </a:pPr>
            <a:r>
              <a:rPr lang="en-US" sz="1700" b="0" i="0" dirty="0">
                <a:solidFill>
                  <a:srgbClr val="050E17"/>
                </a:solidFill>
                <a:effectLst/>
                <a:latin typeface="-apple-system"/>
              </a:rPr>
              <a:t>For example, consider a scenario where two processes are attempting to update the same file. If the processes do not coordinate their access to the file, one process may overwrite the changes made by the other, leading to data corruption. Alternatively, if two threads are updating the same variable in memory simultaneously, the value of the variable may be unpredictable, leading to incorrect program behavior.</a:t>
            </a:r>
          </a:p>
          <a:p>
            <a:pPr marL="285750" indent="-285750" algn="l">
              <a:buFont typeface="Arial" panose="020B0604020202020204" pitchFamily="34" charset="0"/>
              <a:buChar char="•"/>
            </a:pPr>
            <a:r>
              <a:rPr lang="en-US" sz="1700" b="0" i="0" dirty="0">
                <a:solidFill>
                  <a:srgbClr val="050E17"/>
                </a:solidFill>
                <a:effectLst/>
                <a:latin typeface="-apple-system"/>
              </a:rPr>
              <a:t>To prevent race conditions, operating systems often provide </a:t>
            </a:r>
            <a:r>
              <a:rPr lang="en-US" sz="1700" b="0" i="0" u="none" strike="noStrike" dirty="0">
                <a:solidFill>
                  <a:srgbClr val="050E17"/>
                </a:solidFill>
                <a:effectLst/>
                <a:latin typeface="-apple-system"/>
              </a:rPr>
              <a:t>synchronization mechanisms</a:t>
            </a:r>
            <a:r>
              <a:rPr lang="en-US" sz="1700" b="0" i="0" dirty="0">
                <a:solidFill>
                  <a:srgbClr val="050E17"/>
                </a:solidFill>
                <a:effectLst/>
                <a:latin typeface="-apple-system"/>
              </a:rPr>
              <a:t>, such as locks, semaphores, and monitors, that allow processes or threads to coordinate their access to </a:t>
            </a:r>
            <a:r>
              <a:rPr lang="en-US" sz="1700" b="0" i="0" u="none" strike="noStrike" dirty="0">
                <a:solidFill>
                  <a:srgbClr val="050E17"/>
                </a:solidFill>
                <a:effectLst/>
                <a:latin typeface="-apple-system"/>
              </a:rPr>
              <a:t>shared resources</a:t>
            </a:r>
            <a:r>
              <a:rPr lang="en-US" sz="1700" b="0" i="0" dirty="0">
                <a:solidFill>
                  <a:srgbClr val="050E17"/>
                </a:solidFill>
                <a:effectLst/>
                <a:latin typeface="-apple-system"/>
              </a:rPr>
              <a:t> and avoid conflicts.</a:t>
            </a:r>
          </a:p>
        </p:txBody>
      </p:sp>
    </p:spTree>
    <p:extLst>
      <p:ext uri="{BB962C8B-B14F-4D97-AF65-F5344CB8AC3E}">
        <p14:creationId xmlns:p14="http://schemas.microsoft.com/office/powerpoint/2010/main" val="2090916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F368-3C9C-83F6-E4A2-48711BBB7F40}"/>
              </a:ext>
            </a:extLst>
          </p:cNvPr>
          <p:cNvSpPr>
            <a:spLocks noGrp="1"/>
          </p:cNvSpPr>
          <p:nvPr>
            <p:ph type="title"/>
          </p:nvPr>
        </p:nvSpPr>
        <p:spPr/>
        <p:txBody>
          <a:bodyPr/>
          <a:lstStyle/>
          <a:p>
            <a:r>
              <a:rPr lang="en-US" altLang="en-US" dirty="0"/>
              <a:t>Critical Section Problem</a:t>
            </a:r>
            <a:endParaRPr lang="ar-EG" dirty="0"/>
          </a:p>
        </p:txBody>
      </p:sp>
      <p:sp>
        <p:nvSpPr>
          <p:cNvPr id="3" name="Content Placeholder 2">
            <a:extLst>
              <a:ext uri="{FF2B5EF4-FFF2-40B4-BE49-F238E27FC236}">
                <a16:creationId xmlns:a16="http://schemas.microsoft.com/office/drawing/2014/main" id="{2110AAB9-6FFD-CF38-2210-F49DC41D976C}"/>
              </a:ext>
            </a:extLst>
          </p:cNvPr>
          <p:cNvSpPr>
            <a:spLocks noGrp="1"/>
          </p:cNvSpPr>
          <p:nvPr>
            <p:ph idx="1"/>
          </p:nvPr>
        </p:nvSpPr>
        <p:spPr>
          <a:xfrm>
            <a:off x="838200" y="1343608"/>
            <a:ext cx="10515600" cy="5243804"/>
          </a:xfrm>
        </p:spPr>
        <p:txBody>
          <a:bodyPr>
            <a:normAutofit fontScale="77500" lnSpcReduction="20000"/>
          </a:bodyPr>
          <a:lstStyle/>
          <a:p>
            <a:pPr algn="l"/>
            <a:r>
              <a:rPr lang="en-US" sz="2000" dirty="0"/>
              <a:t>The critical section refers to the segment of code where processes accesses</a:t>
            </a:r>
          </a:p>
          <a:p>
            <a:pPr marL="0" indent="0" algn="l">
              <a:buNone/>
            </a:pPr>
            <a:r>
              <a:rPr lang="en-US" sz="2000" dirty="0"/>
              <a:t>hared resources, such as common variables and files</a:t>
            </a:r>
          </a:p>
          <a:p>
            <a:r>
              <a:rPr lang="en-US" altLang="en-US" sz="2000" dirty="0"/>
              <a:t>Each process has </a:t>
            </a:r>
            <a:r>
              <a:rPr lang="en-US" altLang="en-US" sz="2000" b="1" dirty="0">
                <a:solidFill>
                  <a:srgbClr val="006699"/>
                </a:solidFill>
                <a:latin typeface="+mj-lt"/>
              </a:rPr>
              <a:t>critical section </a:t>
            </a:r>
            <a:r>
              <a:rPr lang="en-US" altLang="en-US" sz="2000" dirty="0"/>
              <a:t>segment of code</a:t>
            </a:r>
          </a:p>
          <a:p>
            <a:pPr lvl="1"/>
            <a:r>
              <a:rPr lang="en-US" altLang="en-US" sz="1800" dirty="0"/>
              <a:t>Process may be changing common variables, updating table, writing file, etc.</a:t>
            </a:r>
          </a:p>
          <a:p>
            <a:pPr lvl="1"/>
            <a:r>
              <a:rPr lang="en-US" altLang="en-US" sz="1800" dirty="0"/>
              <a:t>When one process in critical section, no other may be in its critical section</a:t>
            </a:r>
          </a:p>
          <a:p>
            <a:r>
              <a:rPr lang="en-US" altLang="en-US" sz="2000" dirty="0"/>
              <a:t>Each process must ask permission to enter critical section in </a:t>
            </a:r>
            <a:r>
              <a:rPr lang="en-US" altLang="en-US" sz="2000" b="1" dirty="0">
                <a:solidFill>
                  <a:srgbClr val="006699"/>
                </a:solidFill>
                <a:latin typeface="+mj-lt"/>
              </a:rPr>
              <a:t>entry</a:t>
            </a:r>
            <a:r>
              <a:rPr lang="en-US" altLang="en-US" sz="2000" b="1" dirty="0">
                <a:solidFill>
                  <a:srgbClr val="3366FF"/>
                </a:solidFill>
              </a:rPr>
              <a:t> </a:t>
            </a:r>
            <a:r>
              <a:rPr lang="en-US" altLang="en-US" sz="2000" b="1" dirty="0">
                <a:solidFill>
                  <a:srgbClr val="006699"/>
                </a:solidFill>
                <a:latin typeface="+mj-lt"/>
              </a:rPr>
              <a:t>section</a:t>
            </a:r>
            <a:r>
              <a:rPr lang="en-US" altLang="en-US" sz="2000" dirty="0"/>
              <a:t>, may follow critical section with </a:t>
            </a:r>
            <a:r>
              <a:rPr lang="en-US" altLang="en-US" sz="2000" b="1" dirty="0">
                <a:solidFill>
                  <a:srgbClr val="006699"/>
                </a:solidFill>
                <a:latin typeface="+mj-lt"/>
              </a:rPr>
              <a:t>exit section</a:t>
            </a:r>
            <a:r>
              <a:rPr lang="en-US" altLang="en-US" sz="2000" dirty="0"/>
              <a:t>, then </a:t>
            </a:r>
            <a:r>
              <a:rPr lang="en-US" altLang="en-US" sz="2000" b="1" dirty="0">
                <a:solidFill>
                  <a:srgbClr val="006699"/>
                </a:solidFill>
                <a:latin typeface="+mj-lt"/>
              </a:rPr>
              <a:t>remainder section</a:t>
            </a:r>
          </a:p>
          <a:p>
            <a:r>
              <a:rPr lang="en-US" sz="1500" dirty="0">
                <a:solidFill>
                  <a:srgbClr val="FF0000"/>
                </a:solidFill>
              </a:rPr>
              <a:t>A </a:t>
            </a:r>
            <a:r>
              <a:rPr lang="en-US" sz="1500" b="1" dirty="0">
                <a:solidFill>
                  <a:srgbClr val="FF0000"/>
                </a:solidFill>
              </a:rPr>
              <a:t>solution</a:t>
            </a:r>
            <a:r>
              <a:rPr lang="en-US" sz="1500" dirty="0">
                <a:solidFill>
                  <a:srgbClr val="FF0000"/>
                </a:solidFill>
              </a:rPr>
              <a:t> to the critical-section problem </a:t>
            </a:r>
            <a:r>
              <a:rPr lang="en-US" sz="1500" b="1" u="sng" dirty="0">
                <a:solidFill>
                  <a:srgbClr val="FF0000"/>
                </a:solidFill>
              </a:rPr>
              <a:t>must satisfy</a:t>
            </a:r>
            <a:r>
              <a:rPr lang="en-US" sz="1500" b="1" dirty="0">
                <a:solidFill>
                  <a:srgbClr val="FF0000"/>
                </a:solidFill>
              </a:rPr>
              <a:t> </a:t>
            </a:r>
            <a:r>
              <a:rPr lang="en-US" sz="1500" dirty="0">
                <a:solidFill>
                  <a:srgbClr val="FF0000"/>
                </a:solidFill>
              </a:rPr>
              <a:t>the following requirements:</a:t>
            </a:r>
            <a:endParaRPr lang="en-US" altLang="en-US" sz="1500" dirty="0">
              <a:solidFill>
                <a:srgbClr val="FF0000"/>
              </a:solidFill>
            </a:endParaRPr>
          </a:p>
          <a:p>
            <a:pPr marL="800100" lvl="1" indent="-342900">
              <a:buFont typeface="+mj-lt"/>
              <a:buAutoNum type="arabicPeriod"/>
            </a:pPr>
            <a:r>
              <a:rPr lang="en-US" altLang="en-US" sz="2300" b="1" dirty="0">
                <a:solidFill>
                  <a:srgbClr val="3366FF"/>
                </a:solidFill>
              </a:rPr>
              <a:t>Mutual Exclusion</a:t>
            </a:r>
            <a:endParaRPr lang="en-US" altLang="en-US" sz="2300" dirty="0"/>
          </a:p>
          <a:p>
            <a:pPr marL="1200150" lvl="2" indent="-342900">
              <a:buFont typeface="Wingdings" panose="05000000000000000000" pitchFamily="2" charset="2"/>
              <a:buChar char="q"/>
            </a:pPr>
            <a:r>
              <a:rPr lang="en-US" altLang="en-US" sz="1900" dirty="0"/>
              <a:t>if process </a:t>
            </a:r>
            <a:r>
              <a:rPr lang="en-US" altLang="en-US" sz="1900" b="1" i="1" dirty="0">
                <a:solidFill>
                  <a:srgbClr val="0070C0"/>
                </a:solidFill>
                <a:latin typeface="Courier"/>
              </a:rPr>
              <a:t>P</a:t>
            </a:r>
            <a:r>
              <a:rPr lang="en-US" altLang="en-US" sz="1900" b="1" i="1" baseline="-25000" dirty="0">
                <a:solidFill>
                  <a:srgbClr val="0070C0"/>
                </a:solidFill>
                <a:latin typeface="Courier"/>
              </a:rPr>
              <a:t>i</a:t>
            </a:r>
            <a:r>
              <a:rPr lang="en-US" altLang="en-US" sz="1900" b="1" dirty="0"/>
              <a:t> </a:t>
            </a:r>
            <a:r>
              <a:rPr lang="en-US" altLang="en-US" sz="1900" dirty="0"/>
              <a:t>is executing in its critical section, then </a:t>
            </a:r>
            <a:r>
              <a:rPr lang="en-US" altLang="en-US" sz="1900" dirty="0">
                <a:solidFill>
                  <a:srgbClr val="FF0000"/>
                </a:solidFill>
              </a:rPr>
              <a:t>no other processes can be executing in their critical sections</a:t>
            </a:r>
            <a:endParaRPr lang="en-US" altLang="en-US" sz="200" b="1" dirty="0">
              <a:solidFill>
                <a:srgbClr val="3366FF"/>
              </a:solidFill>
            </a:endParaRPr>
          </a:p>
          <a:p>
            <a:pPr marL="800100" lvl="1" indent="-342900">
              <a:buFont typeface="+mj-lt"/>
              <a:buAutoNum type="arabicPeriod"/>
            </a:pPr>
            <a:r>
              <a:rPr lang="en-US" altLang="en-US" sz="2300" b="1" dirty="0">
                <a:solidFill>
                  <a:srgbClr val="3366FF"/>
                </a:solidFill>
              </a:rPr>
              <a:t>Progress</a:t>
            </a:r>
            <a:endParaRPr lang="en-US" altLang="en-US" sz="2300" dirty="0"/>
          </a:p>
          <a:p>
            <a:pPr marL="1200150" lvl="2" indent="-342900">
              <a:buFont typeface="Wingdings" panose="05000000000000000000" pitchFamily="2" charset="2"/>
              <a:buChar char="q"/>
            </a:pPr>
            <a:r>
              <a:rPr lang="en-US" altLang="en-US" sz="1900" dirty="0"/>
              <a:t>if no process is executing in its critical section and there exist some processes that </a:t>
            </a:r>
            <a:r>
              <a:rPr lang="en-US" altLang="en-US" sz="1900" dirty="0">
                <a:solidFill>
                  <a:srgbClr val="FF0000"/>
                </a:solidFill>
              </a:rPr>
              <a:t>wish</a:t>
            </a:r>
            <a:r>
              <a:rPr lang="en-US" altLang="en-US" sz="1900" dirty="0"/>
              <a:t> to enter their critical section, then</a:t>
            </a:r>
          </a:p>
          <a:p>
            <a:pPr marL="1543050" lvl="3" indent="-342900">
              <a:buFont typeface="Wingdings" panose="05000000000000000000" pitchFamily="2" charset="2"/>
              <a:buChar char="q"/>
            </a:pPr>
            <a:r>
              <a:rPr lang="en-US" altLang="en-US" sz="1600" dirty="0"/>
              <a:t>only processes that are </a:t>
            </a:r>
            <a:r>
              <a:rPr lang="en-US" altLang="en-US" sz="1600" dirty="0">
                <a:solidFill>
                  <a:srgbClr val="0070C0"/>
                </a:solidFill>
              </a:rPr>
              <a:t>not executing </a:t>
            </a:r>
            <a:r>
              <a:rPr lang="en-US" altLang="en-US" sz="1600" dirty="0"/>
              <a:t>in </a:t>
            </a:r>
            <a:r>
              <a:rPr lang="en-US" altLang="en-US" sz="1600" dirty="0">
                <a:solidFill>
                  <a:srgbClr val="0070C0"/>
                </a:solidFill>
              </a:rPr>
              <a:t>their remainder </a:t>
            </a:r>
            <a:r>
              <a:rPr lang="en-US" altLang="en-US" sz="1600" dirty="0"/>
              <a:t>sections can participate in deciding who will enter its critical section next</a:t>
            </a:r>
          </a:p>
          <a:p>
            <a:pPr marL="1543050" lvl="3" indent="-342900">
              <a:buFont typeface="Wingdings" panose="05000000000000000000" pitchFamily="2" charset="2"/>
              <a:buChar char="q"/>
            </a:pPr>
            <a:r>
              <a:rPr lang="en-US" altLang="en-US" sz="1600" dirty="0"/>
              <a:t>additionally, the selection </a:t>
            </a:r>
            <a:r>
              <a:rPr lang="en-US" altLang="en-US" sz="1600" u="sng" dirty="0">
                <a:solidFill>
                  <a:srgbClr val="FF0000"/>
                </a:solidFill>
              </a:rPr>
              <a:t>cannot be postponed indefinitely</a:t>
            </a:r>
            <a:endParaRPr lang="en-US" altLang="en-US" sz="400" b="1" dirty="0">
              <a:solidFill>
                <a:srgbClr val="3366FF"/>
              </a:solidFill>
            </a:endParaRPr>
          </a:p>
          <a:p>
            <a:pPr marL="800100" lvl="1" indent="-342900">
              <a:buFont typeface="+mj-lt"/>
              <a:buAutoNum type="arabicPeriod"/>
            </a:pPr>
            <a:r>
              <a:rPr lang="en-US" altLang="en-US" sz="2300" b="1" dirty="0">
                <a:solidFill>
                  <a:srgbClr val="3366FF"/>
                </a:solidFill>
              </a:rPr>
              <a:t>Bounded Waiting </a:t>
            </a:r>
            <a:endParaRPr lang="en-US" altLang="en-US" sz="2300" dirty="0"/>
          </a:p>
          <a:p>
            <a:pPr marL="1200150" lvl="2" indent="-342900">
              <a:buFont typeface="Wingdings" panose="05000000000000000000" pitchFamily="2" charset="2"/>
              <a:buChar char="q"/>
            </a:pPr>
            <a:r>
              <a:rPr lang="en-US" altLang="en-US" sz="1900" dirty="0"/>
              <a:t>A </a:t>
            </a:r>
            <a:r>
              <a:rPr lang="en-US" altLang="en-US" sz="1900" u="sng" dirty="0">
                <a:solidFill>
                  <a:srgbClr val="0070C0"/>
                </a:solidFill>
              </a:rPr>
              <a:t>bound/limit</a:t>
            </a:r>
            <a:r>
              <a:rPr lang="en-US" altLang="en-US" sz="1900" dirty="0">
                <a:solidFill>
                  <a:srgbClr val="0070C0"/>
                </a:solidFill>
              </a:rPr>
              <a:t> </a:t>
            </a:r>
            <a:r>
              <a:rPr lang="en-US" altLang="en-US" sz="1900" dirty="0">
                <a:solidFill>
                  <a:srgbClr val="FF0000"/>
                </a:solidFill>
              </a:rPr>
              <a:t>must exist on the </a:t>
            </a:r>
            <a:r>
              <a:rPr lang="en-US" altLang="en-US" sz="1900" u="sng" dirty="0">
                <a:solidFill>
                  <a:srgbClr val="0070C0"/>
                </a:solidFill>
              </a:rPr>
              <a:t>number of times</a:t>
            </a:r>
            <a:r>
              <a:rPr lang="en-US" altLang="en-US" sz="1900" dirty="0">
                <a:solidFill>
                  <a:srgbClr val="0070C0"/>
                </a:solidFill>
              </a:rPr>
              <a:t> </a:t>
            </a:r>
            <a:r>
              <a:rPr lang="en-US" altLang="en-US" sz="1900" dirty="0">
                <a:solidFill>
                  <a:srgbClr val="FF0000"/>
                </a:solidFill>
              </a:rPr>
              <a:t>that other processes are allowed to enter their critical sections </a:t>
            </a:r>
            <a:r>
              <a:rPr lang="en-US" altLang="en-US" sz="1900" dirty="0"/>
              <a:t>after a process has made a request to enter its critical section and before that request is granted</a:t>
            </a:r>
          </a:p>
          <a:p>
            <a:endParaRPr lang="en-US" altLang="en-US" sz="2000" b="1" dirty="0">
              <a:solidFill>
                <a:srgbClr val="3366FF"/>
              </a:solidFill>
            </a:endParaRPr>
          </a:p>
          <a:p>
            <a:endParaRPr lang="ar-EG" sz="2000" dirty="0"/>
          </a:p>
        </p:txBody>
      </p:sp>
      <p:pic>
        <p:nvPicPr>
          <p:cNvPr id="4" name="Picture 3">
            <a:extLst>
              <a:ext uri="{FF2B5EF4-FFF2-40B4-BE49-F238E27FC236}">
                <a16:creationId xmlns:a16="http://schemas.microsoft.com/office/drawing/2014/main" id="{D40F7C6C-4A73-4631-8A46-7633E32A6B59}"/>
              </a:ext>
            </a:extLst>
          </p:cNvPr>
          <p:cNvPicPr>
            <a:picLocks noChangeAspect="1"/>
          </p:cNvPicPr>
          <p:nvPr/>
        </p:nvPicPr>
        <p:blipFill>
          <a:blip r:embed="rId2"/>
          <a:stretch>
            <a:fillRect/>
          </a:stretch>
        </p:blipFill>
        <p:spPr>
          <a:xfrm>
            <a:off x="9520336" y="631465"/>
            <a:ext cx="1702060" cy="1953116"/>
          </a:xfrm>
          <a:prstGeom prst="rect">
            <a:avLst/>
          </a:prstGeom>
        </p:spPr>
      </p:pic>
    </p:spTree>
    <p:extLst>
      <p:ext uri="{BB962C8B-B14F-4D97-AF65-F5344CB8AC3E}">
        <p14:creationId xmlns:p14="http://schemas.microsoft.com/office/powerpoint/2010/main" val="2363634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F0F4E97-E194-4493-885A-6C7C34A44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50AE7EC-14B7-5CB3-93C8-1D7961D18EB5}"/>
              </a:ext>
            </a:extLst>
          </p:cNvPr>
          <p:cNvSpPr>
            <a:spLocks noGrp="1"/>
          </p:cNvSpPr>
          <p:nvPr>
            <p:ph type="title"/>
          </p:nvPr>
        </p:nvSpPr>
        <p:spPr>
          <a:xfrm>
            <a:off x="5526156" y="365125"/>
            <a:ext cx="5827643" cy="1511300"/>
          </a:xfrm>
        </p:spPr>
        <p:txBody>
          <a:bodyPr anchor="b">
            <a:normAutofit/>
          </a:bodyPr>
          <a:lstStyle/>
          <a:p>
            <a:r>
              <a:rPr lang="en-US" dirty="0"/>
              <a:t>CS Solution</a:t>
            </a:r>
            <a:endParaRPr lang="ar-EG" dirty="0"/>
          </a:p>
        </p:txBody>
      </p:sp>
      <p:pic>
        <p:nvPicPr>
          <p:cNvPr id="5" name="Picture 4">
            <a:extLst>
              <a:ext uri="{FF2B5EF4-FFF2-40B4-BE49-F238E27FC236}">
                <a16:creationId xmlns:a16="http://schemas.microsoft.com/office/drawing/2014/main" id="{09846175-2568-0DA1-45DA-2F2A20A35B0C}"/>
              </a:ext>
            </a:extLst>
          </p:cNvPr>
          <p:cNvPicPr>
            <a:picLocks noChangeAspect="1"/>
          </p:cNvPicPr>
          <p:nvPr/>
        </p:nvPicPr>
        <p:blipFill>
          <a:blip r:embed="rId2"/>
          <a:stretch>
            <a:fillRect/>
          </a:stretch>
        </p:blipFill>
        <p:spPr>
          <a:xfrm>
            <a:off x="709341" y="680381"/>
            <a:ext cx="3711485" cy="2587752"/>
          </a:xfrm>
          <a:prstGeom prst="rect">
            <a:avLst/>
          </a:prstGeom>
        </p:spPr>
      </p:pic>
      <p:pic>
        <p:nvPicPr>
          <p:cNvPr id="7" name="Picture 6">
            <a:extLst>
              <a:ext uri="{FF2B5EF4-FFF2-40B4-BE49-F238E27FC236}">
                <a16:creationId xmlns:a16="http://schemas.microsoft.com/office/drawing/2014/main" id="{5E1F53D0-EA2B-6396-CC78-8C010C67FEE4}"/>
              </a:ext>
            </a:extLst>
          </p:cNvPr>
          <p:cNvPicPr>
            <a:picLocks noChangeAspect="1"/>
          </p:cNvPicPr>
          <p:nvPr/>
        </p:nvPicPr>
        <p:blipFill>
          <a:blip r:embed="rId3"/>
          <a:stretch>
            <a:fillRect/>
          </a:stretch>
        </p:blipFill>
        <p:spPr>
          <a:xfrm>
            <a:off x="672050" y="3589867"/>
            <a:ext cx="3786066" cy="2587542"/>
          </a:xfrm>
          <a:prstGeom prst="rect">
            <a:avLst/>
          </a:prstGeom>
        </p:spPr>
      </p:pic>
      <p:sp>
        <p:nvSpPr>
          <p:cNvPr id="3" name="Content Placeholder 2">
            <a:extLst>
              <a:ext uri="{FF2B5EF4-FFF2-40B4-BE49-F238E27FC236}">
                <a16:creationId xmlns:a16="http://schemas.microsoft.com/office/drawing/2014/main" id="{ED5B1394-D9FE-255C-1436-740D07CA1EC2}"/>
              </a:ext>
            </a:extLst>
          </p:cNvPr>
          <p:cNvSpPr>
            <a:spLocks noGrp="1"/>
          </p:cNvSpPr>
          <p:nvPr>
            <p:ph idx="1"/>
          </p:nvPr>
        </p:nvSpPr>
        <p:spPr>
          <a:xfrm>
            <a:off x="4833257" y="2055813"/>
            <a:ext cx="7053943" cy="4587583"/>
          </a:xfrm>
        </p:spPr>
        <p:txBody>
          <a:bodyPr anchor="t">
            <a:normAutofit/>
          </a:bodyPr>
          <a:lstStyle/>
          <a:p>
            <a:r>
              <a:rPr lang="en-US" altLang="en-US" sz="1600" dirty="0"/>
              <a:t>Peterson</a:t>
            </a:r>
            <a:r>
              <a:rPr lang="ja-JP" altLang="en-US" sz="1600" dirty="0"/>
              <a:t>’</a:t>
            </a:r>
            <a:r>
              <a:rPr lang="en-US" altLang="ja-JP" sz="1600" dirty="0"/>
              <a:t>s Solution :</a:t>
            </a:r>
          </a:p>
          <a:p>
            <a:pPr lvl="1">
              <a:lnSpc>
                <a:spcPct val="150000"/>
              </a:lnSpc>
              <a:tabLst>
                <a:tab pos="739775" algn="l"/>
                <a:tab pos="1020763" algn="l"/>
                <a:tab pos="1257300" algn="l"/>
              </a:tabLst>
            </a:pPr>
            <a:r>
              <a:rPr lang="en-US" altLang="en-US" sz="1200" dirty="0">
                <a:solidFill>
                  <a:srgbClr val="000000"/>
                </a:solidFill>
              </a:rPr>
              <a:t>The </a:t>
            </a:r>
            <a:r>
              <a:rPr lang="en-US" altLang="en-US" sz="1200" b="1" dirty="0">
                <a:solidFill>
                  <a:srgbClr val="000000"/>
                </a:solidFill>
              </a:rPr>
              <a:t>two processes </a:t>
            </a:r>
            <a:r>
              <a:rPr lang="en-US" altLang="en-US" sz="1200" b="1" dirty="0">
                <a:solidFill>
                  <a:srgbClr val="0070C0"/>
                </a:solidFill>
              </a:rPr>
              <a:t>share</a:t>
            </a:r>
            <a:r>
              <a:rPr lang="en-US" altLang="en-US" sz="1200" dirty="0">
                <a:solidFill>
                  <a:srgbClr val="000000"/>
                </a:solidFill>
              </a:rPr>
              <a:t> </a:t>
            </a:r>
            <a:r>
              <a:rPr lang="en-US" altLang="en-US" sz="1200" b="1" dirty="0">
                <a:solidFill>
                  <a:srgbClr val="000000"/>
                </a:solidFill>
              </a:rPr>
              <a:t>two variables</a:t>
            </a:r>
            <a:r>
              <a:rPr lang="en-US" altLang="en-US" sz="1200" dirty="0">
                <a:solidFill>
                  <a:srgbClr val="000000"/>
                </a:solidFill>
              </a:rPr>
              <a:t>:</a:t>
            </a:r>
          </a:p>
          <a:p>
            <a:pPr lvl="2">
              <a:lnSpc>
                <a:spcPct val="150000"/>
              </a:lnSpc>
              <a:tabLst>
                <a:tab pos="739775" algn="l"/>
                <a:tab pos="1020763" algn="l"/>
                <a:tab pos="1257300" algn="l"/>
              </a:tabLst>
            </a:pPr>
            <a:r>
              <a:rPr lang="en-US" altLang="en-US" sz="1200" b="1" dirty="0">
                <a:latin typeface="Courier New" panose="02070309020205020404" pitchFamily="49" charset="0"/>
              </a:rPr>
              <a:t>int </a:t>
            </a:r>
            <a:r>
              <a:rPr lang="en-US" altLang="en-US" sz="1200" b="1" dirty="0">
                <a:solidFill>
                  <a:srgbClr val="FF0000"/>
                </a:solidFill>
                <a:latin typeface="Courier New" panose="02070309020205020404" pitchFamily="49" charset="0"/>
              </a:rPr>
              <a:t>turn</a:t>
            </a:r>
            <a:r>
              <a:rPr lang="en-US" altLang="en-US" sz="1200" b="1" dirty="0">
                <a:latin typeface="Courier New" panose="02070309020205020404" pitchFamily="49" charset="0"/>
              </a:rPr>
              <a:t>; </a:t>
            </a:r>
          </a:p>
          <a:p>
            <a:pPr lvl="2">
              <a:lnSpc>
                <a:spcPct val="150000"/>
              </a:lnSpc>
              <a:tabLst>
                <a:tab pos="739775" algn="l"/>
                <a:tab pos="1020763" algn="l"/>
                <a:tab pos="1257300" algn="l"/>
              </a:tabLst>
            </a:pPr>
            <a:r>
              <a:rPr lang="en-US" altLang="en-US" sz="1200" b="1" dirty="0" err="1">
                <a:latin typeface="Courier New" panose="02070309020205020404" pitchFamily="49" charset="0"/>
              </a:rPr>
              <a:t>boolean</a:t>
            </a:r>
            <a:r>
              <a:rPr lang="en-US" altLang="en-US" sz="1200" b="1" dirty="0">
                <a:latin typeface="Courier New" panose="02070309020205020404" pitchFamily="49" charset="0"/>
              </a:rPr>
              <a:t> </a:t>
            </a:r>
            <a:r>
              <a:rPr lang="en-US" altLang="en-US" sz="1200" b="1" dirty="0">
                <a:solidFill>
                  <a:srgbClr val="FF0000"/>
                </a:solidFill>
                <a:latin typeface="Courier New" panose="02070309020205020404" pitchFamily="49" charset="0"/>
              </a:rPr>
              <a:t>flag[2]</a:t>
            </a:r>
            <a:r>
              <a:rPr lang="en-US" altLang="en-US" sz="1200" b="1" dirty="0">
                <a:latin typeface="Courier New" panose="02070309020205020404" pitchFamily="49" charset="0"/>
              </a:rPr>
              <a:t>;</a:t>
            </a:r>
            <a:endParaRPr lang="en-US" altLang="en-US" sz="1200" b="1" dirty="0">
              <a:solidFill>
                <a:srgbClr val="FF0000"/>
              </a:solidFill>
              <a:latin typeface="Courier New" panose="02070309020205020404" pitchFamily="49" charset="0"/>
            </a:endParaRPr>
          </a:p>
          <a:p>
            <a:pPr lvl="1">
              <a:lnSpc>
                <a:spcPct val="150000"/>
              </a:lnSpc>
              <a:tabLst>
                <a:tab pos="739775" algn="l"/>
                <a:tab pos="1020763" algn="l"/>
                <a:tab pos="1257300" algn="l"/>
              </a:tabLst>
            </a:pPr>
            <a:r>
              <a:rPr lang="en-US" altLang="en-US" sz="1200" dirty="0">
                <a:solidFill>
                  <a:srgbClr val="000000"/>
                </a:solidFill>
              </a:rPr>
              <a:t>The variable </a:t>
            </a:r>
            <a:r>
              <a:rPr lang="en-US" altLang="en-US" sz="1200" b="1" dirty="0">
                <a:solidFill>
                  <a:srgbClr val="FF0000"/>
                </a:solidFill>
                <a:latin typeface="Courier New" panose="02070309020205020404" pitchFamily="49" charset="0"/>
              </a:rPr>
              <a:t>turn</a:t>
            </a:r>
            <a:r>
              <a:rPr lang="en-US" altLang="en-US" sz="1200" dirty="0">
                <a:solidFill>
                  <a:srgbClr val="000000"/>
                </a:solidFill>
              </a:rPr>
              <a:t> indicates </a:t>
            </a:r>
            <a:r>
              <a:rPr lang="en-US" altLang="en-US" sz="1200" b="1" i="1" dirty="0">
                <a:solidFill>
                  <a:srgbClr val="0070C0"/>
                </a:solidFill>
              </a:rPr>
              <a:t>whose turn </a:t>
            </a:r>
            <a:r>
              <a:rPr lang="en-US" altLang="en-US" sz="1200" dirty="0">
                <a:solidFill>
                  <a:srgbClr val="000000"/>
                </a:solidFill>
              </a:rPr>
              <a:t>it is to </a:t>
            </a:r>
            <a:r>
              <a:rPr lang="en-US" altLang="en-US" sz="1200" b="1" dirty="0">
                <a:solidFill>
                  <a:srgbClr val="000000"/>
                </a:solidFill>
              </a:rPr>
              <a:t>enter</a:t>
            </a:r>
            <a:r>
              <a:rPr lang="en-US" altLang="en-US" sz="1200" dirty="0">
                <a:solidFill>
                  <a:srgbClr val="000000"/>
                </a:solidFill>
              </a:rPr>
              <a:t> the </a:t>
            </a:r>
            <a:r>
              <a:rPr lang="en-US" altLang="en-US" sz="1200" b="1" dirty="0">
                <a:solidFill>
                  <a:srgbClr val="0070C0"/>
                </a:solidFill>
              </a:rPr>
              <a:t>critical section</a:t>
            </a:r>
            <a:r>
              <a:rPr lang="en-US" altLang="en-US" sz="1200" dirty="0">
                <a:solidFill>
                  <a:srgbClr val="000000"/>
                </a:solidFill>
              </a:rPr>
              <a:t>; </a:t>
            </a:r>
          </a:p>
          <a:p>
            <a:pPr lvl="2">
              <a:lnSpc>
                <a:spcPct val="150000"/>
              </a:lnSpc>
              <a:tabLst>
                <a:tab pos="739775" algn="l"/>
                <a:tab pos="1020763" algn="l"/>
                <a:tab pos="1257300" algn="l"/>
              </a:tabLst>
            </a:pPr>
            <a:r>
              <a:rPr lang="en-US" altLang="en-US" sz="1200" dirty="0">
                <a:solidFill>
                  <a:srgbClr val="000000"/>
                </a:solidFill>
              </a:rPr>
              <a:t>if </a:t>
            </a:r>
            <a:r>
              <a:rPr lang="en-US" altLang="en-US" sz="1200" b="1" dirty="0">
                <a:solidFill>
                  <a:srgbClr val="FF0000"/>
                </a:solidFill>
                <a:latin typeface="Courier New" panose="02070309020205020404" pitchFamily="49" charset="0"/>
                <a:cs typeface="Courier New" panose="02070309020205020404" pitchFamily="49" charset="0"/>
              </a:rPr>
              <a:t>turn == i</a:t>
            </a:r>
            <a:r>
              <a:rPr lang="en-US" altLang="en-US" sz="1200" dirty="0">
                <a:solidFill>
                  <a:srgbClr val="000000"/>
                </a:solidFill>
              </a:rPr>
              <a:t>, then process </a:t>
            </a:r>
            <a:r>
              <a:rPr lang="en-US" altLang="en-US" sz="1200" b="1" dirty="0">
                <a:solidFill>
                  <a:srgbClr val="FF0000"/>
                </a:solidFill>
                <a:latin typeface="Courier New" panose="02070309020205020404" pitchFamily="49" charset="0"/>
              </a:rPr>
              <a:t>P</a:t>
            </a:r>
            <a:r>
              <a:rPr lang="en-US" altLang="en-US" sz="1200" b="1" baseline="-25000" dirty="0">
                <a:solidFill>
                  <a:srgbClr val="FF0000"/>
                </a:solidFill>
                <a:latin typeface="Courier New" panose="02070309020205020404" pitchFamily="49" charset="0"/>
              </a:rPr>
              <a:t>i</a:t>
            </a:r>
            <a:r>
              <a:rPr lang="en-US" altLang="en-US" sz="1200" dirty="0">
                <a:solidFill>
                  <a:srgbClr val="000000"/>
                </a:solidFill>
              </a:rPr>
              <a:t> is </a:t>
            </a:r>
            <a:r>
              <a:rPr lang="en-US" altLang="en-US" sz="1200" b="1" u="sng" dirty="0">
                <a:solidFill>
                  <a:srgbClr val="0070C0"/>
                </a:solidFill>
              </a:rPr>
              <a:t>allowed</a:t>
            </a:r>
            <a:r>
              <a:rPr lang="en-US" altLang="en-US" sz="1200" dirty="0">
                <a:solidFill>
                  <a:srgbClr val="000000"/>
                </a:solidFill>
              </a:rPr>
              <a:t> to execute in its critical section</a:t>
            </a:r>
          </a:p>
          <a:p>
            <a:pPr lvl="1">
              <a:lnSpc>
                <a:spcPct val="150000"/>
              </a:lnSpc>
              <a:tabLst>
                <a:tab pos="739775" algn="l"/>
                <a:tab pos="1020763" algn="l"/>
                <a:tab pos="1257300" algn="l"/>
              </a:tabLst>
            </a:pPr>
            <a:r>
              <a:rPr lang="en-US" altLang="en-US" sz="1200" dirty="0">
                <a:solidFill>
                  <a:srgbClr val="000000"/>
                </a:solidFill>
              </a:rPr>
              <a:t>The </a:t>
            </a:r>
            <a:r>
              <a:rPr lang="en-US" altLang="en-US" sz="1200" b="1" dirty="0">
                <a:solidFill>
                  <a:srgbClr val="FF0000"/>
                </a:solidFill>
                <a:latin typeface="Courier New" panose="02070309020205020404" pitchFamily="49" charset="0"/>
              </a:rPr>
              <a:t>flag</a:t>
            </a:r>
            <a:r>
              <a:rPr lang="en-US" altLang="en-US" sz="1200" b="1" dirty="0">
                <a:latin typeface="Courier New" panose="02070309020205020404" pitchFamily="49" charset="0"/>
              </a:rPr>
              <a:t> </a:t>
            </a:r>
            <a:r>
              <a:rPr lang="en-US" altLang="en-US" sz="1200" dirty="0">
                <a:solidFill>
                  <a:srgbClr val="000000"/>
                </a:solidFill>
              </a:rPr>
              <a:t>array is used to </a:t>
            </a:r>
            <a:r>
              <a:rPr lang="en-US" altLang="en-US" sz="1200" b="1" dirty="0">
                <a:solidFill>
                  <a:srgbClr val="000000"/>
                </a:solidFill>
              </a:rPr>
              <a:t>indicate if a process is </a:t>
            </a:r>
            <a:r>
              <a:rPr lang="en-US" altLang="en-US" sz="1200" b="1" u="sng" dirty="0">
                <a:solidFill>
                  <a:srgbClr val="0070C0"/>
                </a:solidFill>
              </a:rPr>
              <a:t>ready</a:t>
            </a:r>
            <a:r>
              <a:rPr lang="en-US" altLang="en-US" sz="1200" b="1" dirty="0">
                <a:solidFill>
                  <a:srgbClr val="000000"/>
                </a:solidFill>
              </a:rPr>
              <a:t> </a:t>
            </a:r>
            <a:r>
              <a:rPr lang="en-US" altLang="en-US" sz="1200" dirty="0">
                <a:solidFill>
                  <a:srgbClr val="000000"/>
                </a:solidFill>
              </a:rPr>
              <a:t>to enter the </a:t>
            </a:r>
            <a:r>
              <a:rPr lang="en-US" altLang="en-US" sz="1200" dirty="0">
                <a:solidFill>
                  <a:srgbClr val="0070C0"/>
                </a:solidFill>
              </a:rPr>
              <a:t>critical section</a:t>
            </a:r>
          </a:p>
          <a:p>
            <a:pPr lvl="2">
              <a:lnSpc>
                <a:spcPct val="150000"/>
              </a:lnSpc>
              <a:tabLst>
                <a:tab pos="739775" algn="l"/>
                <a:tab pos="1020763" algn="l"/>
                <a:tab pos="1257300" algn="l"/>
              </a:tabLst>
            </a:pPr>
            <a:r>
              <a:rPr lang="en-US" altLang="en-US" sz="1200" dirty="0">
                <a:solidFill>
                  <a:srgbClr val="000000"/>
                </a:solidFill>
              </a:rPr>
              <a:t>if </a:t>
            </a:r>
            <a:r>
              <a:rPr lang="en-US" altLang="en-US" sz="1200" b="1" dirty="0">
                <a:solidFill>
                  <a:srgbClr val="FF0000"/>
                </a:solidFill>
                <a:latin typeface="Courier New" panose="02070309020205020404" pitchFamily="49" charset="0"/>
              </a:rPr>
              <a:t>flag[i] == </a:t>
            </a:r>
            <a:r>
              <a:rPr lang="en-US" altLang="en-US" sz="1200" b="1" i="1" dirty="0">
                <a:solidFill>
                  <a:srgbClr val="FF0000"/>
                </a:solidFill>
                <a:latin typeface="Courier New" panose="02070309020205020404" pitchFamily="49" charset="0"/>
              </a:rPr>
              <a:t>true</a:t>
            </a:r>
            <a:r>
              <a:rPr lang="en-US" altLang="en-US" sz="1200" dirty="0">
                <a:solidFill>
                  <a:srgbClr val="FF0000"/>
                </a:solidFill>
              </a:rPr>
              <a:t>  </a:t>
            </a:r>
            <a:r>
              <a:rPr lang="en-US" altLang="en-US" sz="1200" dirty="0">
                <a:solidFill>
                  <a:srgbClr val="000000"/>
                </a:solidFill>
              </a:rPr>
              <a:t>implies that process </a:t>
            </a:r>
            <a:r>
              <a:rPr lang="en-US" altLang="en-US" sz="1200" b="1" dirty="0">
                <a:solidFill>
                  <a:srgbClr val="FF0000"/>
                </a:solidFill>
                <a:latin typeface="Courier New" panose="02070309020205020404" pitchFamily="49" charset="0"/>
              </a:rPr>
              <a:t>P</a:t>
            </a:r>
            <a:r>
              <a:rPr lang="en-US" altLang="en-US" sz="1200" b="1" baseline="-25000" dirty="0">
                <a:solidFill>
                  <a:srgbClr val="FF0000"/>
                </a:solidFill>
                <a:latin typeface="Courier New" panose="02070309020205020404" pitchFamily="49" charset="0"/>
              </a:rPr>
              <a:t>i</a:t>
            </a:r>
            <a:r>
              <a:rPr lang="en-US" altLang="en-US" sz="1200" dirty="0">
                <a:solidFill>
                  <a:srgbClr val="000000"/>
                </a:solidFill>
              </a:rPr>
              <a:t> is </a:t>
            </a:r>
            <a:r>
              <a:rPr lang="en-US" altLang="en-US" sz="1200" b="1" dirty="0">
                <a:solidFill>
                  <a:srgbClr val="0070C0"/>
                </a:solidFill>
              </a:rPr>
              <a:t>ready</a:t>
            </a:r>
            <a:r>
              <a:rPr lang="en-US" altLang="en-US" sz="1200" dirty="0">
                <a:solidFill>
                  <a:srgbClr val="000000"/>
                </a:solidFill>
              </a:rPr>
              <a:t> to enter its </a:t>
            </a:r>
            <a:r>
              <a:rPr lang="en-US" altLang="en-US" sz="1200" dirty="0">
                <a:solidFill>
                  <a:srgbClr val="0070C0"/>
                </a:solidFill>
              </a:rPr>
              <a:t>critical section </a:t>
            </a:r>
          </a:p>
          <a:p>
            <a:pPr>
              <a:lnSpc>
                <a:spcPct val="90000"/>
              </a:lnSpc>
            </a:pPr>
            <a:r>
              <a:rPr lang="en-US" altLang="en-US" sz="1200" dirty="0"/>
              <a:t>To </a:t>
            </a:r>
            <a:r>
              <a:rPr lang="en-US" altLang="en-US" sz="1200" b="1" dirty="0">
                <a:solidFill>
                  <a:srgbClr val="0070C0"/>
                </a:solidFill>
              </a:rPr>
              <a:t>enter</a:t>
            </a:r>
            <a:r>
              <a:rPr lang="en-US" altLang="en-US" sz="1200" dirty="0"/>
              <a:t> the critical section:</a:t>
            </a:r>
          </a:p>
          <a:p>
            <a:pPr lvl="1">
              <a:lnSpc>
                <a:spcPct val="90000"/>
              </a:lnSpc>
            </a:pPr>
            <a:r>
              <a:rPr lang="en-US" altLang="en-US" sz="1200" dirty="0"/>
              <a:t>Thread </a:t>
            </a:r>
            <a:r>
              <a:rPr lang="en-US" altLang="en-US" sz="1200" b="1" i="1" dirty="0">
                <a:solidFill>
                  <a:srgbClr val="FF0000"/>
                </a:solidFill>
                <a:latin typeface="Courier New" panose="02070309020205020404" pitchFamily="49" charset="0"/>
                <a:cs typeface="Courier New" panose="02070309020205020404" pitchFamily="49" charset="0"/>
              </a:rPr>
              <a:t>P</a:t>
            </a:r>
            <a:r>
              <a:rPr lang="en-US" altLang="en-US" sz="1200" b="1" i="1" baseline="-25000" dirty="0">
                <a:solidFill>
                  <a:srgbClr val="FF0000"/>
                </a:solidFill>
                <a:latin typeface="Courier New" panose="02070309020205020404" pitchFamily="49" charset="0"/>
                <a:cs typeface="Courier New" panose="02070309020205020404" pitchFamily="49" charset="0"/>
              </a:rPr>
              <a:t>i</a:t>
            </a:r>
            <a:r>
              <a:rPr lang="en-US" altLang="en-US" sz="1200" dirty="0"/>
              <a:t> first </a:t>
            </a:r>
            <a:r>
              <a:rPr lang="en-US" altLang="en-US" sz="1200" b="1" u="sng" dirty="0"/>
              <a:t>sets</a:t>
            </a:r>
            <a:r>
              <a:rPr lang="en-US" altLang="en-US" sz="1200" dirty="0"/>
              <a:t> </a:t>
            </a:r>
            <a:r>
              <a:rPr lang="en-US" altLang="en-US" sz="1200" b="1" i="1" dirty="0">
                <a:solidFill>
                  <a:srgbClr val="FF0000"/>
                </a:solidFill>
                <a:latin typeface="Courier New" panose="02070309020205020404" pitchFamily="49" charset="0"/>
                <a:cs typeface="Courier New" panose="02070309020205020404" pitchFamily="49" charset="0"/>
              </a:rPr>
              <a:t>flag[i]</a:t>
            </a:r>
            <a:r>
              <a:rPr lang="en-US" altLang="en-US" sz="1200" dirty="0"/>
              <a:t> to be </a:t>
            </a:r>
            <a:r>
              <a:rPr lang="en-US" altLang="en-US" sz="1200" b="1" i="1" dirty="0">
                <a:solidFill>
                  <a:srgbClr val="FF0000"/>
                </a:solidFill>
                <a:latin typeface="Courier New" panose="02070309020205020404" pitchFamily="49" charset="0"/>
                <a:cs typeface="Courier New" panose="02070309020205020404" pitchFamily="49" charset="0"/>
              </a:rPr>
              <a:t>true</a:t>
            </a:r>
            <a:r>
              <a:rPr lang="en-US" altLang="en-US" sz="1200" dirty="0"/>
              <a:t> </a:t>
            </a:r>
          </a:p>
          <a:p>
            <a:pPr lvl="1">
              <a:lnSpc>
                <a:spcPct val="90000"/>
              </a:lnSpc>
            </a:pPr>
            <a:r>
              <a:rPr lang="en-US" altLang="en-US" sz="1200" dirty="0"/>
              <a:t>Then </a:t>
            </a:r>
            <a:r>
              <a:rPr lang="en-US" altLang="en-US" sz="1200" b="1" u="sng" dirty="0"/>
              <a:t>sets</a:t>
            </a:r>
            <a:r>
              <a:rPr lang="en-US" altLang="en-US" sz="1200" dirty="0"/>
              <a:t> </a:t>
            </a:r>
            <a:r>
              <a:rPr lang="en-US" altLang="en-US" sz="1200" b="1" i="1" dirty="0">
                <a:solidFill>
                  <a:srgbClr val="FF0000"/>
                </a:solidFill>
                <a:latin typeface="Courier New" panose="02070309020205020404" pitchFamily="49" charset="0"/>
                <a:cs typeface="Courier New" panose="02070309020205020404" pitchFamily="49" charset="0"/>
              </a:rPr>
              <a:t>turn</a:t>
            </a:r>
            <a:r>
              <a:rPr lang="en-US" altLang="en-US" sz="1200" dirty="0"/>
              <a:t> to the value </a:t>
            </a:r>
            <a:r>
              <a:rPr lang="en-US" altLang="en-US" sz="1200" b="1" i="1" dirty="0">
                <a:solidFill>
                  <a:srgbClr val="FF0000"/>
                </a:solidFill>
                <a:latin typeface="Courier New" panose="02070309020205020404" pitchFamily="49" charset="0"/>
                <a:cs typeface="Courier New" panose="02070309020205020404" pitchFamily="49" charset="0"/>
              </a:rPr>
              <a:t>j</a:t>
            </a:r>
            <a:r>
              <a:rPr lang="en-US" altLang="en-US" sz="1200" dirty="0"/>
              <a:t>, </a:t>
            </a:r>
          </a:p>
          <a:p>
            <a:pPr lvl="2">
              <a:lnSpc>
                <a:spcPct val="90000"/>
              </a:lnSpc>
            </a:pPr>
            <a:r>
              <a:rPr lang="en-US" altLang="en-US" sz="1200" dirty="0">
                <a:latin typeface="+mj-lt"/>
              </a:rPr>
              <a:t>This asserting that if the other process (</a:t>
            </a:r>
            <a:r>
              <a:rPr lang="en-US" altLang="en-US" sz="1200" b="1" i="1" dirty="0">
                <a:solidFill>
                  <a:srgbClr val="FF0000"/>
                </a:solidFill>
                <a:latin typeface="Courier New" panose="02070309020205020404" pitchFamily="49" charset="0"/>
                <a:cs typeface="Courier New" panose="02070309020205020404" pitchFamily="49" charset="0"/>
              </a:rPr>
              <a:t>P</a:t>
            </a:r>
            <a:r>
              <a:rPr lang="en-US" altLang="en-US" sz="1200" b="1" i="1" baseline="-25000" dirty="0">
                <a:solidFill>
                  <a:srgbClr val="FF0000"/>
                </a:solidFill>
                <a:latin typeface="Courier New" panose="02070309020205020404" pitchFamily="49" charset="0"/>
                <a:cs typeface="Courier New" panose="02070309020205020404" pitchFamily="49" charset="0"/>
              </a:rPr>
              <a:t>j</a:t>
            </a:r>
            <a:r>
              <a:rPr lang="en-US" altLang="en-US" sz="1200" dirty="0">
                <a:latin typeface="+mj-lt"/>
              </a:rPr>
              <a:t>) wishes to enter the critical section, it can do so</a:t>
            </a:r>
          </a:p>
          <a:p>
            <a:pPr>
              <a:lnSpc>
                <a:spcPct val="90000"/>
              </a:lnSpc>
            </a:pPr>
            <a:r>
              <a:rPr lang="en-US" altLang="en-US" sz="1400" dirty="0">
                <a:solidFill>
                  <a:srgbClr val="000000"/>
                </a:solidFill>
              </a:rPr>
              <a:t>Provable that the three </a:t>
            </a:r>
            <a:r>
              <a:rPr lang="en-US" altLang="en-US" sz="1400" dirty="0">
                <a:solidFill>
                  <a:srgbClr val="0070C0"/>
                </a:solidFill>
              </a:rPr>
              <a:t>Critical-Section</a:t>
            </a:r>
            <a:r>
              <a:rPr lang="en-US" altLang="en-US" sz="1400" dirty="0"/>
              <a:t> (</a:t>
            </a:r>
            <a:r>
              <a:rPr lang="en-US" altLang="en-US" sz="1400" dirty="0">
                <a:solidFill>
                  <a:srgbClr val="000000"/>
                </a:solidFill>
              </a:rPr>
              <a:t>CS) requirement are met.</a:t>
            </a:r>
          </a:p>
          <a:p>
            <a:pPr>
              <a:lnSpc>
                <a:spcPct val="90000"/>
              </a:lnSpc>
            </a:pPr>
            <a:endParaRPr lang="en-US" altLang="en-US" sz="2000" dirty="0">
              <a:latin typeface="+mj-lt"/>
            </a:endParaRPr>
          </a:p>
        </p:txBody>
      </p:sp>
    </p:spTree>
    <p:extLst>
      <p:ext uri="{BB962C8B-B14F-4D97-AF65-F5344CB8AC3E}">
        <p14:creationId xmlns:p14="http://schemas.microsoft.com/office/powerpoint/2010/main" val="4268826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151A-11EF-7C39-C757-9474CEB7F848}"/>
              </a:ext>
            </a:extLst>
          </p:cNvPr>
          <p:cNvSpPr>
            <a:spLocks noGrp="1"/>
          </p:cNvSpPr>
          <p:nvPr>
            <p:ph type="title"/>
          </p:nvPr>
        </p:nvSpPr>
        <p:spPr/>
        <p:txBody>
          <a:bodyPr/>
          <a:lstStyle/>
          <a:p>
            <a:r>
              <a:rPr lang="en-US" dirty="0"/>
              <a:t>Higher-Level Software Tools</a:t>
            </a:r>
            <a:br>
              <a:rPr lang="en-US" dirty="0"/>
            </a:br>
            <a:r>
              <a:rPr lang="en-US" dirty="0"/>
              <a:t>to the </a:t>
            </a:r>
            <a:r>
              <a:rPr lang="en-US" dirty="0">
                <a:solidFill>
                  <a:srgbClr val="FF0000"/>
                </a:solidFill>
              </a:rPr>
              <a:t>CS</a:t>
            </a:r>
            <a:r>
              <a:rPr lang="en-US" dirty="0"/>
              <a:t> </a:t>
            </a:r>
            <a:r>
              <a:rPr lang="en-US" dirty="0">
                <a:solidFill>
                  <a:srgbClr val="FF0000"/>
                </a:solidFill>
              </a:rPr>
              <a:t>Problem</a:t>
            </a:r>
            <a:endParaRPr lang="ar-EG" dirty="0"/>
          </a:p>
        </p:txBody>
      </p:sp>
      <p:sp>
        <p:nvSpPr>
          <p:cNvPr id="3" name="Content Placeholder 2">
            <a:extLst>
              <a:ext uri="{FF2B5EF4-FFF2-40B4-BE49-F238E27FC236}">
                <a16:creationId xmlns:a16="http://schemas.microsoft.com/office/drawing/2014/main" id="{F7BD9E02-ADF8-33C4-2166-6E84FBF88828}"/>
              </a:ext>
            </a:extLst>
          </p:cNvPr>
          <p:cNvSpPr>
            <a:spLocks noGrp="1"/>
          </p:cNvSpPr>
          <p:nvPr>
            <p:ph idx="1"/>
          </p:nvPr>
        </p:nvSpPr>
        <p:spPr>
          <a:xfrm>
            <a:off x="838200" y="1690688"/>
            <a:ext cx="10515600" cy="4481512"/>
          </a:xfrm>
        </p:spPr>
        <p:txBody>
          <a:bodyPr/>
          <a:lstStyle/>
          <a:p>
            <a:r>
              <a:rPr lang="en-US" altLang="en-US" dirty="0">
                <a:solidFill>
                  <a:srgbClr val="FF0000"/>
                </a:solidFill>
              </a:rPr>
              <a:t>1. </a:t>
            </a:r>
            <a:r>
              <a:rPr lang="en-US" altLang="en-US" dirty="0"/>
              <a:t>Mutex Locks (</a:t>
            </a:r>
            <a:r>
              <a:rPr lang="en-US" altLang="en-US" sz="2800" dirty="0">
                <a:solidFill>
                  <a:srgbClr val="FF0000"/>
                </a:solidFill>
              </a:rPr>
              <a:t>MUT</a:t>
            </a:r>
            <a:r>
              <a:rPr lang="en-US" altLang="en-US" sz="2800" dirty="0"/>
              <a:t>ual </a:t>
            </a:r>
            <a:r>
              <a:rPr lang="en-US" altLang="en-US" sz="2800" dirty="0">
                <a:solidFill>
                  <a:srgbClr val="FF0000"/>
                </a:solidFill>
              </a:rPr>
              <a:t>Ex</a:t>
            </a:r>
            <a:r>
              <a:rPr lang="en-US" altLang="en-US" sz="2800" dirty="0"/>
              <a:t>clusion </a:t>
            </a:r>
            <a:r>
              <a:rPr lang="en-US" altLang="en-US" dirty="0"/>
              <a:t>Lock) :</a:t>
            </a:r>
          </a:p>
          <a:p>
            <a:r>
              <a:rPr lang="en-US" altLang="en-US" sz="1800" dirty="0"/>
              <a:t>A very </a:t>
            </a:r>
            <a:r>
              <a:rPr lang="en-US" altLang="en-US" sz="1800" u="sng" dirty="0"/>
              <a:t>simple</a:t>
            </a:r>
            <a:r>
              <a:rPr lang="en-US" altLang="en-US" sz="1800" dirty="0"/>
              <a:t> lock </a:t>
            </a:r>
            <a:r>
              <a:rPr lang="en-US" sz="1800" dirty="0"/>
              <a:t>used to </a:t>
            </a:r>
            <a:r>
              <a:rPr lang="en-US" sz="1800" dirty="0">
                <a:solidFill>
                  <a:srgbClr val="FF0000"/>
                </a:solidFill>
              </a:rPr>
              <a:t>protect</a:t>
            </a:r>
            <a:r>
              <a:rPr lang="en-US" sz="1800" dirty="0"/>
              <a:t> </a:t>
            </a:r>
            <a:r>
              <a:rPr lang="en-US" sz="1800" b="1" dirty="0"/>
              <a:t>critical sections </a:t>
            </a:r>
            <a:r>
              <a:rPr lang="en-US" sz="1800" dirty="0"/>
              <a:t>and </a:t>
            </a:r>
            <a:r>
              <a:rPr lang="en-US" sz="1800" dirty="0">
                <a:solidFill>
                  <a:srgbClr val="FF0000"/>
                </a:solidFill>
              </a:rPr>
              <a:t>prevent</a:t>
            </a:r>
            <a:r>
              <a:rPr lang="en-US" sz="1800" dirty="0"/>
              <a:t> </a:t>
            </a:r>
            <a:r>
              <a:rPr lang="en-US" sz="1800" b="1" dirty="0"/>
              <a:t>race conditions</a:t>
            </a:r>
          </a:p>
          <a:p>
            <a:pPr lvl="1"/>
            <a:r>
              <a:rPr lang="en-US" altLang="en-US" sz="2000" dirty="0"/>
              <a:t>A process </a:t>
            </a:r>
            <a:r>
              <a:rPr lang="en-US" altLang="en-US" sz="2000" u="sng" dirty="0"/>
              <a:t>must </a:t>
            </a:r>
            <a:r>
              <a:rPr lang="en-US" altLang="en-US" sz="2000" u="sng" dirty="0">
                <a:solidFill>
                  <a:srgbClr val="0070C0"/>
                </a:solidFill>
              </a:rPr>
              <a:t>acquire</a:t>
            </a:r>
            <a:r>
              <a:rPr lang="en-US" altLang="en-US" sz="2000" dirty="0"/>
              <a:t> the lock </a:t>
            </a:r>
            <a:r>
              <a:rPr lang="en-US" altLang="en-US" sz="2000" b="1" dirty="0"/>
              <a:t>before</a:t>
            </a:r>
            <a:r>
              <a:rPr lang="en-US" altLang="en-US" sz="2000" dirty="0"/>
              <a:t> entering a critical section</a:t>
            </a:r>
          </a:p>
          <a:p>
            <a:pPr lvl="1"/>
            <a:r>
              <a:rPr lang="en-US" altLang="en-US" sz="2000" dirty="0"/>
              <a:t>It </a:t>
            </a:r>
            <a:r>
              <a:rPr lang="en-US" altLang="en-US" sz="2000" u="sng" dirty="0">
                <a:solidFill>
                  <a:srgbClr val="0070C0"/>
                </a:solidFill>
              </a:rPr>
              <a:t>releases</a:t>
            </a:r>
            <a:r>
              <a:rPr lang="en-US" altLang="en-US" sz="2000" u="sng" dirty="0"/>
              <a:t> the lock</a:t>
            </a:r>
            <a:r>
              <a:rPr lang="en-US" altLang="en-US" sz="2000" dirty="0"/>
              <a:t> when it exits the critical section (</a:t>
            </a:r>
            <a:r>
              <a:rPr lang="en-US" altLang="en-US" sz="2000" b="1" i="1" dirty="0"/>
              <a:t>after</a:t>
            </a:r>
            <a:r>
              <a:rPr lang="en-US" altLang="en-US" sz="2000" i="1" dirty="0"/>
              <a:t> the CS</a:t>
            </a:r>
            <a:r>
              <a:rPr lang="en-US" altLang="en-US" sz="2000" dirty="0"/>
              <a:t>)</a:t>
            </a:r>
            <a:endParaRPr lang="en-US" altLang="en-US" sz="1800" dirty="0"/>
          </a:p>
          <a:p>
            <a:r>
              <a:rPr lang="en-US" altLang="en-US" sz="1800" b="1" dirty="0"/>
              <a:t>Protect a critical section </a:t>
            </a:r>
            <a:r>
              <a:rPr lang="en-US" altLang="en-US" sz="1800" dirty="0"/>
              <a:t>by first </a:t>
            </a:r>
            <a:r>
              <a:rPr lang="en-US" altLang="en-US" sz="1800" b="1" dirty="0">
                <a:solidFill>
                  <a:srgbClr val="0070C0"/>
                </a:solidFill>
                <a:latin typeface="Courier New" panose="02070309020205020404" pitchFamily="49" charset="0"/>
                <a:cs typeface="Courier New" panose="02070309020205020404" pitchFamily="49" charset="0"/>
              </a:rPr>
              <a:t>acquire()</a:t>
            </a:r>
            <a:r>
              <a:rPr lang="en-US" altLang="en-US" sz="1800" dirty="0">
                <a:solidFill>
                  <a:srgbClr val="0070C0"/>
                </a:solidFill>
              </a:rPr>
              <a:t> </a:t>
            </a:r>
            <a:r>
              <a:rPr lang="en-US" altLang="en-US" sz="1800" dirty="0"/>
              <a:t>a lock then </a:t>
            </a:r>
            <a:r>
              <a:rPr lang="en-US" altLang="en-US" sz="1800" b="1" dirty="0">
                <a:solidFill>
                  <a:srgbClr val="0070C0"/>
                </a:solidFill>
                <a:latin typeface="Courier New" panose="02070309020205020404" pitchFamily="49" charset="0"/>
              </a:rPr>
              <a:t>release()</a:t>
            </a:r>
            <a:r>
              <a:rPr lang="en-US" altLang="en-US" sz="1800" dirty="0">
                <a:solidFill>
                  <a:srgbClr val="0070C0"/>
                </a:solidFill>
              </a:rPr>
              <a:t> </a:t>
            </a:r>
            <a:r>
              <a:rPr lang="en-US" altLang="en-US" sz="1800" dirty="0"/>
              <a:t>the lock</a:t>
            </a:r>
          </a:p>
          <a:p>
            <a:pPr lvl="1"/>
            <a:r>
              <a:rPr lang="en-US" altLang="en-US" sz="2000" b="1" dirty="0">
                <a:solidFill>
                  <a:srgbClr val="0070C0"/>
                </a:solidFill>
              </a:rPr>
              <a:t>Boolean variable </a:t>
            </a:r>
            <a:r>
              <a:rPr lang="en-US" altLang="en-US" sz="2000" dirty="0"/>
              <a:t>indicating if lock is available or not</a:t>
            </a:r>
            <a:endParaRPr lang="en-US" altLang="en-US" sz="1800" dirty="0"/>
          </a:p>
          <a:p>
            <a:r>
              <a:rPr lang="en-US" altLang="en-US" sz="1800" dirty="0"/>
              <a:t>Calls to </a:t>
            </a:r>
            <a:r>
              <a:rPr lang="en-US" altLang="en-US" sz="1800" b="1" dirty="0">
                <a:solidFill>
                  <a:srgbClr val="0070C0"/>
                </a:solidFill>
                <a:latin typeface="Courier New" panose="02070309020205020404" pitchFamily="49" charset="0"/>
              </a:rPr>
              <a:t>acquire()</a:t>
            </a:r>
            <a:r>
              <a:rPr lang="en-US" altLang="en-US" sz="1800" dirty="0">
                <a:solidFill>
                  <a:srgbClr val="0070C0"/>
                </a:solidFill>
              </a:rPr>
              <a:t> </a:t>
            </a:r>
            <a:r>
              <a:rPr lang="en-US" altLang="en-US" sz="1800" dirty="0"/>
              <a:t>and </a:t>
            </a:r>
            <a:r>
              <a:rPr lang="en-US" altLang="en-US" sz="1800" b="1" dirty="0">
                <a:solidFill>
                  <a:srgbClr val="0070C0"/>
                </a:solidFill>
                <a:latin typeface="Courier New" panose="02070309020205020404" pitchFamily="49" charset="0"/>
              </a:rPr>
              <a:t>release()</a:t>
            </a:r>
            <a:r>
              <a:rPr lang="en-US" altLang="en-US" sz="1800" dirty="0">
                <a:solidFill>
                  <a:srgbClr val="0070C0"/>
                </a:solidFill>
              </a:rPr>
              <a:t> </a:t>
            </a:r>
            <a:r>
              <a:rPr lang="en-US" altLang="en-US" sz="1800" dirty="0"/>
              <a:t>must be </a:t>
            </a:r>
            <a:r>
              <a:rPr lang="en-US" altLang="en-US" sz="1800" b="1" dirty="0">
                <a:solidFill>
                  <a:srgbClr val="FF0000"/>
                </a:solidFill>
              </a:rPr>
              <a:t>atomic </a:t>
            </a:r>
            <a:r>
              <a:rPr lang="en-US" altLang="en-US" sz="1800" dirty="0"/>
              <a:t>(</a:t>
            </a:r>
            <a:r>
              <a:rPr lang="en-US" altLang="en-US" sz="1800" b="1" i="1" dirty="0"/>
              <a:t>uninterruptible</a:t>
            </a:r>
            <a:r>
              <a:rPr lang="en-US" altLang="en-US" sz="1800" dirty="0"/>
              <a:t>)</a:t>
            </a:r>
          </a:p>
          <a:p>
            <a:pPr lvl="1"/>
            <a:endParaRPr lang="en-US" altLang="en-US" sz="2000" dirty="0"/>
          </a:p>
          <a:p>
            <a:pPr lvl="1"/>
            <a:endParaRPr lang="ar-EG" dirty="0"/>
          </a:p>
        </p:txBody>
      </p:sp>
      <p:pic>
        <p:nvPicPr>
          <p:cNvPr id="5" name="Picture 4">
            <a:extLst>
              <a:ext uri="{FF2B5EF4-FFF2-40B4-BE49-F238E27FC236}">
                <a16:creationId xmlns:a16="http://schemas.microsoft.com/office/drawing/2014/main" id="{88B45903-02B6-2C54-FDC2-0369A0C46829}"/>
              </a:ext>
            </a:extLst>
          </p:cNvPr>
          <p:cNvPicPr>
            <a:picLocks noChangeAspect="1"/>
          </p:cNvPicPr>
          <p:nvPr/>
        </p:nvPicPr>
        <p:blipFill>
          <a:blip r:embed="rId2"/>
          <a:stretch>
            <a:fillRect/>
          </a:stretch>
        </p:blipFill>
        <p:spPr>
          <a:xfrm>
            <a:off x="5394648" y="4552062"/>
            <a:ext cx="5867401" cy="2305938"/>
          </a:xfrm>
          <a:prstGeom prst="rect">
            <a:avLst/>
          </a:prstGeom>
        </p:spPr>
      </p:pic>
      <p:sp>
        <p:nvSpPr>
          <p:cNvPr id="7" name="TextBox 6">
            <a:extLst>
              <a:ext uri="{FF2B5EF4-FFF2-40B4-BE49-F238E27FC236}">
                <a16:creationId xmlns:a16="http://schemas.microsoft.com/office/drawing/2014/main" id="{C08A09F2-6310-BFD5-9B8A-1E3B5B5E38ED}"/>
              </a:ext>
            </a:extLst>
          </p:cNvPr>
          <p:cNvSpPr txBox="1"/>
          <p:nvPr/>
        </p:nvSpPr>
        <p:spPr>
          <a:xfrm>
            <a:off x="520182" y="4740772"/>
            <a:ext cx="4874466" cy="1908215"/>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altLang="en-US" dirty="0"/>
              <a:t>These two functions { </a:t>
            </a:r>
            <a:r>
              <a:rPr lang="en-US" altLang="en-US" b="1" dirty="0">
                <a:solidFill>
                  <a:srgbClr val="0070C0"/>
                </a:solidFill>
                <a:latin typeface="Courier New" panose="02070309020205020404" pitchFamily="49" charset="0"/>
              </a:rPr>
              <a:t>acquire() </a:t>
            </a:r>
            <a:r>
              <a:rPr lang="en-US" altLang="en-US" b="1" dirty="0">
                <a:latin typeface="Courier New" panose="02070309020205020404" pitchFamily="49" charset="0"/>
              </a:rPr>
              <a:t>&amp; </a:t>
            </a:r>
            <a:r>
              <a:rPr lang="en-US" altLang="en-US" b="1" dirty="0">
                <a:solidFill>
                  <a:srgbClr val="0070C0"/>
                </a:solidFill>
                <a:latin typeface="Courier New" panose="02070309020205020404" pitchFamily="49" charset="0"/>
              </a:rPr>
              <a:t>release() </a:t>
            </a:r>
            <a:r>
              <a:rPr lang="en-US" altLang="en-US" dirty="0"/>
              <a:t>} must be implemented </a:t>
            </a:r>
            <a:r>
              <a:rPr lang="en-US" altLang="en-US" dirty="0">
                <a:solidFill>
                  <a:srgbClr val="FF0000"/>
                </a:solidFill>
              </a:rPr>
              <a:t>atomically</a:t>
            </a:r>
          </a:p>
          <a:p>
            <a:pPr marL="285750" indent="-285750">
              <a:spcBef>
                <a:spcPts val="600"/>
              </a:spcBef>
              <a:spcAft>
                <a:spcPts val="600"/>
              </a:spcAft>
              <a:buFont typeface="Arial" panose="020B0604020202020204" pitchFamily="34" charset="0"/>
              <a:buChar char="•"/>
            </a:pPr>
            <a:r>
              <a:rPr lang="en-US" altLang="en-US" dirty="0"/>
              <a:t>Hardware instruction such as </a:t>
            </a:r>
            <a:r>
              <a:rPr lang="en-US" altLang="en-US" b="1" dirty="0">
                <a:solidFill>
                  <a:srgbClr val="0070C0"/>
                </a:solidFill>
                <a:latin typeface="Courier New" panose="02070309020205020404" pitchFamily="49" charset="0"/>
                <a:cs typeface="Courier New" panose="02070309020205020404" pitchFamily="49" charset="0"/>
              </a:rPr>
              <a:t>compare_and_swap()</a:t>
            </a:r>
            <a:r>
              <a:rPr lang="en-US" altLang="en-US" dirty="0">
                <a:solidFill>
                  <a:srgbClr val="0070C0"/>
                </a:solidFill>
              </a:rPr>
              <a:t> </a:t>
            </a:r>
            <a:r>
              <a:rPr lang="en-US" altLang="en-US" dirty="0"/>
              <a:t>can be used to implement these functions</a:t>
            </a:r>
          </a:p>
        </p:txBody>
      </p:sp>
    </p:spTree>
    <p:extLst>
      <p:ext uri="{BB962C8B-B14F-4D97-AF65-F5344CB8AC3E}">
        <p14:creationId xmlns:p14="http://schemas.microsoft.com/office/powerpoint/2010/main" val="2114445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0709-7C4E-1EB0-2194-FD92306D726B}"/>
              </a:ext>
            </a:extLst>
          </p:cNvPr>
          <p:cNvSpPr>
            <a:spLocks noGrp="1"/>
          </p:cNvSpPr>
          <p:nvPr>
            <p:ph type="title"/>
          </p:nvPr>
        </p:nvSpPr>
        <p:spPr/>
        <p:txBody>
          <a:bodyPr/>
          <a:lstStyle/>
          <a:p>
            <a:pPr marL="742950" indent="-742950">
              <a:buFont typeface="+mj-lt"/>
              <a:buAutoNum type="arabicPeriod" startAt="2"/>
            </a:pPr>
            <a:r>
              <a:rPr lang="en-US" altLang="en-US" dirty="0"/>
              <a:t>Semaphore</a:t>
            </a:r>
            <a:endParaRPr lang="ar-EG" dirty="0"/>
          </a:p>
        </p:txBody>
      </p:sp>
      <p:sp>
        <p:nvSpPr>
          <p:cNvPr id="3" name="Content Placeholder 2">
            <a:extLst>
              <a:ext uri="{FF2B5EF4-FFF2-40B4-BE49-F238E27FC236}">
                <a16:creationId xmlns:a16="http://schemas.microsoft.com/office/drawing/2014/main" id="{EC16FCEA-59C3-E7C9-E920-2E15BB0AD481}"/>
              </a:ext>
            </a:extLst>
          </p:cNvPr>
          <p:cNvSpPr>
            <a:spLocks noGrp="1"/>
          </p:cNvSpPr>
          <p:nvPr>
            <p:ph idx="1"/>
          </p:nvPr>
        </p:nvSpPr>
        <p:spPr>
          <a:xfrm>
            <a:off x="838200" y="2011680"/>
            <a:ext cx="10515600" cy="779145"/>
          </a:xfrm>
        </p:spPr>
        <p:txBody>
          <a:bodyPr>
            <a:normAutofit/>
          </a:bodyPr>
          <a:lstStyle/>
          <a:p>
            <a:pPr>
              <a:lnSpc>
                <a:spcPct val="90000"/>
              </a:lnSpc>
            </a:pPr>
            <a:endParaRPr lang="ar-EG" dirty="0"/>
          </a:p>
        </p:txBody>
      </p:sp>
      <p:pic>
        <p:nvPicPr>
          <p:cNvPr id="5" name="Picture 4">
            <a:extLst>
              <a:ext uri="{FF2B5EF4-FFF2-40B4-BE49-F238E27FC236}">
                <a16:creationId xmlns:a16="http://schemas.microsoft.com/office/drawing/2014/main" id="{C42C3EF0-0340-AE7A-217C-192F1E834933}"/>
              </a:ext>
            </a:extLst>
          </p:cNvPr>
          <p:cNvPicPr>
            <a:picLocks noChangeAspect="1"/>
          </p:cNvPicPr>
          <p:nvPr/>
        </p:nvPicPr>
        <p:blipFill>
          <a:blip r:embed="rId3"/>
          <a:stretch>
            <a:fillRect/>
          </a:stretch>
        </p:blipFill>
        <p:spPr>
          <a:xfrm>
            <a:off x="5943600" y="1952147"/>
            <a:ext cx="5702108" cy="3590925"/>
          </a:xfrm>
          <a:prstGeom prst="rect">
            <a:avLst/>
          </a:prstGeom>
        </p:spPr>
      </p:pic>
      <p:pic>
        <p:nvPicPr>
          <p:cNvPr id="9" name="Picture 8">
            <a:extLst>
              <a:ext uri="{FF2B5EF4-FFF2-40B4-BE49-F238E27FC236}">
                <a16:creationId xmlns:a16="http://schemas.microsoft.com/office/drawing/2014/main" id="{E01E6D19-13DB-E487-0E01-EF45B437F851}"/>
              </a:ext>
            </a:extLst>
          </p:cNvPr>
          <p:cNvPicPr>
            <a:picLocks noChangeAspect="1"/>
          </p:cNvPicPr>
          <p:nvPr/>
        </p:nvPicPr>
        <p:blipFill>
          <a:blip r:embed="rId4"/>
          <a:stretch>
            <a:fillRect/>
          </a:stretch>
        </p:blipFill>
        <p:spPr>
          <a:xfrm>
            <a:off x="85115" y="1894997"/>
            <a:ext cx="5858485" cy="3824289"/>
          </a:xfrm>
          <a:prstGeom prst="rect">
            <a:avLst/>
          </a:prstGeom>
        </p:spPr>
      </p:pic>
    </p:spTree>
    <p:extLst>
      <p:ext uri="{BB962C8B-B14F-4D97-AF65-F5344CB8AC3E}">
        <p14:creationId xmlns:p14="http://schemas.microsoft.com/office/powerpoint/2010/main" val="3352201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4B46-9793-E784-AEC7-638D4EC0939A}"/>
              </a:ext>
            </a:extLst>
          </p:cNvPr>
          <p:cNvSpPr>
            <a:spLocks noGrp="1"/>
          </p:cNvSpPr>
          <p:nvPr>
            <p:ph type="title"/>
          </p:nvPr>
        </p:nvSpPr>
        <p:spPr/>
        <p:txBody>
          <a:bodyPr/>
          <a:lstStyle/>
          <a:p>
            <a:r>
              <a:rPr lang="en-US" altLang="en-US" dirty="0"/>
              <a:t>Cont. Semaphore </a:t>
            </a:r>
            <a:r>
              <a:rPr lang="en-US" altLang="en-US" dirty="0">
                <a:solidFill>
                  <a:srgbClr val="FF0000"/>
                </a:solidFill>
              </a:rPr>
              <a:t>Implementation</a:t>
            </a:r>
            <a:endParaRPr lang="ar-EG" dirty="0"/>
          </a:p>
        </p:txBody>
      </p:sp>
      <p:sp>
        <p:nvSpPr>
          <p:cNvPr id="3" name="Content Placeholder 2">
            <a:extLst>
              <a:ext uri="{FF2B5EF4-FFF2-40B4-BE49-F238E27FC236}">
                <a16:creationId xmlns:a16="http://schemas.microsoft.com/office/drawing/2014/main" id="{EFA140A2-F370-CB69-CCBC-2ECE0B13AFE2}"/>
              </a:ext>
            </a:extLst>
          </p:cNvPr>
          <p:cNvSpPr>
            <a:spLocks noGrp="1"/>
          </p:cNvSpPr>
          <p:nvPr>
            <p:ph idx="1"/>
          </p:nvPr>
        </p:nvSpPr>
        <p:spPr/>
        <p:txBody>
          <a:bodyPr>
            <a:normAutofit fontScale="85000" lnSpcReduction="20000"/>
          </a:bodyPr>
          <a:lstStyle/>
          <a:p>
            <a:r>
              <a:rPr lang="en-US" altLang="en-US" dirty="0"/>
              <a:t>Must guarantee that </a:t>
            </a:r>
            <a:r>
              <a:rPr lang="en-US" altLang="en-US" dirty="0">
                <a:solidFill>
                  <a:srgbClr val="FF0000"/>
                </a:solidFill>
              </a:rPr>
              <a:t>no two processes </a:t>
            </a:r>
            <a:r>
              <a:rPr lang="en-US" altLang="en-US" dirty="0"/>
              <a:t>can </a:t>
            </a:r>
            <a:r>
              <a:rPr lang="en-US" altLang="en-US" dirty="0">
                <a:solidFill>
                  <a:srgbClr val="FF0000"/>
                </a:solidFill>
              </a:rPr>
              <a:t>execute</a:t>
            </a:r>
            <a:r>
              <a:rPr lang="en-US" altLang="en-US" dirty="0"/>
              <a:t>  </a:t>
            </a:r>
            <a:br>
              <a:rPr lang="en-US" altLang="en-US" dirty="0"/>
            </a:br>
            <a:r>
              <a:rPr lang="en-US" altLang="en-US" dirty="0"/>
              <a:t>the </a:t>
            </a:r>
            <a:r>
              <a:rPr lang="en-US" altLang="en-US" sz="2000" b="1" dirty="0">
                <a:solidFill>
                  <a:srgbClr val="00B0F0"/>
                </a:solidFill>
                <a:latin typeface="Courier New" panose="02070309020205020404" pitchFamily="49" charset="0"/>
              </a:rPr>
              <a:t>wait()</a:t>
            </a:r>
            <a:r>
              <a:rPr lang="en-US" altLang="en-US" sz="2000" b="1" dirty="0">
                <a:solidFill>
                  <a:srgbClr val="00B0F0"/>
                </a:solidFill>
              </a:rPr>
              <a:t> </a:t>
            </a:r>
            <a:r>
              <a:rPr lang="en-US" altLang="en-US" dirty="0"/>
              <a:t>and </a:t>
            </a:r>
            <a:r>
              <a:rPr lang="en-US" altLang="en-US" sz="2000" b="1" dirty="0">
                <a:solidFill>
                  <a:srgbClr val="00B0F0"/>
                </a:solidFill>
                <a:latin typeface="Courier New" panose="02070309020205020404" pitchFamily="49" charset="0"/>
              </a:rPr>
              <a:t>signal()</a:t>
            </a:r>
            <a:r>
              <a:rPr lang="en-US" altLang="en-US" sz="2000" b="1" dirty="0">
                <a:solidFill>
                  <a:srgbClr val="00B0F0"/>
                </a:solidFill>
              </a:rPr>
              <a:t> </a:t>
            </a:r>
            <a:r>
              <a:rPr lang="en-US" altLang="en-US" dirty="0"/>
              <a:t>on the same semaphore </a:t>
            </a:r>
            <a:r>
              <a:rPr lang="en-US" altLang="en-US" dirty="0">
                <a:solidFill>
                  <a:srgbClr val="FF0000"/>
                </a:solidFill>
              </a:rPr>
              <a:t>at the same time</a:t>
            </a:r>
          </a:p>
          <a:p>
            <a:endParaRPr lang="en-US" altLang="en-US" sz="1200" dirty="0"/>
          </a:p>
          <a:p>
            <a:r>
              <a:rPr lang="en-US" altLang="en-US" dirty="0"/>
              <a:t>Thus, the implementation becomes the </a:t>
            </a:r>
            <a:r>
              <a:rPr lang="en-US" altLang="en-US" b="1" dirty="0"/>
              <a:t>critical section </a:t>
            </a:r>
            <a:r>
              <a:rPr lang="en-US" altLang="en-US" dirty="0"/>
              <a:t>(</a:t>
            </a:r>
            <a:r>
              <a:rPr lang="en-US" altLang="en-US" b="1" dirty="0"/>
              <a:t>CS</a:t>
            </a:r>
            <a:r>
              <a:rPr lang="en-US" altLang="en-US" dirty="0"/>
              <a:t>) problem </a:t>
            </a:r>
            <a:br>
              <a:rPr lang="en-US" altLang="en-US" dirty="0"/>
            </a:br>
            <a:r>
              <a:rPr lang="en-US" altLang="en-US" dirty="0"/>
              <a:t>where the </a:t>
            </a:r>
            <a:r>
              <a:rPr lang="en-US" altLang="en-US" sz="2000" b="1" dirty="0">
                <a:solidFill>
                  <a:srgbClr val="00B0F0"/>
                </a:solidFill>
                <a:latin typeface="Courier New" panose="02070309020205020404" pitchFamily="49" charset="0"/>
              </a:rPr>
              <a:t>wait</a:t>
            </a:r>
            <a:r>
              <a:rPr lang="en-US" altLang="en-US" dirty="0"/>
              <a:t> and </a:t>
            </a:r>
            <a:r>
              <a:rPr lang="en-US" altLang="en-US" sz="2000" b="1" dirty="0">
                <a:solidFill>
                  <a:srgbClr val="00B0F0"/>
                </a:solidFill>
                <a:latin typeface="Courier New" panose="02070309020205020404" pitchFamily="49" charset="0"/>
              </a:rPr>
              <a:t>signal</a:t>
            </a:r>
            <a:r>
              <a:rPr lang="en-US" altLang="en-US" dirty="0"/>
              <a:t> code are placed in the </a:t>
            </a:r>
            <a:r>
              <a:rPr lang="en-US" altLang="en-US" b="1" dirty="0"/>
              <a:t>CS</a:t>
            </a:r>
            <a:r>
              <a:rPr lang="en-US" altLang="en-US" dirty="0"/>
              <a:t> itself</a:t>
            </a:r>
          </a:p>
          <a:p>
            <a:pPr lvl="1"/>
            <a:r>
              <a:rPr lang="en-US" altLang="en-US" dirty="0">
                <a:solidFill>
                  <a:srgbClr val="FF0000"/>
                </a:solidFill>
              </a:rPr>
              <a:t>Could now have </a:t>
            </a:r>
            <a:r>
              <a:rPr lang="en-US" altLang="en-US" b="1" dirty="0">
                <a:solidFill>
                  <a:srgbClr val="3366FF"/>
                </a:solidFill>
              </a:rPr>
              <a:t>busy waiting</a:t>
            </a:r>
            <a:r>
              <a:rPr lang="en-US" altLang="en-US" dirty="0">
                <a:solidFill>
                  <a:srgbClr val="3366FF"/>
                </a:solidFill>
              </a:rPr>
              <a:t> </a:t>
            </a:r>
            <a:r>
              <a:rPr lang="en-US" altLang="en-US" dirty="0"/>
              <a:t>in </a:t>
            </a:r>
            <a:r>
              <a:rPr lang="en-US" altLang="en-US" b="1" dirty="0"/>
              <a:t>CS</a:t>
            </a:r>
            <a:r>
              <a:rPr lang="en-US" altLang="en-US" dirty="0"/>
              <a:t> implementation</a:t>
            </a:r>
          </a:p>
          <a:p>
            <a:pPr lvl="2"/>
            <a:r>
              <a:rPr lang="en-US" altLang="en-US" dirty="0"/>
              <a:t>But implementation code is short</a:t>
            </a:r>
          </a:p>
          <a:p>
            <a:pPr lvl="2"/>
            <a:r>
              <a:rPr lang="en-US" altLang="en-US" b="1" dirty="0"/>
              <a:t>Little busy </a:t>
            </a:r>
            <a:r>
              <a:rPr lang="en-US" altLang="en-US" dirty="0"/>
              <a:t>waiting </a:t>
            </a:r>
            <a:r>
              <a:rPr lang="en-US" altLang="en-US" i="1" dirty="0"/>
              <a:t>if critical section is rarely occupied</a:t>
            </a:r>
            <a:endParaRPr lang="en-US" altLang="en-US" dirty="0"/>
          </a:p>
          <a:p>
            <a:r>
              <a:rPr lang="en-US" altLang="en-US" b="1" dirty="0">
                <a:solidFill>
                  <a:srgbClr val="FF0000"/>
                </a:solidFill>
              </a:rPr>
              <a:t>Note</a:t>
            </a:r>
            <a:r>
              <a:rPr lang="en-US" altLang="en-US" dirty="0"/>
              <a:t>: that </a:t>
            </a:r>
            <a:r>
              <a:rPr lang="en-US" altLang="en-US" u="sng" dirty="0"/>
              <a:t>applications may spend lots of time in </a:t>
            </a:r>
            <a:r>
              <a:rPr lang="en-US" altLang="en-US" b="1" u="sng" dirty="0"/>
              <a:t>CS</a:t>
            </a:r>
            <a:r>
              <a:rPr lang="en-US" altLang="en-US" dirty="0"/>
              <a:t> and therefore this is not a good solution </a:t>
            </a:r>
            <a:r>
              <a:rPr lang="en-US" altLang="en-US" dirty="0">
                <a:sym typeface="Wingdings" panose="05000000000000000000" pitchFamily="2" charset="2"/>
              </a:rPr>
              <a:t></a:t>
            </a:r>
          </a:p>
          <a:p>
            <a:pPr>
              <a:lnSpc>
                <a:spcPct val="150000"/>
              </a:lnSpc>
            </a:pPr>
            <a:r>
              <a:rPr lang="en-US" altLang="en-US" b="1" dirty="0">
                <a:solidFill>
                  <a:srgbClr val="FF0000"/>
                </a:solidFill>
              </a:rPr>
              <a:t>Incorrect use </a:t>
            </a:r>
            <a:r>
              <a:rPr lang="en-US" altLang="en-US" dirty="0"/>
              <a:t>of semaphore operations can occur:</a:t>
            </a:r>
          </a:p>
          <a:p>
            <a:pPr lvl="1">
              <a:lnSpc>
                <a:spcPct val="150000"/>
              </a:lnSpc>
            </a:pPr>
            <a:r>
              <a:rPr lang="en-US" sz="1700" dirty="0"/>
              <a:t>Each process must </a:t>
            </a:r>
            <a:r>
              <a:rPr lang="en-US" sz="1700" dirty="0">
                <a:solidFill>
                  <a:srgbClr val="FF0000"/>
                </a:solidFill>
              </a:rPr>
              <a:t>execute</a:t>
            </a:r>
            <a:r>
              <a:rPr lang="en-US" sz="1700" dirty="0"/>
              <a:t> </a:t>
            </a:r>
            <a:r>
              <a:rPr lang="en-US" sz="1700" b="1" dirty="0">
                <a:solidFill>
                  <a:srgbClr val="0070C0"/>
                </a:solidFill>
                <a:latin typeface="Courier New" panose="02070309020205020404" pitchFamily="49" charset="0"/>
                <a:cs typeface="Courier New" panose="02070309020205020404" pitchFamily="49" charset="0"/>
              </a:rPr>
              <a:t>wait(mutex)</a:t>
            </a:r>
            <a:r>
              <a:rPr lang="en-US" sz="1700" dirty="0"/>
              <a:t> </a:t>
            </a:r>
            <a:r>
              <a:rPr lang="en-US" sz="1700" b="1" dirty="0">
                <a:solidFill>
                  <a:srgbClr val="008000"/>
                </a:solidFill>
              </a:rPr>
              <a:t>before</a:t>
            </a:r>
            <a:r>
              <a:rPr lang="en-US" sz="1700" dirty="0"/>
              <a:t> </a:t>
            </a:r>
            <a:r>
              <a:rPr lang="en-US" sz="1700" dirty="0">
                <a:solidFill>
                  <a:srgbClr val="FF0000"/>
                </a:solidFill>
              </a:rPr>
              <a:t>entering the critical </a:t>
            </a:r>
            <a:r>
              <a:rPr lang="en-US" sz="1700" dirty="0"/>
              <a:t>section </a:t>
            </a:r>
            <a:r>
              <a:rPr lang="en-US" sz="1700" dirty="0">
                <a:solidFill>
                  <a:srgbClr val="FF0000"/>
                </a:solidFill>
              </a:rPr>
              <a:t>and</a:t>
            </a:r>
            <a:r>
              <a:rPr lang="en-US" sz="1700" dirty="0"/>
              <a:t> </a:t>
            </a:r>
            <a:r>
              <a:rPr lang="en-US" sz="1700" b="1" dirty="0">
                <a:solidFill>
                  <a:srgbClr val="0070C0"/>
                </a:solidFill>
                <a:latin typeface="Courier New" panose="02070309020205020404" pitchFamily="49" charset="0"/>
                <a:cs typeface="Courier New" panose="02070309020205020404" pitchFamily="49" charset="0"/>
              </a:rPr>
              <a:t>signal(mutex)</a:t>
            </a:r>
            <a:r>
              <a:rPr lang="en-US" sz="1700" dirty="0"/>
              <a:t> </a:t>
            </a:r>
            <a:r>
              <a:rPr lang="en-US" sz="1700" b="1" dirty="0">
                <a:solidFill>
                  <a:srgbClr val="008000"/>
                </a:solidFill>
              </a:rPr>
              <a:t>afterward</a:t>
            </a:r>
            <a:r>
              <a:rPr lang="en-US" sz="1700" dirty="0"/>
              <a:t>. </a:t>
            </a:r>
          </a:p>
          <a:p>
            <a:endParaRPr lang="ar-EG" dirty="0"/>
          </a:p>
        </p:txBody>
      </p:sp>
    </p:spTree>
    <p:extLst>
      <p:ext uri="{BB962C8B-B14F-4D97-AF65-F5344CB8AC3E}">
        <p14:creationId xmlns:p14="http://schemas.microsoft.com/office/powerpoint/2010/main" val="3681442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E544-00C3-DC39-B786-506D3A534709}"/>
              </a:ext>
            </a:extLst>
          </p:cNvPr>
          <p:cNvSpPr>
            <a:spLocks noGrp="1"/>
          </p:cNvSpPr>
          <p:nvPr>
            <p:ph type="title"/>
          </p:nvPr>
        </p:nvSpPr>
        <p:spPr/>
        <p:txBody>
          <a:bodyPr>
            <a:normAutofit/>
          </a:bodyPr>
          <a:lstStyle/>
          <a:p>
            <a:r>
              <a:rPr lang="en-US" altLang="en-US" sz="3600" dirty="0"/>
              <a:t>Cont. Semaphore Implementation with </a:t>
            </a:r>
            <a:r>
              <a:rPr lang="en-US" altLang="en-US" sz="3600" u="sng" dirty="0">
                <a:solidFill>
                  <a:srgbClr val="FF0000"/>
                </a:solidFill>
              </a:rPr>
              <a:t>NO Busy waiting </a:t>
            </a:r>
            <a:endParaRPr lang="ar-EG" sz="3600" dirty="0"/>
          </a:p>
        </p:txBody>
      </p:sp>
      <p:pic>
        <p:nvPicPr>
          <p:cNvPr id="5" name="Content Placeholder 4">
            <a:extLst>
              <a:ext uri="{FF2B5EF4-FFF2-40B4-BE49-F238E27FC236}">
                <a16:creationId xmlns:a16="http://schemas.microsoft.com/office/drawing/2014/main" id="{3E67ECC5-52A1-109B-25C4-BA2147A5DE4B}"/>
              </a:ext>
            </a:extLst>
          </p:cNvPr>
          <p:cNvPicPr>
            <a:picLocks noGrp="1" noChangeAspect="1"/>
          </p:cNvPicPr>
          <p:nvPr>
            <p:ph idx="1"/>
          </p:nvPr>
        </p:nvPicPr>
        <p:blipFill>
          <a:blip r:embed="rId2"/>
          <a:stretch>
            <a:fillRect/>
          </a:stretch>
        </p:blipFill>
        <p:spPr>
          <a:xfrm>
            <a:off x="136681" y="2051598"/>
            <a:ext cx="5709486" cy="3520525"/>
          </a:xfrm>
        </p:spPr>
      </p:pic>
      <p:pic>
        <p:nvPicPr>
          <p:cNvPr id="7" name="Picture 6">
            <a:extLst>
              <a:ext uri="{FF2B5EF4-FFF2-40B4-BE49-F238E27FC236}">
                <a16:creationId xmlns:a16="http://schemas.microsoft.com/office/drawing/2014/main" id="{2C4E97E5-F9FB-7924-41B7-E30516BEE8F9}"/>
              </a:ext>
            </a:extLst>
          </p:cNvPr>
          <p:cNvPicPr>
            <a:picLocks noChangeAspect="1"/>
          </p:cNvPicPr>
          <p:nvPr/>
        </p:nvPicPr>
        <p:blipFill>
          <a:blip r:embed="rId3"/>
          <a:stretch>
            <a:fillRect/>
          </a:stretch>
        </p:blipFill>
        <p:spPr>
          <a:xfrm>
            <a:off x="5590521" y="1974040"/>
            <a:ext cx="6182667" cy="3960230"/>
          </a:xfrm>
          <a:prstGeom prst="rect">
            <a:avLst/>
          </a:prstGeom>
        </p:spPr>
      </p:pic>
    </p:spTree>
    <p:extLst>
      <p:ext uri="{BB962C8B-B14F-4D97-AF65-F5344CB8AC3E}">
        <p14:creationId xmlns:p14="http://schemas.microsoft.com/office/powerpoint/2010/main" val="3138433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5699B52-2C49-0F67-BB2D-C35DA4D02068}"/>
              </a:ext>
            </a:extLst>
          </p:cNvPr>
          <p:cNvSpPr>
            <a:spLocks noGrp="1"/>
          </p:cNvSpPr>
          <p:nvPr>
            <p:ph type="title"/>
          </p:nvPr>
        </p:nvSpPr>
        <p:spPr>
          <a:xfrm>
            <a:off x="5526156" y="365125"/>
            <a:ext cx="5827643" cy="1433433"/>
          </a:xfrm>
        </p:spPr>
        <p:txBody>
          <a:bodyPr anchor="b">
            <a:normAutofit/>
          </a:bodyPr>
          <a:lstStyle/>
          <a:p>
            <a:r>
              <a:rPr lang="en-US" altLang="en-US" dirty="0"/>
              <a:t>Liveness</a:t>
            </a:r>
            <a:endParaRPr lang="ar-EG" dirty="0"/>
          </a:p>
        </p:txBody>
      </p:sp>
      <p:pic>
        <p:nvPicPr>
          <p:cNvPr id="5" name="Picture 4" descr="A screenshot of a computer code&#10;&#10;Description automatically generated with low confidence">
            <a:extLst>
              <a:ext uri="{FF2B5EF4-FFF2-40B4-BE49-F238E27FC236}">
                <a16:creationId xmlns:a16="http://schemas.microsoft.com/office/drawing/2014/main" id="{558F1894-BD92-3E54-BCDA-7FD38D6D7052}"/>
              </a:ext>
            </a:extLst>
          </p:cNvPr>
          <p:cNvPicPr>
            <a:picLocks noChangeAspect="1"/>
          </p:cNvPicPr>
          <p:nvPr/>
        </p:nvPicPr>
        <p:blipFill>
          <a:blip r:embed="rId2"/>
          <a:stretch>
            <a:fillRect/>
          </a:stretch>
        </p:blipFill>
        <p:spPr>
          <a:xfrm>
            <a:off x="362933" y="2497819"/>
            <a:ext cx="5160175" cy="3121905"/>
          </a:xfrm>
          <a:prstGeom prst="rect">
            <a:avLst/>
          </a:prstGeom>
        </p:spPr>
      </p:pic>
      <p:sp>
        <p:nvSpPr>
          <p:cNvPr id="3" name="Content Placeholder 2">
            <a:extLst>
              <a:ext uri="{FF2B5EF4-FFF2-40B4-BE49-F238E27FC236}">
                <a16:creationId xmlns:a16="http://schemas.microsoft.com/office/drawing/2014/main" id="{72809F00-43E6-33CD-2D8F-8105EF90C47D}"/>
              </a:ext>
            </a:extLst>
          </p:cNvPr>
          <p:cNvSpPr>
            <a:spLocks noGrp="1"/>
          </p:cNvSpPr>
          <p:nvPr>
            <p:ph idx="1"/>
          </p:nvPr>
        </p:nvSpPr>
        <p:spPr>
          <a:xfrm>
            <a:off x="5526156" y="2055813"/>
            <a:ext cx="5827644" cy="4437062"/>
          </a:xfrm>
        </p:spPr>
        <p:txBody>
          <a:bodyPr anchor="t">
            <a:normAutofit fontScale="85000" lnSpcReduction="20000"/>
          </a:bodyPr>
          <a:lstStyle/>
          <a:p>
            <a:r>
              <a:rPr lang="en-US" altLang="en-US" sz="2000" dirty="0"/>
              <a:t>Processes may have to </a:t>
            </a:r>
            <a:r>
              <a:rPr lang="en-US" altLang="en-US" sz="2000" u="sng" dirty="0">
                <a:solidFill>
                  <a:srgbClr val="FF0000"/>
                </a:solidFill>
              </a:rPr>
              <a:t>wait indefinitely</a:t>
            </a:r>
            <a:r>
              <a:rPr lang="en-US" altLang="en-US" sz="2000" dirty="0">
                <a:solidFill>
                  <a:srgbClr val="FF0000"/>
                </a:solidFill>
              </a:rPr>
              <a:t> </a:t>
            </a:r>
            <a:r>
              <a:rPr lang="en-US" altLang="en-US" sz="2000" dirty="0"/>
              <a:t>while trying to acquire a synchronization tool such as a </a:t>
            </a:r>
            <a:r>
              <a:rPr lang="en-US" altLang="en-US" sz="2000" dirty="0">
                <a:solidFill>
                  <a:srgbClr val="0070C0"/>
                </a:solidFill>
              </a:rPr>
              <a:t>mutex</a:t>
            </a:r>
            <a:r>
              <a:rPr lang="en-US" altLang="en-US" sz="2000" dirty="0"/>
              <a:t> </a:t>
            </a:r>
            <a:r>
              <a:rPr lang="en-US" altLang="en-US" sz="2000" dirty="0">
                <a:solidFill>
                  <a:srgbClr val="0070C0"/>
                </a:solidFill>
              </a:rPr>
              <a:t>lock</a:t>
            </a:r>
            <a:r>
              <a:rPr lang="en-US" altLang="en-US" sz="2000" dirty="0"/>
              <a:t> or </a:t>
            </a:r>
            <a:r>
              <a:rPr lang="en-US" altLang="en-US" sz="2000" dirty="0">
                <a:solidFill>
                  <a:srgbClr val="0070C0"/>
                </a:solidFill>
              </a:rPr>
              <a:t>semaphore</a:t>
            </a:r>
            <a:endParaRPr lang="en-US" altLang="en-US" sz="2000" dirty="0"/>
          </a:p>
          <a:p>
            <a:r>
              <a:rPr lang="en-US" altLang="en-US" sz="2000" b="1" dirty="0"/>
              <a:t>Liveness</a:t>
            </a:r>
            <a:r>
              <a:rPr lang="en-US" altLang="en-US" sz="2000" dirty="0"/>
              <a:t> refers to a set of properties that a system must satisfy to ensure processes make progress</a:t>
            </a:r>
          </a:p>
          <a:p>
            <a:r>
              <a:rPr lang="en-US" altLang="en-US" sz="2400" dirty="0">
                <a:solidFill>
                  <a:srgbClr val="FF0000"/>
                </a:solidFill>
              </a:rPr>
              <a:t>Indefinite waiting </a:t>
            </a:r>
            <a:r>
              <a:rPr lang="en-US" altLang="en-US" sz="2400" dirty="0"/>
              <a:t>is an example of a </a:t>
            </a:r>
            <a:r>
              <a:rPr lang="en-US" altLang="en-US" sz="2400" dirty="0">
                <a:solidFill>
                  <a:srgbClr val="FF0000"/>
                </a:solidFill>
              </a:rPr>
              <a:t>liveness failure</a:t>
            </a:r>
            <a:endParaRPr lang="en-US" altLang="en-US" sz="2400" dirty="0"/>
          </a:p>
          <a:p>
            <a:r>
              <a:rPr lang="en-US" altLang="en-US" sz="2000" b="1" dirty="0">
                <a:solidFill>
                  <a:srgbClr val="3366FF"/>
                </a:solidFill>
              </a:rPr>
              <a:t>Deadlock </a:t>
            </a:r>
            <a:r>
              <a:rPr lang="en-US" altLang="en-US" sz="2000" dirty="0"/>
              <a:t>– two or more processes are waiting indefinitely for an event that can be caused by only one of the waiting processes</a:t>
            </a:r>
          </a:p>
          <a:p>
            <a:pPr>
              <a:lnSpc>
                <a:spcPct val="90000"/>
              </a:lnSpc>
              <a:tabLst>
                <a:tab pos="1882775" algn="ctr"/>
                <a:tab pos="4568825" algn="ctr"/>
              </a:tabLst>
            </a:pPr>
            <a:r>
              <a:rPr lang="en-US" altLang="en-US" sz="2300" dirty="0"/>
              <a:t>Other forms of deadlock:</a:t>
            </a:r>
            <a:endParaRPr lang="en-US" altLang="en-US" sz="1300" dirty="0">
              <a:latin typeface="Courier New" panose="02070309020205020404" pitchFamily="49" charset="0"/>
            </a:endParaRPr>
          </a:p>
          <a:p>
            <a:pPr lvl="1">
              <a:lnSpc>
                <a:spcPct val="90000"/>
              </a:lnSpc>
              <a:tabLst>
                <a:tab pos="1882775" algn="ctr"/>
                <a:tab pos="4568825" algn="ctr"/>
              </a:tabLst>
            </a:pPr>
            <a:r>
              <a:rPr lang="en-US" altLang="en-US" b="1" dirty="0">
                <a:sym typeface="MT Extra" panose="05050102010205020202" pitchFamily="18" charset="2"/>
              </a:rPr>
              <a:t>Starvation</a:t>
            </a:r>
            <a:r>
              <a:rPr lang="en-US" altLang="en-US" dirty="0">
                <a:sym typeface="MT Extra" panose="05050102010205020202" pitchFamily="18" charset="2"/>
              </a:rPr>
              <a:t> </a:t>
            </a:r>
            <a:r>
              <a:rPr lang="en-US" altLang="en-US" dirty="0"/>
              <a:t>– </a:t>
            </a:r>
            <a:r>
              <a:rPr lang="en-US" altLang="en-US" dirty="0">
                <a:solidFill>
                  <a:srgbClr val="FF0000"/>
                </a:solidFill>
              </a:rPr>
              <a:t>indefinite blocking  </a:t>
            </a:r>
          </a:p>
          <a:p>
            <a:pPr lvl="2">
              <a:lnSpc>
                <a:spcPct val="90000"/>
              </a:lnSpc>
              <a:tabLst>
                <a:tab pos="1882775" algn="ctr"/>
                <a:tab pos="4568825" algn="ctr"/>
              </a:tabLst>
            </a:pPr>
            <a:r>
              <a:rPr lang="en-US" altLang="en-US" sz="1200" dirty="0"/>
              <a:t>A process may never be removed from the semaphore queue in which it is suspended</a:t>
            </a:r>
          </a:p>
          <a:p>
            <a:pPr lvl="1">
              <a:lnSpc>
                <a:spcPct val="90000"/>
              </a:lnSpc>
              <a:tabLst>
                <a:tab pos="1882775" algn="ctr"/>
                <a:tab pos="4568825" algn="ctr"/>
              </a:tabLst>
            </a:pPr>
            <a:r>
              <a:rPr lang="en-US" altLang="en-US" b="1" dirty="0"/>
              <a:t>Priority Inversion</a:t>
            </a:r>
            <a:r>
              <a:rPr lang="en-US" altLang="en-US" dirty="0"/>
              <a:t> – </a:t>
            </a:r>
            <a:r>
              <a:rPr lang="en-US" altLang="en-US" sz="1900" dirty="0"/>
              <a:t>Scheduling problem when lower-priority process holds a lock needed by higher-priority process</a:t>
            </a:r>
            <a:endParaRPr lang="en-US" altLang="en-US" sz="1200" dirty="0"/>
          </a:p>
          <a:p>
            <a:pPr lvl="2">
              <a:tabLst>
                <a:tab pos="1882775" algn="ctr"/>
                <a:tab pos="4568825" algn="ctr"/>
              </a:tabLst>
            </a:pPr>
            <a:r>
              <a:rPr lang="en-US" altLang="en-US" sz="1300" dirty="0"/>
              <a:t>Solved via </a:t>
            </a:r>
            <a:r>
              <a:rPr lang="en-US" altLang="en-US" sz="1300" b="1" dirty="0"/>
              <a:t>priority-inheritance protocol</a:t>
            </a:r>
            <a:endParaRPr lang="en-US" altLang="en-US" sz="1900" dirty="0"/>
          </a:p>
          <a:p>
            <a:pPr marL="0" indent="0">
              <a:buNone/>
            </a:pPr>
            <a:endParaRPr lang="ar-EG" sz="2000" dirty="0"/>
          </a:p>
        </p:txBody>
      </p:sp>
    </p:spTree>
    <p:extLst>
      <p:ext uri="{BB962C8B-B14F-4D97-AF65-F5344CB8AC3E}">
        <p14:creationId xmlns:p14="http://schemas.microsoft.com/office/powerpoint/2010/main" val="2497114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6F6B5C-2B5F-4FEE-8263-34996D29D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38762B-9B19-D908-A63C-E9E3E641E7D7}"/>
              </a:ext>
            </a:extLst>
          </p:cNvPr>
          <p:cNvSpPr>
            <a:spLocks noGrp="1"/>
          </p:cNvSpPr>
          <p:nvPr>
            <p:ph type="title"/>
          </p:nvPr>
        </p:nvSpPr>
        <p:spPr>
          <a:xfrm>
            <a:off x="838200" y="365125"/>
            <a:ext cx="10515600" cy="1325563"/>
          </a:xfrm>
        </p:spPr>
        <p:txBody>
          <a:bodyPr>
            <a:normAutofit/>
          </a:bodyPr>
          <a:lstStyle/>
          <a:p>
            <a:r>
              <a:rPr lang="en-US" dirty="0"/>
              <a:t>Interrupts</a:t>
            </a:r>
            <a:endParaRPr lang="ar-EG" dirty="0"/>
          </a:p>
        </p:txBody>
      </p:sp>
      <p:sp>
        <p:nvSpPr>
          <p:cNvPr id="3" name="Content Placeholder 2">
            <a:extLst>
              <a:ext uri="{FF2B5EF4-FFF2-40B4-BE49-F238E27FC236}">
                <a16:creationId xmlns:a16="http://schemas.microsoft.com/office/drawing/2014/main" id="{C98DEDCA-7ADD-A87A-428B-5EE8473D4491}"/>
              </a:ext>
            </a:extLst>
          </p:cNvPr>
          <p:cNvSpPr>
            <a:spLocks noGrp="1"/>
          </p:cNvSpPr>
          <p:nvPr>
            <p:ph idx="1"/>
          </p:nvPr>
        </p:nvSpPr>
        <p:spPr>
          <a:xfrm>
            <a:off x="838201" y="2013625"/>
            <a:ext cx="5497285" cy="4163337"/>
          </a:xfrm>
        </p:spPr>
        <p:txBody>
          <a:bodyPr>
            <a:normAutofit fontScale="92500" lnSpcReduction="10000"/>
          </a:bodyPr>
          <a:lstStyle/>
          <a:p>
            <a:pPr>
              <a:lnSpc>
                <a:spcPct val="90000"/>
              </a:lnSpc>
            </a:pPr>
            <a:r>
              <a:rPr lang="en-US" sz="1800" dirty="0"/>
              <a:t>Interrupts: Mechanism by which other modules may interrupt the normal sequencing of the processor</a:t>
            </a:r>
          </a:p>
          <a:p>
            <a:pPr>
              <a:lnSpc>
                <a:spcPct val="90000"/>
              </a:lnSpc>
            </a:pPr>
            <a:r>
              <a:rPr lang="en-US" altLang="en-US" sz="1800" dirty="0"/>
              <a:t>A </a:t>
            </a:r>
            <a:r>
              <a:rPr lang="en-US" altLang="en-US" sz="1800" b="1" dirty="0">
                <a:latin typeface="+mj-lt"/>
              </a:rPr>
              <a:t>trap</a:t>
            </a:r>
            <a:r>
              <a:rPr lang="en-US" altLang="en-US" sz="1800" dirty="0"/>
              <a:t> or </a:t>
            </a:r>
            <a:r>
              <a:rPr lang="en-US" altLang="en-US" sz="1800" b="1" dirty="0">
                <a:latin typeface="+mj-lt"/>
              </a:rPr>
              <a:t>exception </a:t>
            </a:r>
            <a:r>
              <a:rPr lang="en-US" altLang="en-US" sz="1800" dirty="0"/>
              <a:t>is a software-generated interrupt caused either by an error or a user request</a:t>
            </a:r>
          </a:p>
          <a:p>
            <a:pPr>
              <a:lnSpc>
                <a:spcPct val="90000"/>
              </a:lnSpc>
            </a:pPr>
            <a:r>
              <a:rPr lang="en-US" altLang="en-US" sz="1800" b="1" dirty="0"/>
              <a:t>An operating system is </a:t>
            </a:r>
            <a:r>
              <a:rPr lang="en-US" altLang="en-US" sz="1800" b="1" dirty="0">
                <a:latin typeface="+mj-lt"/>
              </a:rPr>
              <a:t>interrupt driven</a:t>
            </a:r>
            <a:endParaRPr lang="en-US" sz="1800" b="1" dirty="0">
              <a:effectLst/>
              <a:latin typeface="Arial" panose="020B0604020202020204" pitchFamily="34" charset="0"/>
              <a:ea typeface="MS PGothic" panose="020B0600070205080204" pitchFamily="34" charset="-128"/>
              <a:cs typeface="ＭＳ Ｐゴシック" panose="020B0600070205080204" pitchFamily="34" charset="-128"/>
            </a:endParaRPr>
          </a:p>
          <a:p>
            <a:pPr>
              <a:lnSpc>
                <a:spcPct val="90000"/>
              </a:lnSpc>
            </a:pPr>
            <a:r>
              <a:rPr lang="en-US" sz="1800" b="1" dirty="0">
                <a:solidFill>
                  <a:srgbClr val="FF0000"/>
                </a:solidFill>
                <a:effectLst/>
                <a:latin typeface="Arial" panose="020B0604020202020204" pitchFamily="34" charset="0"/>
                <a:ea typeface="MS PGothic" panose="020B0600070205080204" pitchFamily="34" charset="-128"/>
                <a:cs typeface="ＭＳ Ｐゴシック" panose="020B0600070205080204" pitchFamily="34" charset="-128"/>
              </a:rPr>
              <a:t>Interrupt Handling:</a:t>
            </a:r>
          </a:p>
          <a:p>
            <a:pPr lvl="1">
              <a:lnSpc>
                <a:spcPct val="90000"/>
              </a:lnSpc>
            </a:pPr>
            <a:r>
              <a:rPr lang="en-US" altLang="en-US" sz="1800" dirty="0"/>
              <a:t>The operating system preserves the state of the CPU by storing the registers and the program counter</a:t>
            </a:r>
          </a:p>
          <a:p>
            <a:pPr lvl="1">
              <a:lnSpc>
                <a:spcPct val="90000"/>
              </a:lnSpc>
            </a:pPr>
            <a:r>
              <a:rPr lang="en-US" altLang="en-US" sz="1800" dirty="0"/>
              <a:t>Determines which type of interrupt has occurred</a:t>
            </a:r>
          </a:p>
          <a:p>
            <a:pPr lvl="1">
              <a:lnSpc>
                <a:spcPct val="90000"/>
              </a:lnSpc>
            </a:pPr>
            <a:r>
              <a:rPr lang="en-US" altLang="en-US" sz="1800" dirty="0"/>
              <a:t>Separate segments of code determine what action should be taken for each type of interrupt</a:t>
            </a:r>
          </a:p>
          <a:p>
            <a:pPr lvl="1">
              <a:lnSpc>
                <a:spcPct val="90000"/>
              </a:lnSpc>
            </a:pPr>
            <a:endParaRPr lang="ar-EG" sz="1800" dirty="0"/>
          </a:p>
        </p:txBody>
      </p:sp>
      <p:pic>
        <p:nvPicPr>
          <p:cNvPr id="4"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59421" y="1690688"/>
            <a:ext cx="4265892" cy="42034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3905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907F-E078-80E4-34D3-5D77F40AFA3D}"/>
              </a:ext>
            </a:extLst>
          </p:cNvPr>
          <p:cNvSpPr>
            <a:spLocks noGrp="1"/>
          </p:cNvSpPr>
          <p:nvPr>
            <p:ph type="title"/>
          </p:nvPr>
        </p:nvSpPr>
        <p:spPr/>
        <p:txBody>
          <a:bodyPr/>
          <a:lstStyle/>
          <a:p>
            <a:r>
              <a:rPr lang="en-US" altLang="en-US" dirty="0"/>
              <a:t>Priority Inheritance Protocol</a:t>
            </a:r>
            <a:endParaRPr lang="ar-EG" dirty="0"/>
          </a:p>
        </p:txBody>
      </p:sp>
      <p:sp>
        <p:nvSpPr>
          <p:cNvPr id="3" name="Content Placeholder 2">
            <a:extLst>
              <a:ext uri="{FF2B5EF4-FFF2-40B4-BE49-F238E27FC236}">
                <a16:creationId xmlns:a16="http://schemas.microsoft.com/office/drawing/2014/main" id="{B644B300-F395-D922-B833-65FEC15FE3C3}"/>
              </a:ext>
            </a:extLst>
          </p:cNvPr>
          <p:cNvSpPr>
            <a:spLocks noGrp="1"/>
          </p:cNvSpPr>
          <p:nvPr>
            <p:ph idx="1"/>
          </p:nvPr>
        </p:nvSpPr>
        <p:spPr/>
        <p:txBody>
          <a:bodyPr>
            <a:normAutofit fontScale="70000" lnSpcReduction="20000"/>
          </a:bodyPr>
          <a:lstStyle/>
          <a:p>
            <a:pPr algn="just">
              <a:tabLst>
                <a:tab pos="1882775" algn="ctr"/>
                <a:tab pos="4568825" algn="ctr"/>
              </a:tabLst>
            </a:pPr>
            <a:r>
              <a:rPr lang="en-US" altLang="en-US" dirty="0"/>
              <a:t>Consider the scenario with three processes </a:t>
            </a:r>
            <a:r>
              <a:rPr lang="en-US" altLang="en-US" b="1" dirty="0"/>
              <a:t>P1, P2</a:t>
            </a:r>
            <a:r>
              <a:rPr lang="en-US" altLang="en-US" dirty="0"/>
              <a:t>, and </a:t>
            </a:r>
            <a:r>
              <a:rPr lang="en-US" altLang="en-US" b="1" dirty="0"/>
              <a:t>P3</a:t>
            </a:r>
            <a:r>
              <a:rPr lang="en-US" altLang="en-US" dirty="0"/>
              <a:t>. </a:t>
            </a:r>
          </a:p>
          <a:p>
            <a:pPr lvl="1" algn="just">
              <a:tabLst>
                <a:tab pos="1882775" algn="ctr"/>
                <a:tab pos="4568825" algn="ctr"/>
              </a:tabLst>
            </a:pPr>
            <a:r>
              <a:rPr lang="en-US" altLang="en-US" b="1" dirty="0"/>
              <a:t>P1</a:t>
            </a:r>
            <a:r>
              <a:rPr lang="en-US" altLang="en-US" dirty="0"/>
              <a:t> has the highest priority, </a:t>
            </a:r>
          </a:p>
          <a:p>
            <a:pPr lvl="1" algn="just">
              <a:tabLst>
                <a:tab pos="1882775" algn="ctr"/>
                <a:tab pos="4568825" algn="ctr"/>
              </a:tabLst>
            </a:pPr>
            <a:r>
              <a:rPr lang="en-US" altLang="en-US" b="1" dirty="0"/>
              <a:t>P2</a:t>
            </a:r>
            <a:r>
              <a:rPr lang="en-US" altLang="en-US" dirty="0"/>
              <a:t> the next highest, and </a:t>
            </a:r>
          </a:p>
          <a:p>
            <a:pPr lvl="1" algn="just">
              <a:tabLst>
                <a:tab pos="1882775" algn="ctr"/>
                <a:tab pos="4568825" algn="ctr"/>
              </a:tabLst>
            </a:pPr>
            <a:r>
              <a:rPr lang="en-US" altLang="en-US" b="1" dirty="0"/>
              <a:t>P3</a:t>
            </a:r>
            <a:r>
              <a:rPr lang="en-US" altLang="en-US" dirty="0"/>
              <a:t> the lowest. </a:t>
            </a:r>
          </a:p>
          <a:p>
            <a:pPr algn="just">
              <a:tabLst>
                <a:tab pos="1882775" algn="ctr"/>
                <a:tab pos="4568825" algn="ctr"/>
              </a:tabLst>
            </a:pPr>
            <a:r>
              <a:rPr lang="en-US" altLang="en-US" dirty="0"/>
              <a:t>Assume a </a:t>
            </a:r>
            <a:r>
              <a:rPr lang="en-US" altLang="en-US" b="1" dirty="0"/>
              <a:t>P3</a:t>
            </a:r>
            <a:r>
              <a:rPr lang="en-US" altLang="en-US" dirty="0"/>
              <a:t> is assigned a resource </a:t>
            </a:r>
            <a:r>
              <a:rPr lang="en-US" altLang="en-US" b="1" dirty="0"/>
              <a:t>R </a:t>
            </a:r>
            <a:r>
              <a:rPr lang="en-US" altLang="en-US" dirty="0"/>
              <a:t>that </a:t>
            </a:r>
            <a:r>
              <a:rPr lang="en-US" altLang="en-US" b="1" dirty="0"/>
              <a:t>P1</a:t>
            </a:r>
            <a:r>
              <a:rPr lang="en-US" altLang="en-US" dirty="0"/>
              <a:t> wants. </a:t>
            </a:r>
          </a:p>
          <a:p>
            <a:pPr lvl="1" algn="just">
              <a:tabLst>
                <a:tab pos="1882775" algn="ctr"/>
                <a:tab pos="4568825" algn="ctr"/>
              </a:tabLst>
            </a:pPr>
            <a:r>
              <a:rPr lang="en-US" altLang="en-US" dirty="0"/>
              <a:t>Thus, </a:t>
            </a:r>
            <a:r>
              <a:rPr lang="en-US" altLang="en-US" b="1" dirty="0"/>
              <a:t>P1</a:t>
            </a:r>
            <a:r>
              <a:rPr lang="en-US" altLang="en-US" dirty="0"/>
              <a:t> must wait for </a:t>
            </a:r>
            <a:r>
              <a:rPr lang="en-US" altLang="en-US" b="1" dirty="0"/>
              <a:t>P3</a:t>
            </a:r>
            <a:r>
              <a:rPr lang="en-US" altLang="en-US" dirty="0"/>
              <a:t> to finish using the resource. </a:t>
            </a:r>
          </a:p>
          <a:p>
            <a:pPr lvl="1" algn="just">
              <a:tabLst>
                <a:tab pos="1882775" algn="ctr"/>
                <a:tab pos="4568825" algn="ctr"/>
              </a:tabLst>
            </a:pPr>
            <a:r>
              <a:rPr lang="en-US" altLang="en-US" dirty="0"/>
              <a:t>However, </a:t>
            </a:r>
            <a:r>
              <a:rPr lang="en-US" altLang="en-US" b="1" dirty="0"/>
              <a:t>P2</a:t>
            </a:r>
            <a:r>
              <a:rPr lang="en-US" altLang="en-US" dirty="0"/>
              <a:t> becomes runnable and preempts </a:t>
            </a:r>
            <a:r>
              <a:rPr lang="en-US" altLang="en-US" b="1" dirty="0"/>
              <a:t>P3</a:t>
            </a:r>
            <a:r>
              <a:rPr lang="en-US" altLang="en-US" dirty="0"/>
              <a:t>. </a:t>
            </a:r>
          </a:p>
          <a:p>
            <a:pPr lvl="1" algn="just">
              <a:tabLst>
                <a:tab pos="1882775" algn="ctr"/>
                <a:tab pos="4568825" algn="ctr"/>
              </a:tabLst>
            </a:pPr>
            <a:r>
              <a:rPr lang="en-US" altLang="en-US" dirty="0"/>
              <a:t>What has happened is that </a:t>
            </a:r>
            <a:r>
              <a:rPr lang="en-US" altLang="en-US" b="1" dirty="0"/>
              <a:t>P2</a:t>
            </a:r>
            <a:r>
              <a:rPr lang="en-US" altLang="en-US" dirty="0"/>
              <a:t> - a process with a lower priority than </a:t>
            </a:r>
            <a:r>
              <a:rPr lang="en-US" altLang="en-US" b="1" dirty="0"/>
              <a:t>P1</a:t>
            </a:r>
            <a:r>
              <a:rPr lang="en-US" altLang="en-US" dirty="0"/>
              <a:t> - has indirectly prevented </a:t>
            </a:r>
            <a:r>
              <a:rPr lang="en-US" altLang="en-US" b="1" dirty="0"/>
              <a:t>P3</a:t>
            </a:r>
            <a:r>
              <a:rPr lang="en-US" altLang="en-US" dirty="0"/>
              <a:t> from gaining access to the resource.</a:t>
            </a:r>
          </a:p>
          <a:p>
            <a:pPr algn="just">
              <a:tabLst>
                <a:tab pos="1882775" algn="ctr"/>
                <a:tab pos="4568825" algn="ctr"/>
              </a:tabLst>
            </a:pPr>
            <a:endParaRPr lang="en-US" altLang="en-US" sz="1100" dirty="0"/>
          </a:p>
          <a:p>
            <a:pPr algn="just">
              <a:tabLst>
                <a:tab pos="1882775" algn="ctr"/>
                <a:tab pos="4568825" algn="ctr"/>
              </a:tabLst>
            </a:pPr>
            <a:r>
              <a:rPr lang="en-US" altLang="en-US" dirty="0"/>
              <a:t>To </a:t>
            </a:r>
            <a:r>
              <a:rPr lang="en-US" altLang="en-US" b="1" dirty="0"/>
              <a:t>prevent</a:t>
            </a:r>
            <a:r>
              <a:rPr lang="en-US" altLang="en-US" dirty="0"/>
              <a:t> this from occurring, a </a:t>
            </a:r>
            <a:r>
              <a:rPr lang="en-US" altLang="en-US" b="1" dirty="0"/>
              <a:t>priority inheritance protocol</a:t>
            </a:r>
            <a:r>
              <a:rPr lang="en-US" altLang="en-US" dirty="0"/>
              <a:t> is used. </a:t>
            </a:r>
          </a:p>
          <a:p>
            <a:pPr lvl="1" algn="just">
              <a:tabLst>
                <a:tab pos="1882775" algn="ctr"/>
                <a:tab pos="4568825" algn="ctr"/>
              </a:tabLst>
            </a:pPr>
            <a:r>
              <a:rPr lang="en-US" altLang="en-US" dirty="0"/>
              <a:t>This simply allows the </a:t>
            </a:r>
            <a:r>
              <a:rPr lang="en-US" altLang="en-US" u="sng" dirty="0"/>
              <a:t>priority of the highest thread waiting </a:t>
            </a:r>
            <a:r>
              <a:rPr lang="en-US" altLang="en-US" dirty="0"/>
              <a:t>to access a shared resource to be </a:t>
            </a:r>
            <a:r>
              <a:rPr lang="en-US" altLang="en-US" u="sng" dirty="0"/>
              <a:t>assigned to the thread currently using the resource</a:t>
            </a:r>
            <a:r>
              <a:rPr lang="en-US" altLang="en-US" dirty="0"/>
              <a:t>. </a:t>
            </a:r>
          </a:p>
          <a:p>
            <a:pPr lvl="1" algn="just">
              <a:tabLst>
                <a:tab pos="1882775" algn="ctr"/>
                <a:tab pos="4568825" algn="ctr"/>
              </a:tabLst>
            </a:pPr>
            <a:r>
              <a:rPr lang="en-US" altLang="en-US" dirty="0"/>
              <a:t>Thus, the </a:t>
            </a:r>
            <a:r>
              <a:rPr lang="en-US" altLang="en-US" b="1" dirty="0">
                <a:solidFill>
                  <a:srgbClr val="FF0000"/>
                </a:solidFill>
              </a:rPr>
              <a:t>current owner of the resource </a:t>
            </a:r>
            <a:r>
              <a:rPr lang="en-US" altLang="en-US" dirty="0"/>
              <a:t>is </a:t>
            </a:r>
            <a:r>
              <a:rPr lang="en-US" altLang="en-US" b="1" dirty="0"/>
              <a:t>assigned the priority of the highest</a:t>
            </a:r>
            <a:r>
              <a:rPr lang="en-US" altLang="en-US" dirty="0"/>
              <a:t> </a:t>
            </a:r>
            <a:r>
              <a:rPr lang="en-US" altLang="en-US" dirty="0">
                <a:solidFill>
                  <a:srgbClr val="FF0000"/>
                </a:solidFill>
              </a:rPr>
              <a:t>priority thread wishing to acquire the resource</a:t>
            </a:r>
            <a:r>
              <a:rPr lang="en-US" altLang="en-US" dirty="0"/>
              <a:t>.</a:t>
            </a:r>
          </a:p>
          <a:p>
            <a:pPr lvl="1" algn="just">
              <a:tabLst>
                <a:tab pos="1882775" algn="ctr"/>
                <a:tab pos="4568825" algn="ctr"/>
              </a:tabLst>
            </a:pPr>
            <a:endParaRPr lang="en-US" altLang="en-US" sz="1600" b="1" dirty="0"/>
          </a:p>
          <a:p>
            <a:endParaRPr lang="ar-EG" dirty="0"/>
          </a:p>
        </p:txBody>
      </p:sp>
    </p:spTree>
    <p:extLst>
      <p:ext uri="{BB962C8B-B14F-4D97-AF65-F5344CB8AC3E}">
        <p14:creationId xmlns:p14="http://schemas.microsoft.com/office/powerpoint/2010/main" val="22533820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AFC8-6635-E3BF-EA4D-AA0323861D0A}"/>
              </a:ext>
            </a:extLst>
          </p:cNvPr>
          <p:cNvSpPr>
            <a:spLocks noGrp="1"/>
          </p:cNvSpPr>
          <p:nvPr>
            <p:ph type="title"/>
          </p:nvPr>
        </p:nvSpPr>
        <p:spPr/>
        <p:txBody>
          <a:bodyPr/>
          <a:lstStyle/>
          <a:p>
            <a:r>
              <a:rPr lang="en-US" altLang="en-US" dirty="0"/>
              <a:t>System Model</a:t>
            </a:r>
            <a:endParaRPr lang="ar-EG" dirty="0"/>
          </a:p>
        </p:txBody>
      </p:sp>
      <p:sp>
        <p:nvSpPr>
          <p:cNvPr id="3" name="Content Placeholder 2">
            <a:extLst>
              <a:ext uri="{FF2B5EF4-FFF2-40B4-BE49-F238E27FC236}">
                <a16:creationId xmlns:a16="http://schemas.microsoft.com/office/drawing/2014/main" id="{32FE2FE4-303C-D751-11E4-D6F6073339A7}"/>
              </a:ext>
            </a:extLst>
          </p:cNvPr>
          <p:cNvSpPr>
            <a:spLocks noGrp="1"/>
          </p:cNvSpPr>
          <p:nvPr>
            <p:ph idx="1"/>
          </p:nvPr>
        </p:nvSpPr>
        <p:spPr>
          <a:xfrm>
            <a:off x="838200" y="1371599"/>
            <a:ext cx="10515600" cy="5298084"/>
          </a:xfrm>
        </p:spPr>
        <p:txBody>
          <a:bodyPr>
            <a:normAutofit fontScale="70000" lnSpcReduction="20000"/>
          </a:bodyPr>
          <a:lstStyle/>
          <a:p>
            <a:r>
              <a:rPr lang="en-US" altLang="en-US" sz="2800" dirty="0"/>
              <a:t>System consists of resources</a:t>
            </a:r>
          </a:p>
          <a:p>
            <a:r>
              <a:rPr lang="en-US" altLang="en-US" sz="2400" dirty="0"/>
              <a:t>Each resource type </a:t>
            </a:r>
            <a:r>
              <a:rPr lang="en-US" altLang="en-US" sz="2400" i="1" dirty="0"/>
              <a:t>R</a:t>
            </a:r>
            <a:r>
              <a:rPr lang="en-US" altLang="en-US" sz="2400" baseline="-25000" dirty="0"/>
              <a:t>i</a:t>
            </a:r>
            <a:r>
              <a:rPr lang="en-US" altLang="en-US" sz="2400" dirty="0"/>
              <a:t> has </a:t>
            </a:r>
            <a:r>
              <a:rPr lang="en-US" altLang="en-US" sz="2400" i="1" dirty="0"/>
              <a:t>W</a:t>
            </a:r>
            <a:r>
              <a:rPr lang="en-US" altLang="en-US" sz="2400" baseline="-25000" dirty="0"/>
              <a:t>i</a:t>
            </a:r>
            <a:r>
              <a:rPr lang="en-US" altLang="en-US" sz="2400" dirty="0"/>
              <a:t> instances.</a:t>
            </a:r>
          </a:p>
          <a:p>
            <a:r>
              <a:rPr lang="en-US" altLang="en-US" sz="2400" dirty="0"/>
              <a:t>Each process utilizes a resource as follows:</a:t>
            </a:r>
          </a:p>
          <a:p>
            <a:pPr lvl="1"/>
            <a:r>
              <a:rPr lang="en-US" altLang="en-US" sz="2400" b="1" dirty="0"/>
              <a:t>Request</a:t>
            </a:r>
          </a:p>
          <a:p>
            <a:pPr lvl="1"/>
            <a:r>
              <a:rPr lang="en-US" altLang="en-US" sz="2400" b="1" dirty="0"/>
              <a:t>Use , hold , assignment</a:t>
            </a:r>
          </a:p>
          <a:p>
            <a:pPr lvl="1"/>
            <a:r>
              <a:rPr lang="en-US" altLang="en-US" sz="2400" b="1" dirty="0"/>
              <a:t>Release</a:t>
            </a:r>
          </a:p>
          <a:p>
            <a:r>
              <a:rPr kumimoji="0" lang="en-US" altLang="en-US" sz="2300" dirty="0"/>
              <a:t>Deadlock can </a:t>
            </a:r>
            <a:r>
              <a:rPr kumimoji="0" lang="en-US" altLang="en-US" sz="2300" u="sng" dirty="0">
                <a:solidFill>
                  <a:srgbClr val="FF0000"/>
                </a:solidFill>
              </a:rPr>
              <a:t>arise if four conditions hold simultaneously</a:t>
            </a:r>
            <a:r>
              <a:rPr kumimoji="0" lang="en-US" altLang="en-US" sz="2300" dirty="0"/>
              <a:t>.</a:t>
            </a:r>
          </a:p>
          <a:p>
            <a:pPr lvl="1">
              <a:buClr>
                <a:srgbClr val="C00000"/>
              </a:buClr>
              <a:buSzPct val="120000"/>
              <a:buFont typeface="+mj-lt"/>
              <a:buAutoNum type="arabicPeriod"/>
            </a:pPr>
            <a:r>
              <a:rPr lang="en-US" altLang="en-US" sz="1600" b="1" dirty="0">
                <a:solidFill>
                  <a:srgbClr val="3366FF"/>
                </a:solidFill>
              </a:rPr>
              <a:t>Mutual exclusion:  </a:t>
            </a:r>
          </a:p>
          <a:p>
            <a:pPr lvl="2"/>
            <a:r>
              <a:rPr lang="en-US" altLang="en-US" dirty="0"/>
              <a:t>Only one process at a time can use a resource</a:t>
            </a:r>
          </a:p>
          <a:p>
            <a:pPr lvl="1">
              <a:buClr>
                <a:srgbClr val="C00000"/>
              </a:buClr>
              <a:buSzPct val="120000"/>
              <a:buFont typeface="+mj-lt"/>
              <a:buAutoNum type="arabicPeriod"/>
            </a:pPr>
            <a:r>
              <a:rPr lang="en-US" altLang="en-US" sz="1600" b="1" dirty="0">
                <a:solidFill>
                  <a:srgbClr val="3366FF"/>
                </a:solidFill>
              </a:rPr>
              <a:t>Hold and wait:  </a:t>
            </a:r>
          </a:p>
          <a:p>
            <a:pPr lvl="2"/>
            <a:r>
              <a:rPr lang="en-US" altLang="en-US" dirty="0"/>
              <a:t>A process holding at least one resource is waiting to acquire additional resources held by other processes</a:t>
            </a:r>
          </a:p>
          <a:p>
            <a:pPr lvl="1">
              <a:buClr>
                <a:srgbClr val="C00000"/>
              </a:buClr>
              <a:buSzPct val="120000"/>
              <a:buFont typeface="+mj-lt"/>
              <a:buAutoNum type="arabicPeriod"/>
            </a:pPr>
            <a:r>
              <a:rPr lang="en-US" altLang="en-US" sz="1600" b="1" dirty="0">
                <a:solidFill>
                  <a:srgbClr val="3366FF"/>
                </a:solidFill>
              </a:rPr>
              <a:t>No preemption:  </a:t>
            </a:r>
          </a:p>
          <a:p>
            <a:pPr lvl="2"/>
            <a:r>
              <a:rPr lang="en-US" altLang="en-US" dirty="0"/>
              <a:t>A resource can be released only voluntarily by the process holding it, after that process has completed its task</a:t>
            </a:r>
          </a:p>
          <a:p>
            <a:pPr lvl="1">
              <a:buClr>
                <a:srgbClr val="C00000"/>
              </a:buClr>
              <a:buSzPct val="120000"/>
              <a:buFont typeface="+mj-lt"/>
              <a:buAutoNum type="arabicPeriod"/>
            </a:pPr>
            <a:r>
              <a:rPr lang="en-US" altLang="en-US" sz="1600" b="1" dirty="0">
                <a:solidFill>
                  <a:srgbClr val="3366FF"/>
                </a:solidFill>
              </a:rPr>
              <a:t>Circular wait:  </a:t>
            </a:r>
          </a:p>
          <a:p>
            <a:pPr lvl="2"/>
            <a:r>
              <a:rPr lang="en-US" altLang="en-US" dirty="0"/>
              <a:t>There exists a set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0</a:t>
            </a:r>
            <a:r>
              <a:rPr lang="en-US" altLang="en-US" sz="1600" dirty="0"/>
              <a:t>,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sz="1600" dirty="0"/>
              <a:t>, …,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n</a:t>
            </a:r>
            <a:r>
              <a:rPr lang="en-US" altLang="en-US" dirty="0"/>
              <a:t>} of waiting processes such that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0</a:t>
            </a:r>
            <a:r>
              <a:rPr lang="en-US" altLang="en-US" baseline="-25000" dirty="0"/>
              <a:t> </a:t>
            </a:r>
            <a:r>
              <a:rPr lang="en-US" altLang="en-US" dirty="0"/>
              <a:t>is waiting for a resource that is held by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dirty="0"/>
              <a:t>, </a:t>
            </a:r>
          </a:p>
          <a:p>
            <a:pPr lvl="2"/>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dirty="0"/>
              <a:t> is waiting for a resource that is held by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2</a:t>
            </a:r>
            <a:r>
              <a:rPr lang="en-US" altLang="en-US" dirty="0"/>
              <a:t>, …, </a:t>
            </a:r>
          </a:p>
          <a:p>
            <a:pPr lvl="2"/>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i="1" baseline="-25000" dirty="0">
                <a:solidFill>
                  <a:srgbClr val="FF0000"/>
                </a:solidFill>
                <a:latin typeface="Courier New" panose="02070309020205020404" pitchFamily="49" charset="0"/>
                <a:cs typeface="Courier New" panose="02070309020205020404" pitchFamily="49" charset="0"/>
              </a:rPr>
              <a:t>n</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dirty="0"/>
              <a:t> is waiting for a resource that is held by </a:t>
            </a:r>
            <a:r>
              <a:rPr lang="en-US" altLang="en-US" b="1" i="1" dirty="0">
                <a:solidFill>
                  <a:srgbClr val="FF0000"/>
                </a:solidFill>
                <a:latin typeface="Courier New" panose="02070309020205020404" pitchFamily="49" charset="0"/>
                <a:cs typeface="Courier New" panose="02070309020205020404" pitchFamily="49" charset="0"/>
              </a:rPr>
              <a:t>P</a:t>
            </a:r>
            <a:r>
              <a:rPr lang="en-US" altLang="en-US" b="1" baseline="-25000" dirty="0">
                <a:solidFill>
                  <a:srgbClr val="FF0000"/>
                </a:solidFill>
                <a:latin typeface="Courier New" panose="02070309020205020404" pitchFamily="49" charset="0"/>
                <a:cs typeface="Courier New" panose="02070309020205020404" pitchFamily="49" charset="0"/>
              </a:rPr>
              <a:t>n</a:t>
            </a:r>
            <a:r>
              <a:rPr lang="en-US" altLang="en-US" dirty="0"/>
              <a:t>, </a:t>
            </a:r>
          </a:p>
          <a:p>
            <a:pPr lvl="2"/>
            <a:r>
              <a:rPr lang="en-US" altLang="en-US" dirty="0"/>
              <a:t>and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n</a:t>
            </a:r>
            <a:r>
              <a:rPr lang="en-US" altLang="en-US" dirty="0"/>
              <a:t> is waiting for a resource that is held by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0</a:t>
            </a:r>
            <a:r>
              <a:rPr lang="en-US" altLang="en-US" dirty="0"/>
              <a:t>.</a:t>
            </a:r>
            <a:endParaRPr lang="en-US" altLang="en-US" b="1" dirty="0"/>
          </a:p>
          <a:p>
            <a:endParaRPr lang="ar-EG" dirty="0"/>
          </a:p>
        </p:txBody>
      </p:sp>
      <p:pic>
        <p:nvPicPr>
          <p:cNvPr id="4" name="Picture 3" descr="A picture containing text, screenshot, font, graphic design&#10;&#10;Description automatically generated">
            <a:extLst>
              <a:ext uri="{FF2B5EF4-FFF2-40B4-BE49-F238E27FC236}">
                <a16:creationId xmlns:a16="http://schemas.microsoft.com/office/drawing/2014/main" id="{9E70969A-AAD2-72E6-6D45-BC46831870D0}"/>
              </a:ext>
            </a:extLst>
          </p:cNvPr>
          <p:cNvPicPr>
            <a:picLocks noChangeAspect="1"/>
          </p:cNvPicPr>
          <p:nvPr/>
        </p:nvPicPr>
        <p:blipFill>
          <a:blip r:embed="rId2"/>
          <a:stretch>
            <a:fillRect/>
          </a:stretch>
        </p:blipFill>
        <p:spPr>
          <a:xfrm>
            <a:off x="6980952" y="748154"/>
            <a:ext cx="4755403" cy="3138045"/>
          </a:xfrm>
          <a:prstGeom prst="rect">
            <a:avLst/>
          </a:prstGeom>
        </p:spPr>
      </p:pic>
    </p:spTree>
    <p:extLst>
      <p:ext uri="{BB962C8B-B14F-4D97-AF65-F5344CB8AC3E}">
        <p14:creationId xmlns:p14="http://schemas.microsoft.com/office/powerpoint/2010/main" val="2458351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62056B-A03C-6BEC-5BE3-7662E57C04EE}"/>
              </a:ext>
            </a:extLst>
          </p:cNvPr>
          <p:cNvSpPr>
            <a:spLocks noGrp="1"/>
          </p:cNvSpPr>
          <p:nvPr>
            <p:ph type="title"/>
          </p:nvPr>
        </p:nvSpPr>
        <p:spPr>
          <a:xfrm>
            <a:off x="838201" y="643467"/>
            <a:ext cx="3888526" cy="1800526"/>
          </a:xfrm>
        </p:spPr>
        <p:txBody>
          <a:bodyPr>
            <a:normAutofit/>
          </a:bodyPr>
          <a:lstStyle/>
          <a:p>
            <a:r>
              <a:rPr lang="en-US" altLang="en-US" dirty="0"/>
              <a:t>Resource-Allocation Graph</a:t>
            </a:r>
            <a:endParaRPr lang="ar-EG" dirty="0"/>
          </a:p>
        </p:txBody>
      </p:sp>
      <p:sp>
        <p:nvSpPr>
          <p:cNvPr id="3" name="Content Placeholder 2">
            <a:extLst>
              <a:ext uri="{FF2B5EF4-FFF2-40B4-BE49-F238E27FC236}">
                <a16:creationId xmlns:a16="http://schemas.microsoft.com/office/drawing/2014/main" id="{FFCC10D7-27FA-E84C-FDEB-FD471CCBDC1E}"/>
              </a:ext>
            </a:extLst>
          </p:cNvPr>
          <p:cNvSpPr>
            <a:spLocks noGrp="1"/>
          </p:cNvSpPr>
          <p:nvPr>
            <p:ph idx="1"/>
          </p:nvPr>
        </p:nvSpPr>
        <p:spPr>
          <a:xfrm>
            <a:off x="838200" y="2623381"/>
            <a:ext cx="5599921" cy="3898717"/>
          </a:xfrm>
        </p:spPr>
        <p:txBody>
          <a:bodyPr>
            <a:normAutofit fontScale="70000" lnSpcReduction="20000"/>
          </a:bodyPr>
          <a:lstStyle/>
          <a:p>
            <a:r>
              <a:rPr lang="en-US" dirty="0"/>
              <a:t>Deadlocks can be described in terms of a directed graph called a </a:t>
            </a:r>
            <a:r>
              <a:rPr lang="en-US" b="1" dirty="0">
                <a:solidFill>
                  <a:srgbClr val="0070C0"/>
                </a:solidFill>
              </a:rPr>
              <a:t>system resource-allocation graph</a:t>
            </a:r>
            <a:r>
              <a:rPr lang="en-US" dirty="0"/>
              <a:t>.</a:t>
            </a:r>
          </a:p>
          <a:p>
            <a:r>
              <a:rPr kumimoji="0" lang="en-US" altLang="en-US" sz="2000" dirty="0"/>
              <a:t>A set of vertices </a:t>
            </a:r>
            <a:r>
              <a:rPr kumimoji="0" lang="en-US" altLang="en-US" sz="2000" b="1" dirty="0">
                <a:solidFill>
                  <a:srgbClr val="FF0000"/>
                </a:solidFill>
                <a:latin typeface="Courier New" panose="02070309020205020404" pitchFamily="49" charset="0"/>
                <a:cs typeface="Courier New" panose="02070309020205020404" pitchFamily="49" charset="0"/>
              </a:rPr>
              <a:t>V</a:t>
            </a:r>
            <a:r>
              <a:rPr kumimoji="0" lang="en-US" altLang="en-US" sz="2000" dirty="0"/>
              <a:t> and a set of edges </a:t>
            </a:r>
            <a:r>
              <a:rPr kumimoji="0" lang="en-US" altLang="en-US" sz="2000" b="1" dirty="0">
                <a:solidFill>
                  <a:srgbClr val="FF0000"/>
                </a:solidFill>
                <a:latin typeface="Courier New" panose="02070309020205020404" pitchFamily="49" charset="0"/>
                <a:cs typeface="Courier New" panose="02070309020205020404" pitchFamily="49" charset="0"/>
              </a:rPr>
              <a:t>E</a:t>
            </a:r>
            <a:r>
              <a:rPr kumimoji="0" lang="en-US" altLang="en-US" sz="2000" dirty="0"/>
              <a:t>.</a:t>
            </a:r>
          </a:p>
          <a:p>
            <a:pPr lvl="1"/>
            <a:r>
              <a:rPr kumimoji="0" lang="en-US" altLang="en-US" sz="2000" b="1" kern="1200" dirty="0">
                <a:solidFill>
                  <a:srgbClr val="FF0000"/>
                </a:solidFill>
                <a:latin typeface="Courier New" panose="02070309020205020404" pitchFamily="49" charset="0"/>
                <a:cs typeface="Courier New" panose="02070309020205020404" pitchFamily="49" charset="0"/>
              </a:rPr>
              <a:t>V</a:t>
            </a:r>
            <a:r>
              <a:rPr lang="en-US" altLang="en-US" dirty="0"/>
              <a:t> is partitioned into two types:</a:t>
            </a:r>
          </a:p>
          <a:p>
            <a:pPr lvl="2"/>
            <a:r>
              <a:rPr kumimoji="0" lang="en-US" altLang="en-US" sz="2000" b="1" kern="1200" dirty="0">
                <a:latin typeface="Courier New" panose="02070309020205020404" pitchFamily="49" charset="0"/>
                <a:cs typeface="Courier New" panose="02070309020205020404" pitchFamily="49" charset="0"/>
              </a:rPr>
              <a:t>P</a:t>
            </a:r>
            <a:r>
              <a:rPr lang="en-US" altLang="en-US" dirty="0">
                <a:latin typeface="Courier New" panose="02070309020205020404" pitchFamily="49" charset="0"/>
                <a:cs typeface="Courier New" panose="02070309020205020404" pitchFamily="49" charset="0"/>
              </a:rPr>
              <a:t> = {</a:t>
            </a:r>
            <a:r>
              <a:rPr kumimoji="0" lang="en-US" altLang="en-US" sz="2000" b="1" kern="1200" dirty="0">
                <a:latin typeface="Courier New" panose="02070309020205020404" pitchFamily="49" charset="0"/>
                <a:cs typeface="Courier New" panose="02070309020205020404" pitchFamily="49" charset="0"/>
              </a:rPr>
              <a:t>P</a:t>
            </a:r>
            <a:r>
              <a:rPr lang="en-US" altLang="en-US" baseline="-25000" dirty="0">
                <a:latin typeface="Courier New" panose="02070309020205020404" pitchFamily="49" charset="0"/>
                <a:cs typeface="Courier New" panose="02070309020205020404" pitchFamily="49" charset="0"/>
              </a:rPr>
              <a:t>1</a:t>
            </a:r>
            <a:r>
              <a:rPr lang="en-US" altLang="en-US" dirty="0">
                <a:latin typeface="Courier New" panose="02070309020205020404" pitchFamily="49" charset="0"/>
                <a:cs typeface="Courier New" panose="02070309020205020404" pitchFamily="49" charset="0"/>
              </a:rPr>
              <a:t>, </a:t>
            </a:r>
            <a:r>
              <a:rPr kumimoji="0" lang="en-US" altLang="en-US" sz="2000" b="1" kern="1200" dirty="0">
                <a:latin typeface="Courier New" panose="02070309020205020404" pitchFamily="49" charset="0"/>
                <a:cs typeface="Courier New" panose="02070309020205020404" pitchFamily="49" charset="0"/>
              </a:rPr>
              <a:t>P</a:t>
            </a:r>
            <a:r>
              <a:rPr lang="en-US" altLang="en-US" baseline="-25000" dirty="0">
                <a:latin typeface="Courier New" panose="02070309020205020404" pitchFamily="49" charset="0"/>
                <a:cs typeface="Courier New" panose="02070309020205020404" pitchFamily="49" charset="0"/>
              </a:rPr>
              <a:t>2</a:t>
            </a:r>
            <a:r>
              <a:rPr lang="en-US" altLang="en-US" dirty="0">
                <a:latin typeface="Courier New" panose="02070309020205020404" pitchFamily="49" charset="0"/>
                <a:cs typeface="Courier New" panose="02070309020205020404" pitchFamily="49" charset="0"/>
              </a:rPr>
              <a:t>, …, </a:t>
            </a:r>
            <a:r>
              <a:rPr kumimoji="0" lang="en-US" altLang="en-US" sz="2000" b="1" kern="1200" dirty="0">
                <a:latin typeface="Courier New" panose="02070309020205020404" pitchFamily="49" charset="0"/>
                <a:cs typeface="Courier New" panose="02070309020205020404" pitchFamily="49" charset="0"/>
              </a:rPr>
              <a:t>P</a:t>
            </a:r>
            <a:r>
              <a:rPr lang="en-US" altLang="en-US" baseline="-25000" dirty="0">
                <a:latin typeface="Courier New" panose="02070309020205020404" pitchFamily="49" charset="0"/>
                <a:cs typeface="Courier New" panose="02070309020205020404" pitchFamily="49" charset="0"/>
              </a:rPr>
              <a:t>n</a:t>
            </a:r>
            <a:r>
              <a:rPr lang="en-US" altLang="en-US" dirty="0">
                <a:latin typeface="Courier New" panose="02070309020205020404" pitchFamily="49" charset="0"/>
                <a:cs typeface="Courier New" panose="02070309020205020404" pitchFamily="49" charset="0"/>
              </a:rPr>
              <a:t>}, </a:t>
            </a:r>
          </a:p>
          <a:p>
            <a:pPr lvl="3"/>
            <a:r>
              <a:rPr lang="en-US" altLang="en-US" dirty="0"/>
              <a:t>the set consisting of </a:t>
            </a:r>
            <a:r>
              <a:rPr lang="en-US" altLang="en-US" u="sng" dirty="0">
                <a:solidFill>
                  <a:srgbClr val="FF0000"/>
                </a:solidFill>
              </a:rPr>
              <a:t>all the processes</a:t>
            </a:r>
            <a:r>
              <a:rPr lang="en-US" altLang="en-US" dirty="0">
                <a:solidFill>
                  <a:srgbClr val="FF0000"/>
                </a:solidFill>
              </a:rPr>
              <a:t> </a:t>
            </a:r>
            <a:r>
              <a:rPr lang="en-US" altLang="en-US" dirty="0"/>
              <a:t>in the system</a:t>
            </a:r>
            <a:br>
              <a:rPr lang="en-US" altLang="en-US" dirty="0"/>
            </a:br>
            <a:endParaRPr lang="en-US" altLang="en-US" dirty="0"/>
          </a:p>
          <a:p>
            <a:pPr lvl="2"/>
            <a:r>
              <a:rPr kumimoji="0" lang="en-US" altLang="en-US" sz="2000" b="1" kern="1200" dirty="0">
                <a:latin typeface="Courier New" panose="02070309020205020404" pitchFamily="49" charset="0"/>
                <a:cs typeface="Courier New" panose="02070309020205020404" pitchFamily="49" charset="0"/>
              </a:rPr>
              <a:t>R</a:t>
            </a:r>
            <a:r>
              <a:rPr lang="en-US" altLang="en-US" dirty="0">
                <a:latin typeface="Courier New" panose="02070309020205020404" pitchFamily="49" charset="0"/>
                <a:cs typeface="Courier New" panose="02070309020205020404" pitchFamily="49" charset="0"/>
              </a:rPr>
              <a:t> = {</a:t>
            </a:r>
            <a:r>
              <a:rPr kumimoji="0" lang="en-US" altLang="en-US" sz="2000" b="1" kern="1200" dirty="0">
                <a:latin typeface="Courier New" panose="02070309020205020404" pitchFamily="49" charset="0"/>
                <a:cs typeface="Courier New" panose="02070309020205020404" pitchFamily="49" charset="0"/>
              </a:rPr>
              <a:t>R</a:t>
            </a:r>
            <a:r>
              <a:rPr lang="en-US" altLang="en-US" baseline="-25000" dirty="0">
                <a:latin typeface="Courier New" panose="02070309020205020404" pitchFamily="49" charset="0"/>
                <a:cs typeface="Courier New" panose="02070309020205020404" pitchFamily="49" charset="0"/>
              </a:rPr>
              <a:t>1</a:t>
            </a:r>
            <a:r>
              <a:rPr lang="en-US" altLang="en-US" dirty="0">
                <a:latin typeface="Courier New" panose="02070309020205020404" pitchFamily="49" charset="0"/>
                <a:cs typeface="Courier New" panose="02070309020205020404" pitchFamily="49" charset="0"/>
              </a:rPr>
              <a:t>, </a:t>
            </a:r>
            <a:r>
              <a:rPr kumimoji="0" lang="en-US" altLang="en-US" sz="2000" b="1" kern="1200" dirty="0">
                <a:latin typeface="Courier New" panose="02070309020205020404" pitchFamily="49" charset="0"/>
                <a:cs typeface="Courier New" panose="02070309020205020404" pitchFamily="49" charset="0"/>
              </a:rPr>
              <a:t>R</a:t>
            </a:r>
            <a:r>
              <a:rPr lang="en-US" altLang="en-US" baseline="-25000" dirty="0">
                <a:latin typeface="Courier New" panose="02070309020205020404" pitchFamily="49" charset="0"/>
                <a:cs typeface="Courier New" panose="02070309020205020404" pitchFamily="49" charset="0"/>
              </a:rPr>
              <a:t>2</a:t>
            </a:r>
            <a:r>
              <a:rPr lang="en-US" altLang="en-US" dirty="0">
                <a:latin typeface="Courier New" panose="02070309020205020404" pitchFamily="49" charset="0"/>
                <a:cs typeface="Courier New" panose="02070309020205020404" pitchFamily="49" charset="0"/>
              </a:rPr>
              <a:t>, …, </a:t>
            </a:r>
            <a:r>
              <a:rPr kumimoji="0" lang="en-US" altLang="en-US" sz="2000" b="1" kern="1200" dirty="0">
                <a:latin typeface="Courier New" panose="02070309020205020404" pitchFamily="49" charset="0"/>
                <a:cs typeface="Courier New" panose="02070309020205020404" pitchFamily="49" charset="0"/>
              </a:rPr>
              <a:t>R</a:t>
            </a:r>
            <a:r>
              <a:rPr lang="en-US" altLang="en-US" baseline="-25000" dirty="0">
                <a:latin typeface="Courier New" panose="02070309020205020404" pitchFamily="49" charset="0"/>
                <a:cs typeface="Courier New" panose="02070309020205020404" pitchFamily="49" charset="0"/>
              </a:rPr>
              <a:t>m</a:t>
            </a:r>
            <a:r>
              <a:rPr lang="en-US" altLang="en-US" dirty="0">
                <a:latin typeface="Courier New" panose="02070309020205020404" pitchFamily="49" charset="0"/>
                <a:cs typeface="Courier New" panose="02070309020205020404" pitchFamily="49" charset="0"/>
              </a:rPr>
              <a:t>}, </a:t>
            </a:r>
          </a:p>
          <a:p>
            <a:pPr lvl="3"/>
            <a:r>
              <a:rPr lang="en-US" altLang="en-US" dirty="0"/>
              <a:t>the set consisting of </a:t>
            </a:r>
            <a:r>
              <a:rPr lang="en-US" altLang="en-US" u="sng" dirty="0">
                <a:solidFill>
                  <a:srgbClr val="FF0000"/>
                </a:solidFill>
              </a:rPr>
              <a:t>all resource</a:t>
            </a:r>
            <a:r>
              <a:rPr lang="en-US" altLang="en-US" dirty="0">
                <a:solidFill>
                  <a:srgbClr val="FF0000"/>
                </a:solidFill>
              </a:rPr>
              <a:t> </a:t>
            </a:r>
            <a:r>
              <a:rPr lang="en-US" altLang="en-US" dirty="0"/>
              <a:t>types in the system</a:t>
            </a:r>
          </a:p>
          <a:p>
            <a:pPr lvl="2"/>
            <a:endParaRPr lang="en-US" altLang="en-US" sz="900" dirty="0"/>
          </a:p>
          <a:p>
            <a:pPr lvl="1"/>
            <a:r>
              <a:rPr lang="en-US" altLang="en-US" b="1" dirty="0">
                <a:solidFill>
                  <a:srgbClr val="3366FF"/>
                </a:solidFill>
              </a:rPr>
              <a:t>Request edge</a:t>
            </a:r>
            <a:r>
              <a:rPr lang="en-US" altLang="en-US" dirty="0">
                <a:solidFill>
                  <a:srgbClr val="3366FF"/>
                </a:solidFill>
              </a:rPr>
              <a:t> </a:t>
            </a:r>
            <a:r>
              <a:rPr lang="en-US" altLang="en-US" dirty="0"/>
              <a:t>– directed edge </a:t>
            </a:r>
            <a:r>
              <a:rPr kumimoji="0" lang="en-US" altLang="en-US" sz="2000" b="1" i="1" kern="1200" dirty="0">
                <a:latin typeface="Courier New" panose="02070309020205020404" pitchFamily="49" charset="0"/>
                <a:cs typeface="Courier New" panose="02070309020205020404" pitchFamily="49" charset="0"/>
              </a:rPr>
              <a:t>P</a:t>
            </a:r>
            <a:r>
              <a:rPr lang="en-US" altLang="en-US" i="1" baseline="-25000" dirty="0">
                <a:latin typeface="Courier New" panose="02070309020205020404" pitchFamily="49" charset="0"/>
                <a:cs typeface="Courier New" panose="02070309020205020404" pitchFamily="49" charset="0"/>
              </a:rPr>
              <a:t>i </a:t>
            </a:r>
            <a:r>
              <a:rPr lang="en-US" altLang="en-US" dirty="0">
                <a:latin typeface="Courier New" panose="02070309020205020404" pitchFamily="49" charset="0"/>
                <a:cs typeface="Courier New" panose="02070309020205020404" pitchFamily="49" charset="0"/>
                <a:sym typeface="Symbol" panose="05050102010706020507" pitchFamily="18" charset="2"/>
              </a:rPr>
              <a:t> </a:t>
            </a:r>
            <a:r>
              <a:rPr kumimoji="0" lang="en-US" altLang="en-US" sz="2000" b="1" i="1" kern="1200" dirty="0">
                <a:latin typeface="Courier New" panose="02070309020205020404" pitchFamily="49" charset="0"/>
                <a:cs typeface="Courier New" panose="02070309020205020404" pitchFamily="49" charset="0"/>
                <a:sym typeface="Symbol" panose="05050102010706020507" pitchFamily="18" charset="2"/>
              </a:rPr>
              <a:t>R</a:t>
            </a:r>
            <a:r>
              <a:rPr lang="en-US" altLang="en-US" i="1" baseline="-25000" dirty="0">
                <a:latin typeface="Courier New" panose="02070309020205020404" pitchFamily="49" charset="0"/>
                <a:cs typeface="Courier New" panose="02070309020205020404" pitchFamily="49" charset="0"/>
                <a:sym typeface="Symbol" panose="05050102010706020507" pitchFamily="18" charset="2"/>
              </a:rPr>
              <a:t>j</a:t>
            </a:r>
          </a:p>
          <a:p>
            <a:pPr lvl="1"/>
            <a:endParaRPr lang="en-US" altLang="en-US" sz="800" i="1" baseline="-25000" dirty="0">
              <a:sym typeface="Symbol" panose="05050102010706020507" pitchFamily="18" charset="2"/>
            </a:endParaRPr>
          </a:p>
          <a:p>
            <a:pPr lvl="1"/>
            <a:r>
              <a:rPr lang="en-US" altLang="en-US" b="1" dirty="0">
                <a:solidFill>
                  <a:srgbClr val="3366FF"/>
                </a:solidFill>
                <a:sym typeface="Symbol" panose="05050102010706020507" pitchFamily="18" charset="2"/>
              </a:rPr>
              <a:t>Assignment edge</a:t>
            </a:r>
            <a:r>
              <a:rPr lang="en-US" altLang="en-US" dirty="0">
                <a:solidFill>
                  <a:srgbClr val="3366FF"/>
                </a:solidFill>
                <a:sym typeface="Symbol" panose="05050102010706020507" pitchFamily="18" charset="2"/>
              </a:rPr>
              <a:t> </a:t>
            </a:r>
            <a:r>
              <a:rPr lang="en-US" altLang="en-US" dirty="0"/>
              <a:t>– directed edge </a:t>
            </a:r>
            <a:r>
              <a:rPr kumimoji="0" lang="en-US" altLang="en-US" sz="2000" b="1" i="1" kern="1200" dirty="0">
                <a:latin typeface="Courier New" panose="02070309020205020404" pitchFamily="49" charset="0"/>
                <a:cs typeface="Courier New" panose="02070309020205020404" pitchFamily="49" charset="0"/>
              </a:rPr>
              <a:t>R</a:t>
            </a:r>
            <a:r>
              <a:rPr lang="en-US" altLang="en-US" i="1" baseline="-25000" dirty="0">
                <a:latin typeface="Courier New" panose="02070309020205020404" pitchFamily="49" charset="0"/>
                <a:cs typeface="Courier New" panose="02070309020205020404" pitchFamily="49" charset="0"/>
              </a:rPr>
              <a:t>j</a:t>
            </a:r>
            <a:r>
              <a:rPr lang="en-US" altLang="en-US"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sym typeface="Symbol" panose="05050102010706020507" pitchFamily="18" charset="2"/>
              </a:rPr>
              <a:t> </a:t>
            </a:r>
            <a:r>
              <a:rPr kumimoji="0" lang="en-US" altLang="en-US" sz="2000" b="1" i="1" kern="1200" dirty="0">
                <a:latin typeface="Courier New" panose="02070309020205020404" pitchFamily="49" charset="0"/>
                <a:cs typeface="Courier New" panose="02070309020205020404" pitchFamily="49" charset="0"/>
                <a:sym typeface="Symbol" panose="05050102010706020507" pitchFamily="18" charset="2"/>
              </a:rPr>
              <a:t>P</a:t>
            </a:r>
            <a:r>
              <a:rPr lang="en-US" altLang="en-US" i="1" baseline="-25000" dirty="0">
                <a:latin typeface="Courier New" panose="02070309020205020404" pitchFamily="49" charset="0"/>
                <a:cs typeface="Courier New" panose="02070309020205020404" pitchFamily="49" charset="0"/>
                <a:sym typeface="Symbol" panose="05050102010706020507" pitchFamily="18" charset="2"/>
              </a:rPr>
              <a:t>i </a:t>
            </a:r>
            <a:r>
              <a:rPr lang="en-US" altLang="en-US" dirty="0">
                <a:latin typeface="Courier New" panose="02070309020205020404" pitchFamily="49" charset="0"/>
                <a:cs typeface="Courier New" panose="02070309020205020404" pitchFamily="49" charset="0"/>
                <a:sym typeface="Symbol" panose="05050102010706020507" pitchFamily="18" charset="2"/>
              </a:rPr>
              <a:t> (or </a:t>
            </a:r>
            <a:r>
              <a:rPr kumimoji="0" lang="en-US" altLang="en-US" b="1" i="1" kern="1200" dirty="0">
                <a:latin typeface="Courier New" panose="02070309020205020404" pitchFamily="49" charset="0"/>
                <a:cs typeface="Courier New" panose="02070309020205020404" pitchFamily="49" charset="0"/>
                <a:sym typeface="Symbol" panose="05050102010706020507" pitchFamily="18" charset="2"/>
              </a:rPr>
              <a:t>P</a:t>
            </a:r>
            <a:r>
              <a:rPr lang="en-US" altLang="en-US" i="1" baseline="-25000" dirty="0">
                <a:latin typeface="Courier New" panose="02070309020205020404" pitchFamily="49" charset="0"/>
                <a:cs typeface="Courier New" panose="02070309020205020404" pitchFamily="49" charset="0"/>
                <a:sym typeface="Symbol" panose="05050102010706020507" pitchFamily="18" charset="2"/>
              </a:rPr>
              <a:t>i </a:t>
            </a:r>
            <a:r>
              <a:rPr lang="en-US" altLang="en-US" dirty="0">
                <a:latin typeface="Courier New" panose="02070309020205020404" pitchFamily="49" charset="0"/>
                <a:cs typeface="Courier New" panose="02070309020205020404" pitchFamily="49" charset="0"/>
                <a:sym typeface="Symbol" panose="05050102010706020507" pitchFamily="18" charset="2"/>
              </a:rPr>
              <a:t> </a:t>
            </a:r>
            <a:r>
              <a:rPr kumimoji="0" lang="en-US" altLang="en-US" b="1" i="1" kern="1200" dirty="0">
                <a:latin typeface="Courier New" panose="02070309020205020404" pitchFamily="49" charset="0"/>
                <a:cs typeface="Courier New" panose="02070309020205020404" pitchFamily="49" charset="0"/>
              </a:rPr>
              <a:t>R</a:t>
            </a:r>
            <a:r>
              <a:rPr lang="en-US" altLang="en-US" i="1" baseline="-25000" dirty="0">
                <a:latin typeface="Courier New" panose="02070309020205020404" pitchFamily="49" charset="0"/>
                <a:cs typeface="Courier New" panose="02070309020205020404" pitchFamily="49" charset="0"/>
              </a:rPr>
              <a:t>j</a:t>
            </a:r>
            <a:r>
              <a:rPr lang="en-US" altLang="en-US" dirty="0">
                <a:latin typeface="Courier New" panose="02070309020205020404" pitchFamily="49" charset="0"/>
                <a:cs typeface="Courier New" panose="02070309020205020404" pitchFamily="49" charset="0"/>
              </a:rPr>
              <a:t> )</a:t>
            </a:r>
            <a:endParaRPr lang="ar-EG" dirty="0"/>
          </a:p>
        </p:txBody>
      </p:sp>
      <p:pic>
        <p:nvPicPr>
          <p:cNvPr id="5" name="Picture 4">
            <a:extLst>
              <a:ext uri="{FF2B5EF4-FFF2-40B4-BE49-F238E27FC236}">
                <a16:creationId xmlns:a16="http://schemas.microsoft.com/office/drawing/2014/main" id="{2D0227B7-0FE5-8C32-7292-34D903E4A7FB}"/>
              </a:ext>
            </a:extLst>
          </p:cNvPr>
          <p:cNvPicPr>
            <a:picLocks noChangeAspect="1"/>
          </p:cNvPicPr>
          <p:nvPr/>
        </p:nvPicPr>
        <p:blipFill>
          <a:blip r:embed="rId2"/>
          <a:stretch>
            <a:fillRect/>
          </a:stretch>
        </p:blipFill>
        <p:spPr>
          <a:xfrm>
            <a:off x="6800986" y="1846809"/>
            <a:ext cx="4747547" cy="3192725"/>
          </a:xfrm>
          <a:prstGeom prst="rect">
            <a:avLst/>
          </a:prstGeom>
        </p:spPr>
      </p:pic>
    </p:spTree>
    <p:extLst>
      <p:ext uri="{BB962C8B-B14F-4D97-AF65-F5344CB8AC3E}">
        <p14:creationId xmlns:p14="http://schemas.microsoft.com/office/powerpoint/2010/main" val="2805555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59FF-C49F-944C-9738-62E848D83C2F}"/>
              </a:ext>
            </a:extLst>
          </p:cNvPr>
          <p:cNvSpPr>
            <a:spLocks noGrp="1"/>
          </p:cNvSpPr>
          <p:nvPr>
            <p:ph type="title"/>
          </p:nvPr>
        </p:nvSpPr>
        <p:spPr/>
        <p:txBody>
          <a:bodyPr/>
          <a:lstStyle/>
          <a:p>
            <a:r>
              <a:rPr lang="en-US" dirty="0"/>
              <a:t>Deadlock (Resource Allocation Example)</a:t>
            </a:r>
            <a:endParaRPr lang="ar-EG" dirty="0"/>
          </a:p>
        </p:txBody>
      </p:sp>
      <p:pic>
        <p:nvPicPr>
          <p:cNvPr id="5" name="Content Placeholder 4" descr="A picture containing text, screenshot, diagram, font&#10;&#10;Description automatically generated">
            <a:extLst>
              <a:ext uri="{FF2B5EF4-FFF2-40B4-BE49-F238E27FC236}">
                <a16:creationId xmlns:a16="http://schemas.microsoft.com/office/drawing/2014/main" id="{75AAE886-400A-60AD-145F-49EBA0249F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375" y="1964710"/>
            <a:ext cx="5694524" cy="3928188"/>
          </a:xfrm>
        </p:spPr>
      </p:pic>
      <p:pic>
        <p:nvPicPr>
          <p:cNvPr id="7" name="Picture 6" descr="A diagram of a&#10;&#10;Description automatically generated with medium confidence">
            <a:extLst>
              <a:ext uri="{FF2B5EF4-FFF2-40B4-BE49-F238E27FC236}">
                <a16:creationId xmlns:a16="http://schemas.microsoft.com/office/drawing/2014/main" id="{74515632-00A1-C72B-6CE7-83E9883CF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255" y="1964710"/>
            <a:ext cx="5746117" cy="3928188"/>
          </a:xfrm>
          <a:prstGeom prst="rect">
            <a:avLst/>
          </a:prstGeom>
        </p:spPr>
      </p:pic>
    </p:spTree>
    <p:extLst>
      <p:ext uri="{BB962C8B-B14F-4D97-AF65-F5344CB8AC3E}">
        <p14:creationId xmlns:p14="http://schemas.microsoft.com/office/powerpoint/2010/main" val="340151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2F18B-1C6E-FF2B-63A5-1137CB7607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4661" y="1269265"/>
            <a:ext cx="2394096" cy="353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BDE168F-FA5A-5DDE-5F82-68AD89541E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98122" y="1157752"/>
            <a:ext cx="2629836" cy="335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B18319C-A1EE-E1A3-658C-ECC5EA0B8809}"/>
              </a:ext>
            </a:extLst>
          </p:cNvPr>
          <p:cNvSpPr>
            <a:spLocks noGrp="1"/>
          </p:cNvSpPr>
          <p:nvPr>
            <p:ph type="title"/>
          </p:nvPr>
        </p:nvSpPr>
        <p:spPr/>
        <p:txBody>
          <a:bodyPr/>
          <a:lstStyle/>
          <a:p>
            <a:r>
              <a:rPr lang="en-US" altLang="en-US" sz="4000" dirty="0"/>
              <a:t>Resource Allocation Graph </a:t>
            </a:r>
            <a:endParaRPr lang="ar-EG" dirty="0"/>
          </a:p>
        </p:txBody>
      </p:sp>
      <p:sp>
        <p:nvSpPr>
          <p:cNvPr id="3" name="Content Placeholder 2">
            <a:extLst>
              <a:ext uri="{FF2B5EF4-FFF2-40B4-BE49-F238E27FC236}">
                <a16:creationId xmlns:a16="http://schemas.microsoft.com/office/drawing/2014/main" id="{EA4CEF8C-96FA-D230-9B3A-686695458BB5}"/>
              </a:ext>
            </a:extLst>
          </p:cNvPr>
          <p:cNvSpPr>
            <a:spLocks noGrp="1"/>
          </p:cNvSpPr>
          <p:nvPr>
            <p:ph idx="1"/>
          </p:nvPr>
        </p:nvSpPr>
        <p:spPr>
          <a:xfrm>
            <a:off x="838200" y="5346440"/>
            <a:ext cx="10515600" cy="1325563"/>
          </a:xfrm>
        </p:spPr>
        <p:txBody>
          <a:bodyPr>
            <a:normAutofit fontScale="70000" lnSpcReduction="20000"/>
          </a:bodyPr>
          <a:lstStyle/>
          <a:p>
            <a:r>
              <a:rPr lang="en-US" altLang="en-US" dirty="0">
                <a:latin typeface="+mn-lt"/>
              </a:rPr>
              <a:t>If graph contains no cycles    </a:t>
            </a:r>
            <a:r>
              <a:rPr lang="en-US" altLang="en-US" dirty="0">
                <a:latin typeface="+mn-lt"/>
                <a:sym typeface="Symbol" panose="05050102010706020507" pitchFamily="18" charset="2"/>
              </a:rPr>
              <a:t> </a:t>
            </a:r>
            <a:r>
              <a:rPr lang="en-US" altLang="en-US" dirty="0">
                <a:solidFill>
                  <a:srgbClr val="00B050"/>
                </a:solidFill>
                <a:latin typeface="+mn-lt"/>
                <a:sym typeface="Symbol" panose="05050102010706020507" pitchFamily="18" charset="2"/>
              </a:rPr>
              <a:t>no deadlock</a:t>
            </a:r>
          </a:p>
          <a:p>
            <a:r>
              <a:rPr lang="en-US" altLang="en-US" dirty="0">
                <a:latin typeface="+mn-lt"/>
                <a:sym typeface="Symbol" panose="05050102010706020507" pitchFamily="18" charset="2"/>
              </a:rPr>
              <a:t>If graph contains a cycle        </a:t>
            </a:r>
          </a:p>
          <a:p>
            <a:pPr lvl="1"/>
            <a:r>
              <a:rPr lang="en-US" altLang="en-US" dirty="0">
                <a:latin typeface="+mn-lt"/>
                <a:sym typeface="Symbol" panose="05050102010706020507" pitchFamily="18" charset="2"/>
              </a:rPr>
              <a:t>if only one instance per resource type, </a:t>
            </a:r>
            <a:r>
              <a:rPr lang="en-US" altLang="en-US" u="sng" dirty="0">
                <a:solidFill>
                  <a:srgbClr val="FF0000"/>
                </a:solidFill>
                <a:latin typeface="+mn-lt"/>
                <a:sym typeface="Symbol" panose="05050102010706020507" pitchFamily="18" charset="2"/>
              </a:rPr>
              <a:t>then deadlock</a:t>
            </a:r>
          </a:p>
          <a:p>
            <a:pPr lvl="1"/>
            <a:r>
              <a:rPr lang="en-US" altLang="en-US" dirty="0">
                <a:latin typeface="+mn-lt"/>
                <a:sym typeface="Symbol" panose="05050102010706020507" pitchFamily="18" charset="2"/>
              </a:rPr>
              <a:t>if several instances per resource type</a:t>
            </a:r>
            <a:r>
              <a:rPr lang="en-US" altLang="en-US" dirty="0">
                <a:solidFill>
                  <a:srgbClr val="FF9933"/>
                </a:solidFill>
                <a:latin typeface="+mn-lt"/>
                <a:sym typeface="Symbol" panose="05050102010706020507" pitchFamily="18" charset="2"/>
              </a:rPr>
              <a:t>, </a:t>
            </a:r>
            <a:r>
              <a:rPr lang="en-US" altLang="en-US" u="sng" dirty="0">
                <a:solidFill>
                  <a:srgbClr val="FF9933"/>
                </a:solidFill>
                <a:latin typeface="+mn-lt"/>
                <a:sym typeface="Symbol" panose="05050102010706020507" pitchFamily="18" charset="2"/>
              </a:rPr>
              <a:t>possibility of deadlock</a:t>
            </a:r>
          </a:p>
          <a:p>
            <a:endParaRPr lang="ar-EG" dirty="0"/>
          </a:p>
        </p:txBody>
      </p:sp>
      <p:sp>
        <p:nvSpPr>
          <p:cNvPr id="6" name="TextBox 1">
            <a:extLst>
              <a:ext uri="{FF2B5EF4-FFF2-40B4-BE49-F238E27FC236}">
                <a16:creationId xmlns:a16="http://schemas.microsoft.com/office/drawing/2014/main" id="{5D9EFDB4-592B-061D-0186-A41C74CBCE7D}"/>
              </a:ext>
            </a:extLst>
          </p:cNvPr>
          <p:cNvSpPr txBox="1"/>
          <p:nvPr/>
        </p:nvSpPr>
        <p:spPr>
          <a:xfrm>
            <a:off x="2536555" y="4977108"/>
            <a:ext cx="2162202"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altLang="en-US" dirty="0">
                <a:solidFill>
                  <a:srgbClr val="FF0000"/>
                </a:solidFill>
              </a:rPr>
              <a:t>With A Deadlock</a:t>
            </a:r>
            <a:endParaRPr lang="en-US" dirty="0"/>
          </a:p>
        </p:txBody>
      </p:sp>
      <p:sp>
        <p:nvSpPr>
          <p:cNvPr id="7" name="TextBox 5">
            <a:extLst>
              <a:ext uri="{FF2B5EF4-FFF2-40B4-BE49-F238E27FC236}">
                <a16:creationId xmlns:a16="http://schemas.microsoft.com/office/drawing/2014/main" id="{505C8D7B-A475-9DCE-A930-D616668DBEFB}"/>
              </a:ext>
            </a:extLst>
          </p:cNvPr>
          <p:cNvSpPr txBox="1"/>
          <p:nvPr/>
        </p:nvSpPr>
        <p:spPr>
          <a:xfrm>
            <a:off x="7862212" y="4977108"/>
            <a:ext cx="2162202"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altLang="en-US" dirty="0">
                <a:solidFill>
                  <a:srgbClr val="FF0000"/>
                </a:solidFill>
              </a:rPr>
              <a:t>No</a:t>
            </a:r>
            <a:r>
              <a:rPr lang="en-US" altLang="en-US" dirty="0"/>
              <a:t> </a:t>
            </a:r>
            <a:r>
              <a:rPr lang="en-US" altLang="en-US" dirty="0">
                <a:solidFill>
                  <a:srgbClr val="FF0000"/>
                </a:solidFill>
              </a:rPr>
              <a:t>Deadlock</a:t>
            </a:r>
            <a:endParaRPr lang="en-US" dirty="0"/>
          </a:p>
        </p:txBody>
      </p:sp>
    </p:spTree>
    <p:extLst>
      <p:ext uri="{BB962C8B-B14F-4D97-AF65-F5344CB8AC3E}">
        <p14:creationId xmlns:p14="http://schemas.microsoft.com/office/powerpoint/2010/main" val="579719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F9C2-57D3-C332-26E3-F455EDB220C8}"/>
              </a:ext>
            </a:extLst>
          </p:cNvPr>
          <p:cNvSpPr>
            <a:spLocks noGrp="1"/>
          </p:cNvSpPr>
          <p:nvPr>
            <p:ph type="title"/>
          </p:nvPr>
        </p:nvSpPr>
        <p:spPr/>
        <p:txBody>
          <a:bodyPr/>
          <a:lstStyle/>
          <a:p>
            <a:r>
              <a:rPr lang="en-US" altLang="en-US" dirty="0"/>
              <a:t>Methods for Handling Deadlocks</a:t>
            </a:r>
            <a:endParaRPr lang="ar-EG" dirty="0"/>
          </a:p>
        </p:txBody>
      </p:sp>
      <p:sp>
        <p:nvSpPr>
          <p:cNvPr id="3" name="Content Placeholder 2">
            <a:extLst>
              <a:ext uri="{FF2B5EF4-FFF2-40B4-BE49-F238E27FC236}">
                <a16:creationId xmlns:a16="http://schemas.microsoft.com/office/drawing/2014/main" id="{68589CF1-8EBA-F025-A1AF-ECD940458D08}"/>
              </a:ext>
            </a:extLst>
          </p:cNvPr>
          <p:cNvSpPr>
            <a:spLocks noGrp="1"/>
          </p:cNvSpPr>
          <p:nvPr>
            <p:ph idx="1"/>
          </p:nvPr>
        </p:nvSpPr>
        <p:spPr/>
        <p:txBody>
          <a:bodyPr>
            <a:normAutofit fontScale="85000" lnSpcReduction="20000"/>
          </a:bodyPr>
          <a:lstStyle/>
          <a:p>
            <a:pPr algn="just"/>
            <a:r>
              <a:rPr lang="en-US" altLang="en-US" sz="2800" b="1" dirty="0">
                <a:solidFill>
                  <a:srgbClr val="0000CC"/>
                </a:solidFill>
              </a:rPr>
              <a:t>Prevent</a:t>
            </a:r>
            <a:r>
              <a:rPr lang="en-US" altLang="en-US" sz="2800" dirty="0"/>
              <a:t> deadlocks, by negating one of the four necessary conditions. </a:t>
            </a:r>
          </a:p>
          <a:p>
            <a:pPr algn="just"/>
            <a:endParaRPr lang="en-US" altLang="en-US" sz="1100" dirty="0"/>
          </a:p>
          <a:p>
            <a:pPr algn="just"/>
            <a:r>
              <a:rPr lang="en-US" altLang="en-US" sz="2800" b="1" dirty="0">
                <a:solidFill>
                  <a:srgbClr val="0000CC"/>
                </a:solidFill>
              </a:rPr>
              <a:t>Avoid</a:t>
            </a:r>
            <a:r>
              <a:rPr lang="en-US" altLang="en-US" sz="2800" dirty="0"/>
              <a:t> deadlocks, by </a:t>
            </a:r>
            <a:r>
              <a:rPr lang="en-US" sz="2800" dirty="0"/>
              <a:t>careful resource allocation</a:t>
            </a:r>
            <a:r>
              <a:rPr lang="en-US" altLang="en-US" sz="2800" dirty="0"/>
              <a:t>. This requires that the operating system be given in advance additional information concerning which resources a process will request and use during its lifetime.</a:t>
            </a:r>
          </a:p>
          <a:p>
            <a:pPr algn="just"/>
            <a:endParaRPr lang="en-US" altLang="en-US" sz="1100" dirty="0"/>
          </a:p>
          <a:p>
            <a:pPr algn="just"/>
            <a:r>
              <a:rPr lang="en-US" altLang="en-US" sz="2800" b="1" dirty="0">
                <a:solidFill>
                  <a:srgbClr val="0000CC"/>
                </a:solidFill>
              </a:rPr>
              <a:t>Recover</a:t>
            </a:r>
            <a:r>
              <a:rPr lang="en-US" altLang="en-US" sz="2800" dirty="0"/>
              <a:t> from deadlocks: Allow the system to enter a deadlock state and then recover.</a:t>
            </a:r>
          </a:p>
          <a:p>
            <a:pPr marL="0" indent="0" algn="just">
              <a:buNone/>
            </a:pPr>
            <a:endParaRPr lang="en-US" altLang="en-US" sz="1100" dirty="0"/>
          </a:p>
          <a:p>
            <a:pPr algn="just"/>
            <a:r>
              <a:rPr lang="en-US" altLang="en-US" sz="2800" b="1" dirty="0">
                <a:solidFill>
                  <a:srgbClr val="0000CC"/>
                </a:solidFill>
              </a:rPr>
              <a:t>Ignore</a:t>
            </a:r>
            <a:r>
              <a:rPr lang="en-US" altLang="en-US" sz="2800" dirty="0"/>
              <a:t> the problem and pretend that deadlocks never occur in the system (The ostrich algorithm).</a:t>
            </a:r>
          </a:p>
          <a:p>
            <a:pPr algn="just"/>
            <a:endParaRPr lang="en-US" altLang="en-US" sz="1100" dirty="0"/>
          </a:p>
          <a:p>
            <a:endParaRPr lang="ar-EG" dirty="0"/>
          </a:p>
        </p:txBody>
      </p:sp>
    </p:spTree>
    <p:extLst>
      <p:ext uri="{BB962C8B-B14F-4D97-AF65-F5344CB8AC3E}">
        <p14:creationId xmlns:p14="http://schemas.microsoft.com/office/powerpoint/2010/main" val="21789149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348F-1A79-0E11-9C41-0364AE51EA58}"/>
              </a:ext>
            </a:extLst>
          </p:cNvPr>
          <p:cNvSpPr>
            <a:spLocks noGrp="1"/>
          </p:cNvSpPr>
          <p:nvPr>
            <p:ph type="title"/>
          </p:nvPr>
        </p:nvSpPr>
        <p:spPr>
          <a:xfrm>
            <a:off x="838200" y="365125"/>
            <a:ext cx="10515600" cy="707895"/>
          </a:xfrm>
        </p:spPr>
        <p:txBody>
          <a:bodyPr/>
          <a:lstStyle/>
          <a:p>
            <a:pPr marL="742950" indent="-742950">
              <a:buFont typeface="+mj-lt"/>
              <a:buAutoNum type="arabicPeriod"/>
            </a:pPr>
            <a:r>
              <a:rPr lang="en-US" altLang="en-US" dirty="0"/>
              <a:t>Deadlock </a:t>
            </a:r>
            <a:r>
              <a:rPr lang="en-US" altLang="en-US" u="sng" dirty="0">
                <a:solidFill>
                  <a:srgbClr val="FF0000"/>
                </a:solidFill>
              </a:rPr>
              <a:t>Prevention</a:t>
            </a:r>
            <a:endParaRPr lang="ar-EG" dirty="0"/>
          </a:p>
        </p:txBody>
      </p:sp>
      <p:sp>
        <p:nvSpPr>
          <p:cNvPr id="3" name="Content Placeholder 2">
            <a:extLst>
              <a:ext uri="{FF2B5EF4-FFF2-40B4-BE49-F238E27FC236}">
                <a16:creationId xmlns:a16="http://schemas.microsoft.com/office/drawing/2014/main" id="{24EE1341-BBB9-6F55-7291-756EA273D9B0}"/>
              </a:ext>
            </a:extLst>
          </p:cNvPr>
          <p:cNvSpPr>
            <a:spLocks noGrp="1"/>
          </p:cNvSpPr>
          <p:nvPr>
            <p:ph idx="1"/>
          </p:nvPr>
        </p:nvSpPr>
        <p:spPr>
          <a:xfrm>
            <a:off x="838200" y="1073019"/>
            <a:ext cx="10515600" cy="5645021"/>
          </a:xfrm>
        </p:spPr>
        <p:txBody>
          <a:bodyPr>
            <a:normAutofit fontScale="55000" lnSpcReduction="20000"/>
          </a:bodyPr>
          <a:lstStyle/>
          <a:p>
            <a:r>
              <a:rPr kumimoji="0" lang="en-US" altLang="en-US" sz="2600" b="1" dirty="0">
                <a:solidFill>
                  <a:srgbClr val="00B050"/>
                </a:solidFill>
              </a:rPr>
              <a:t>Simply, Invalidate one of the four necessary conditions for deadlock:</a:t>
            </a:r>
          </a:p>
          <a:p>
            <a:pPr algn="just">
              <a:buSzPct val="120000"/>
              <a:buFont typeface="+mj-lt"/>
              <a:buAutoNum type="arabicPeriod"/>
            </a:pPr>
            <a:r>
              <a:rPr lang="en-US" altLang="en-US" sz="2000" b="1" dirty="0">
                <a:solidFill>
                  <a:srgbClr val="0070C0"/>
                </a:solidFill>
              </a:rPr>
              <a:t>Mutual Exclusion</a:t>
            </a:r>
            <a:endParaRPr lang="en-US" altLang="en-US" sz="2000" dirty="0"/>
          </a:p>
          <a:p>
            <a:pPr lvl="1" algn="just">
              <a:buSzPct val="120000"/>
            </a:pPr>
            <a:r>
              <a:rPr lang="en-US" dirty="0"/>
              <a:t>Some resources, such as files, may allow multiple accesses for reads but only exclusive access for writes</a:t>
            </a:r>
          </a:p>
          <a:p>
            <a:pPr lvl="1" algn="just"/>
            <a:r>
              <a:rPr lang="en-US" dirty="0"/>
              <a:t>Even in this case, deadlock can occur if more than one process requires write permission</a:t>
            </a:r>
            <a:endParaRPr lang="en-US" altLang="en-US" dirty="0"/>
          </a:p>
          <a:p>
            <a:pPr algn="just">
              <a:buSzPct val="120000"/>
              <a:buFont typeface="+mj-lt"/>
              <a:buAutoNum type="arabicPeriod" startAt="2"/>
            </a:pPr>
            <a:r>
              <a:rPr lang="en-US" altLang="en-US" sz="2000" b="1" dirty="0">
                <a:solidFill>
                  <a:srgbClr val="0070C0"/>
                </a:solidFill>
              </a:rPr>
              <a:t>Hold and Wait </a:t>
            </a:r>
            <a:endParaRPr lang="en-US" altLang="en-US" dirty="0"/>
          </a:p>
          <a:p>
            <a:pPr lvl="1" algn="just">
              <a:buSzPct val="120000"/>
              <a:buFont typeface="Wingdings" panose="05000000000000000000" pitchFamily="2" charset="2"/>
              <a:buChar char="§"/>
            </a:pPr>
            <a:r>
              <a:rPr lang="en-US" altLang="en-US" dirty="0"/>
              <a:t>must guarantee that whenever a process requests a resource, it does not hold any other resources</a:t>
            </a:r>
          </a:p>
          <a:p>
            <a:pPr lvl="2" algn="just"/>
            <a:r>
              <a:rPr lang="en-US" altLang="en-US" b="1" u="sng" dirty="0"/>
              <a:t>Approach #1</a:t>
            </a:r>
            <a:r>
              <a:rPr lang="en-US" altLang="en-US" dirty="0"/>
              <a:t>: require process to request and be </a:t>
            </a:r>
            <a:r>
              <a:rPr lang="en-US" altLang="en-US" u="sng" dirty="0"/>
              <a:t>allocated all its resources </a:t>
            </a:r>
            <a:r>
              <a:rPr lang="en-US" altLang="en-US" u="sng" dirty="0">
                <a:solidFill>
                  <a:srgbClr val="FF0000"/>
                </a:solidFill>
              </a:rPr>
              <a:t>before it begins execution</a:t>
            </a:r>
            <a:r>
              <a:rPr lang="en-US" altLang="en-US" dirty="0"/>
              <a:t>, </a:t>
            </a:r>
          </a:p>
          <a:p>
            <a:pPr lvl="3" algn="just"/>
            <a:r>
              <a:rPr lang="en-US" altLang="en-US" sz="1600" b="1" dirty="0"/>
              <a:t>Cons</a:t>
            </a:r>
            <a:r>
              <a:rPr lang="en-US" altLang="en-US" sz="1600" dirty="0"/>
              <a:t>: Low resource utilization</a:t>
            </a:r>
            <a:endParaRPr lang="en-US" altLang="en-US" sz="900" dirty="0"/>
          </a:p>
          <a:p>
            <a:pPr lvl="2" algn="just"/>
            <a:r>
              <a:rPr lang="en-US" altLang="en-US" b="1" u="sng" dirty="0"/>
              <a:t>Approach #2</a:t>
            </a:r>
            <a:r>
              <a:rPr lang="en-US" altLang="en-US" dirty="0"/>
              <a:t>: allows a process to </a:t>
            </a:r>
            <a:r>
              <a:rPr lang="en-US" altLang="en-US" u="sng" dirty="0"/>
              <a:t>request</a:t>
            </a:r>
            <a:r>
              <a:rPr lang="en-US" altLang="en-US" dirty="0"/>
              <a:t> resources </a:t>
            </a:r>
            <a:r>
              <a:rPr lang="en-US" altLang="en-US" u="sng" dirty="0">
                <a:solidFill>
                  <a:srgbClr val="FF0000"/>
                </a:solidFill>
              </a:rPr>
              <a:t>only</a:t>
            </a:r>
            <a:r>
              <a:rPr lang="en-US" altLang="en-US" u="sng" dirty="0"/>
              <a:t> when it has </a:t>
            </a:r>
            <a:r>
              <a:rPr lang="en-US" altLang="en-US" b="1" u="sng" dirty="0">
                <a:solidFill>
                  <a:srgbClr val="FF0000"/>
                </a:solidFill>
              </a:rPr>
              <a:t>none</a:t>
            </a:r>
            <a:r>
              <a:rPr lang="en-US" altLang="en-US" dirty="0"/>
              <a:t> </a:t>
            </a:r>
            <a:r>
              <a:rPr lang="en-US" altLang="en-US" u="sng" dirty="0">
                <a:solidFill>
                  <a:srgbClr val="FF0000"/>
                </a:solidFill>
              </a:rPr>
              <a:t>allocated</a:t>
            </a:r>
            <a:r>
              <a:rPr lang="en-US" altLang="en-US" u="sng" dirty="0"/>
              <a:t> </a:t>
            </a:r>
            <a:r>
              <a:rPr lang="en-US" altLang="en-US" dirty="0"/>
              <a:t>to it.</a:t>
            </a:r>
          </a:p>
          <a:p>
            <a:pPr lvl="3" algn="just"/>
            <a:r>
              <a:rPr lang="en-US" altLang="en-US" b="1" dirty="0"/>
              <a:t>Cons</a:t>
            </a:r>
            <a:r>
              <a:rPr lang="en-US" altLang="en-US" dirty="0"/>
              <a:t>: may lead to </a:t>
            </a:r>
            <a:r>
              <a:rPr lang="en-US" altLang="en-US" u="sng" dirty="0">
                <a:solidFill>
                  <a:srgbClr val="FF0000"/>
                </a:solidFill>
              </a:rPr>
              <a:t>starvation</a:t>
            </a:r>
            <a:r>
              <a:rPr lang="en-US" altLang="en-US" dirty="0"/>
              <a:t>, </a:t>
            </a:r>
            <a:r>
              <a:rPr lang="en-US" altLang="en-US" i="1" dirty="0"/>
              <a:t>wait indefinitely</a:t>
            </a:r>
          </a:p>
          <a:p>
            <a:pPr>
              <a:buSzPct val="100000"/>
              <a:buFont typeface="+mj-lt"/>
              <a:buAutoNum type="arabicPeriod" startAt="3"/>
            </a:pPr>
            <a:r>
              <a:rPr lang="en-US" altLang="en-US" sz="2000" b="1" dirty="0">
                <a:solidFill>
                  <a:srgbClr val="00B0F0"/>
                </a:solidFill>
              </a:rPr>
              <a:t>No Preemption </a:t>
            </a:r>
            <a:r>
              <a:rPr lang="en-US" altLang="en-US" sz="2000" dirty="0"/>
              <a:t>– </a:t>
            </a:r>
          </a:p>
          <a:p>
            <a:pPr lvl="1"/>
            <a:r>
              <a:rPr lang="en-US" altLang="en-US" sz="2000" dirty="0"/>
              <a:t>If a process is holding some resources and requests another that cannot be immediately allocated to it, </a:t>
            </a:r>
            <a:r>
              <a:rPr lang="en-US" altLang="en-US" sz="2000" i="1" dirty="0">
                <a:solidFill>
                  <a:srgbClr val="0070C0"/>
                </a:solidFill>
              </a:rPr>
              <a:t>then all </a:t>
            </a:r>
            <a:r>
              <a:rPr lang="en-US" altLang="en-US" sz="2000" b="1" i="1" dirty="0">
                <a:solidFill>
                  <a:srgbClr val="0070C0"/>
                </a:solidFill>
              </a:rPr>
              <a:t>resources</a:t>
            </a:r>
            <a:r>
              <a:rPr lang="en-US" altLang="en-US" sz="2000" i="1" dirty="0">
                <a:solidFill>
                  <a:srgbClr val="0070C0"/>
                </a:solidFill>
              </a:rPr>
              <a:t> </a:t>
            </a:r>
            <a:r>
              <a:rPr lang="en-US" altLang="en-US" sz="2000" i="1" dirty="0">
                <a:solidFill>
                  <a:srgbClr val="FF0000"/>
                </a:solidFill>
              </a:rPr>
              <a:t>currently being held are released </a:t>
            </a:r>
            <a:r>
              <a:rPr lang="en-US" altLang="en-US" sz="2000" i="1" dirty="0"/>
              <a:t>(preempted)</a:t>
            </a:r>
          </a:p>
          <a:p>
            <a:pPr lvl="2"/>
            <a:r>
              <a:rPr lang="en-US" altLang="en-US" dirty="0"/>
              <a:t>Preempted resources are added to the list of resources for which the process is waiting</a:t>
            </a:r>
          </a:p>
          <a:p>
            <a:pPr lvl="2"/>
            <a:r>
              <a:rPr lang="en-US" altLang="en-US" dirty="0"/>
              <a:t>Process will be restarted only when it can regain its </a:t>
            </a:r>
            <a:r>
              <a:rPr lang="en-US" altLang="en-US" dirty="0">
                <a:solidFill>
                  <a:srgbClr val="FF0000"/>
                </a:solidFill>
              </a:rPr>
              <a:t>old</a:t>
            </a:r>
            <a:r>
              <a:rPr lang="en-US" altLang="en-US" dirty="0"/>
              <a:t> resources as well as the </a:t>
            </a:r>
            <a:r>
              <a:rPr lang="en-US" altLang="en-US" dirty="0">
                <a:solidFill>
                  <a:srgbClr val="FF0000"/>
                </a:solidFill>
              </a:rPr>
              <a:t>new</a:t>
            </a:r>
            <a:r>
              <a:rPr lang="en-US" altLang="en-US" dirty="0"/>
              <a:t> ones that it is requesting</a:t>
            </a:r>
            <a:endParaRPr lang="en-US" altLang="en-US" sz="2000" b="1" dirty="0"/>
          </a:p>
          <a:p>
            <a:pPr>
              <a:buSzPct val="120000"/>
              <a:buFont typeface="+mj-lt"/>
              <a:buAutoNum type="arabicPeriod" startAt="4"/>
            </a:pPr>
            <a:r>
              <a:rPr lang="en-US" altLang="en-US" sz="2000" b="1" dirty="0">
                <a:solidFill>
                  <a:srgbClr val="00B0F0"/>
                </a:solidFill>
              </a:rPr>
              <a:t>Circular Wait</a:t>
            </a:r>
            <a:r>
              <a:rPr lang="en-US" altLang="en-US" sz="2000" dirty="0"/>
              <a:t> – preventing it is a </a:t>
            </a:r>
            <a:r>
              <a:rPr lang="en-US" sz="2000" dirty="0"/>
              <a:t>practical solution </a:t>
            </a:r>
            <a:r>
              <a:rPr lang="en-US" sz="2000" b="1" dirty="0">
                <a:solidFill>
                  <a:srgbClr val="00B050"/>
                </a:solidFill>
                <a:sym typeface="Wingdings" panose="05000000000000000000" pitchFamily="2" charset="2"/>
              </a:rPr>
              <a:t></a:t>
            </a:r>
            <a:endParaRPr lang="en-US" altLang="en-US" sz="2000" b="1" dirty="0">
              <a:solidFill>
                <a:srgbClr val="00B050"/>
              </a:solidFill>
            </a:endParaRPr>
          </a:p>
          <a:p>
            <a:pPr lvl="1"/>
            <a:r>
              <a:rPr lang="en-US" altLang="en-US" sz="2000" dirty="0"/>
              <a:t>imposing a </a:t>
            </a:r>
            <a:r>
              <a:rPr lang="en-US" altLang="en-US" sz="2000" u="sng" dirty="0"/>
              <a:t>total ordering</a:t>
            </a:r>
            <a:r>
              <a:rPr lang="en-US" altLang="en-US" sz="2000" dirty="0"/>
              <a:t> of all resource types and require that each process requests resources in an increasing order of enumeration.</a:t>
            </a:r>
          </a:p>
          <a:p>
            <a:r>
              <a:rPr lang="en-US" b="1" dirty="0"/>
              <a:t>Deadlock-prevention</a:t>
            </a:r>
            <a:r>
              <a:rPr lang="en-US" dirty="0"/>
              <a:t> algorithms </a:t>
            </a:r>
            <a:r>
              <a:rPr lang="en-US" b="1" u="sng" dirty="0"/>
              <a:t>prevent</a:t>
            </a:r>
            <a:r>
              <a:rPr lang="en-US" dirty="0"/>
              <a:t> deadlocks by limiting how </a:t>
            </a:r>
            <a:r>
              <a:rPr lang="en-US" b="1" u="sng" dirty="0"/>
              <a:t>requests &amp; releases</a:t>
            </a:r>
            <a:r>
              <a:rPr lang="en-US" dirty="0"/>
              <a:t> can be made. </a:t>
            </a:r>
          </a:p>
          <a:p>
            <a:r>
              <a:rPr lang="en-US" b="1" dirty="0"/>
              <a:t>Pros</a:t>
            </a:r>
            <a:r>
              <a:rPr lang="en-US" dirty="0"/>
              <a:t>: The limits ensure that at least one of the necessary conditions for deadlock cannot occur </a:t>
            </a:r>
          </a:p>
          <a:p>
            <a:r>
              <a:rPr lang="en-US" b="1" dirty="0"/>
              <a:t>Cons</a:t>
            </a:r>
            <a:r>
              <a:rPr lang="en-US" dirty="0"/>
              <a:t>: Possible side effects of preventing deadlocks by this method, </a:t>
            </a:r>
          </a:p>
          <a:p>
            <a:pPr lvl="1"/>
            <a:r>
              <a:rPr lang="en-US" dirty="0"/>
              <a:t>low device utilization and </a:t>
            </a:r>
          </a:p>
          <a:p>
            <a:pPr lvl="1"/>
            <a:r>
              <a:rPr lang="en-US" dirty="0"/>
              <a:t>reduced system throughput</a:t>
            </a:r>
          </a:p>
        </p:txBody>
      </p:sp>
    </p:spTree>
    <p:extLst>
      <p:ext uri="{BB962C8B-B14F-4D97-AF65-F5344CB8AC3E}">
        <p14:creationId xmlns:p14="http://schemas.microsoft.com/office/powerpoint/2010/main" val="846356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6D8F-B36C-577C-E0CE-875BF76A3773}"/>
              </a:ext>
            </a:extLst>
          </p:cNvPr>
          <p:cNvSpPr>
            <a:spLocks noGrp="1"/>
          </p:cNvSpPr>
          <p:nvPr>
            <p:ph type="title"/>
          </p:nvPr>
        </p:nvSpPr>
        <p:spPr/>
        <p:txBody>
          <a:bodyPr/>
          <a:lstStyle/>
          <a:p>
            <a:pPr marL="742950" indent="-742950">
              <a:buFont typeface="+mj-lt"/>
              <a:buAutoNum type="arabicPeriod" startAt="2"/>
            </a:pPr>
            <a:r>
              <a:rPr lang="en-US" dirty="0"/>
              <a:t>Deadlock Avoidance</a:t>
            </a:r>
            <a:endParaRPr lang="ar-EG" dirty="0"/>
          </a:p>
        </p:txBody>
      </p:sp>
      <p:sp>
        <p:nvSpPr>
          <p:cNvPr id="3" name="Content Placeholder 2">
            <a:extLst>
              <a:ext uri="{FF2B5EF4-FFF2-40B4-BE49-F238E27FC236}">
                <a16:creationId xmlns:a16="http://schemas.microsoft.com/office/drawing/2014/main" id="{743CE06C-DDFC-71A3-AC45-25B587E7BF43}"/>
              </a:ext>
            </a:extLst>
          </p:cNvPr>
          <p:cNvSpPr>
            <a:spLocks noGrp="1"/>
          </p:cNvSpPr>
          <p:nvPr>
            <p:ph idx="1"/>
          </p:nvPr>
        </p:nvSpPr>
        <p:spPr/>
        <p:txBody>
          <a:bodyPr>
            <a:normAutofit/>
          </a:bodyPr>
          <a:lstStyle/>
          <a:p>
            <a:r>
              <a:rPr kumimoji="0" lang="en-US" altLang="en-US" sz="2000" dirty="0"/>
              <a:t>Requires that the system has some additional </a:t>
            </a:r>
            <a:r>
              <a:rPr kumimoji="0" lang="en-US" altLang="en-US" sz="2000" b="1" i="1" dirty="0">
                <a:solidFill>
                  <a:srgbClr val="FF0000"/>
                </a:solidFill>
              </a:rPr>
              <a:t>a priori information</a:t>
            </a:r>
            <a:r>
              <a:rPr kumimoji="0" lang="en-US" altLang="en-US" sz="2000" dirty="0"/>
              <a:t> </a:t>
            </a:r>
            <a:r>
              <a:rPr kumimoji="0" lang="en-US" altLang="en-US" sz="2000" b="1" dirty="0"/>
              <a:t>available, (</a:t>
            </a:r>
            <a:r>
              <a:rPr lang="en-US" sz="2000" i="1" dirty="0"/>
              <a:t>require additional information about how resources are to be requested</a:t>
            </a:r>
            <a:r>
              <a:rPr kumimoji="0" lang="en-US" altLang="en-US" sz="2000" b="1" dirty="0"/>
              <a:t>)</a:t>
            </a:r>
          </a:p>
          <a:p>
            <a:r>
              <a:rPr lang="en-US" altLang="en-US" sz="2000" u="sng" dirty="0"/>
              <a:t>Simplest and most useful model</a:t>
            </a:r>
            <a:r>
              <a:rPr lang="en-US" altLang="en-US" sz="2000" dirty="0"/>
              <a:t> requires that </a:t>
            </a:r>
          </a:p>
          <a:p>
            <a:pPr lvl="1"/>
            <a:r>
              <a:rPr lang="en-US" altLang="en-US" sz="2000" dirty="0"/>
              <a:t>each process </a:t>
            </a:r>
            <a:r>
              <a:rPr lang="en-US" altLang="en-US" sz="2000" b="1" dirty="0">
                <a:solidFill>
                  <a:srgbClr val="FF0000"/>
                </a:solidFill>
              </a:rPr>
              <a:t>declare</a:t>
            </a:r>
            <a:r>
              <a:rPr lang="en-US" altLang="en-US" sz="2000" dirty="0"/>
              <a:t> the </a:t>
            </a:r>
            <a:r>
              <a:rPr lang="en-US" altLang="en-US" sz="2000" b="1" i="1" dirty="0"/>
              <a:t>maximum number</a:t>
            </a:r>
            <a:r>
              <a:rPr lang="en-US" altLang="en-US" sz="2000" b="1" dirty="0"/>
              <a:t> </a:t>
            </a:r>
            <a:r>
              <a:rPr lang="en-US" altLang="en-US" sz="2000" dirty="0"/>
              <a:t>of </a:t>
            </a:r>
            <a:r>
              <a:rPr lang="en-US" altLang="en-US" sz="2000" b="1" i="1" dirty="0"/>
              <a:t>resources</a:t>
            </a:r>
            <a:r>
              <a:rPr lang="en-US" altLang="en-US" sz="2000" dirty="0"/>
              <a:t> of each type that it may need</a:t>
            </a:r>
          </a:p>
          <a:p>
            <a:r>
              <a:rPr lang="en-US" altLang="en-US" sz="2000" dirty="0"/>
              <a:t>The </a:t>
            </a:r>
            <a:r>
              <a:rPr lang="en-US" altLang="en-US" sz="2000" dirty="0">
                <a:solidFill>
                  <a:srgbClr val="0070C0"/>
                </a:solidFill>
              </a:rPr>
              <a:t>deadlock-avoidance algorithm </a:t>
            </a:r>
          </a:p>
          <a:p>
            <a:pPr lvl="1"/>
            <a:r>
              <a:rPr lang="en-US" altLang="en-US" sz="2000" dirty="0"/>
              <a:t>dynamically examines the </a:t>
            </a:r>
            <a:r>
              <a:rPr lang="en-US" altLang="en-US" sz="2000" b="1" dirty="0"/>
              <a:t>resource-allocation </a:t>
            </a:r>
            <a:r>
              <a:rPr lang="en-US" altLang="en-US" sz="2000" b="1" dirty="0">
                <a:solidFill>
                  <a:srgbClr val="0070C0"/>
                </a:solidFill>
              </a:rPr>
              <a:t>state</a:t>
            </a:r>
            <a:r>
              <a:rPr lang="en-US" altLang="en-US" sz="2000" b="1" dirty="0"/>
              <a:t> </a:t>
            </a:r>
            <a:r>
              <a:rPr lang="en-US" altLang="en-US" sz="2000" dirty="0"/>
              <a:t>to ensure that there can </a:t>
            </a:r>
            <a:r>
              <a:rPr lang="en-US" altLang="en-US" sz="2000" u="sng" dirty="0"/>
              <a:t>never be a circular-wait condition</a:t>
            </a:r>
            <a:endParaRPr lang="en-US" altLang="en-US" sz="2000" dirty="0"/>
          </a:p>
          <a:p>
            <a:r>
              <a:rPr lang="en-US" altLang="en-US" sz="2000" dirty="0"/>
              <a:t>Resource-allocation </a:t>
            </a:r>
            <a:r>
              <a:rPr lang="en-US" altLang="en-US" sz="2000" i="1" dirty="0">
                <a:solidFill>
                  <a:srgbClr val="0070C0"/>
                </a:solidFill>
              </a:rPr>
              <a:t>state</a:t>
            </a:r>
            <a:r>
              <a:rPr lang="en-US" altLang="en-US" sz="2000" dirty="0"/>
              <a:t> is </a:t>
            </a:r>
            <a:r>
              <a:rPr lang="en-US" altLang="en-US" sz="2000" b="1" dirty="0"/>
              <a:t>defined</a:t>
            </a:r>
            <a:r>
              <a:rPr lang="en-US" altLang="en-US" sz="2000" dirty="0"/>
              <a:t> by</a:t>
            </a:r>
          </a:p>
          <a:p>
            <a:pPr lvl="1"/>
            <a:r>
              <a:rPr lang="en-US" altLang="en-US" sz="2000" dirty="0"/>
              <a:t>the number of </a:t>
            </a:r>
            <a:r>
              <a:rPr lang="en-US" altLang="en-US" sz="2000" dirty="0">
                <a:solidFill>
                  <a:srgbClr val="FF0000"/>
                </a:solidFill>
              </a:rPr>
              <a:t>available</a:t>
            </a:r>
            <a:r>
              <a:rPr lang="en-US" altLang="en-US" sz="2000" dirty="0"/>
              <a:t> and </a:t>
            </a:r>
            <a:r>
              <a:rPr lang="en-US" altLang="en-US" sz="2000" dirty="0">
                <a:solidFill>
                  <a:srgbClr val="FF0000"/>
                </a:solidFill>
              </a:rPr>
              <a:t>allocated</a:t>
            </a:r>
            <a:r>
              <a:rPr lang="en-US" altLang="en-US" sz="2000" dirty="0"/>
              <a:t> </a:t>
            </a:r>
            <a:r>
              <a:rPr lang="en-US" altLang="en-US" sz="2000" dirty="0">
                <a:solidFill>
                  <a:srgbClr val="FF0000"/>
                </a:solidFill>
              </a:rPr>
              <a:t>resources</a:t>
            </a:r>
            <a:r>
              <a:rPr lang="en-US" altLang="en-US" sz="2000" dirty="0"/>
              <a:t>, and </a:t>
            </a:r>
          </a:p>
          <a:p>
            <a:pPr lvl="1"/>
            <a:r>
              <a:rPr lang="en-US" altLang="en-US" sz="2000" dirty="0"/>
              <a:t>the </a:t>
            </a:r>
            <a:r>
              <a:rPr lang="en-US" altLang="en-US" sz="2000" dirty="0">
                <a:solidFill>
                  <a:srgbClr val="FF0000"/>
                </a:solidFill>
              </a:rPr>
              <a:t>maximum demands </a:t>
            </a:r>
            <a:r>
              <a:rPr lang="en-US" altLang="en-US" sz="2000" dirty="0"/>
              <a:t>of the processes</a:t>
            </a:r>
          </a:p>
          <a:p>
            <a:endParaRPr lang="ar-EG" dirty="0"/>
          </a:p>
        </p:txBody>
      </p:sp>
    </p:spTree>
    <p:extLst>
      <p:ext uri="{BB962C8B-B14F-4D97-AF65-F5344CB8AC3E}">
        <p14:creationId xmlns:p14="http://schemas.microsoft.com/office/powerpoint/2010/main" val="3047326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C0A91B6-116C-8FA5-5144-2C442C2019B6}"/>
              </a:ext>
            </a:extLst>
          </p:cNvPr>
          <p:cNvSpPr>
            <a:spLocks noGrp="1"/>
          </p:cNvSpPr>
          <p:nvPr>
            <p:ph type="title"/>
          </p:nvPr>
        </p:nvSpPr>
        <p:spPr>
          <a:xfrm>
            <a:off x="5526156" y="365126"/>
            <a:ext cx="5827643" cy="720456"/>
          </a:xfrm>
        </p:spPr>
        <p:txBody>
          <a:bodyPr anchor="b">
            <a:normAutofit/>
          </a:bodyPr>
          <a:lstStyle/>
          <a:p>
            <a:r>
              <a:rPr lang="en-US" altLang="en-US" dirty="0"/>
              <a:t>Safe State</a:t>
            </a:r>
            <a:endParaRPr lang="ar-EG" dirty="0"/>
          </a:p>
        </p:txBody>
      </p:sp>
      <p:pic>
        <p:nvPicPr>
          <p:cNvPr id="5" name="Picture 4">
            <a:extLst>
              <a:ext uri="{FF2B5EF4-FFF2-40B4-BE49-F238E27FC236}">
                <a16:creationId xmlns:a16="http://schemas.microsoft.com/office/drawing/2014/main" id="{99D2CE89-717E-4C83-73F4-6BE6F6ECBE6F}"/>
              </a:ext>
            </a:extLst>
          </p:cNvPr>
          <p:cNvPicPr>
            <a:picLocks noChangeAspect="1"/>
          </p:cNvPicPr>
          <p:nvPr/>
        </p:nvPicPr>
        <p:blipFill>
          <a:blip r:embed="rId2"/>
          <a:stretch>
            <a:fillRect/>
          </a:stretch>
        </p:blipFill>
        <p:spPr>
          <a:xfrm>
            <a:off x="562966" y="822447"/>
            <a:ext cx="4533137" cy="2606553"/>
          </a:xfrm>
          <a:prstGeom prst="rect">
            <a:avLst/>
          </a:prstGeom>
        </p:spPr>
      </p:pic>
      <p:sp>
        <p:nvSpPr>
          <p:cNvPr id="3" name="Content Placeholder 2">
            <a:extLst>
              <a:ext uri="{FF2B5EF4-FFF2-40B4-BE49-F238E27FC236}">
                <a16:creationId xmlns:a16="http://schemas.microsoft.com/office/drawing/2014/main" id="{E68DDD20-3316-780C-0264-C4EAF3DC9328}"/>
              </a:ext>
            </a:extLst>
          </p:cNvPr>
          <p:cNvSpPr>
            <a:spLocks noGrp="1"/>
          </p:cNvSpPr>
          <p:nvPr>
            <p:ph idx="1"/>
          </p:nvPr>
        </p:nvSpPr>
        <p:spPr>
          <a:xfrm>
            <a:off x="5197151" y="1240971"/>
            <a:ext cx="6699380" cy="5379370"/>
          </a:xfrm>
        </p:spPr>
        <p:txBody>
          <a:bodyPr anchor="t">
            <a:normAutofit/>
          </a:bodyPr>
          <a:lstStyle/>
          <a:p>
            <a:pPr>
              <a:lnSpc>
                <a:spcPct val="90000"/>
              </a:lnSpc>
            </a:pPr>
            <a:r>
              <a:rPr lang="en-US" altLang="en-US" sz="1800" dirty="0"/>
              <a:t>When a process requests an available resource, system must decide if immediate allocation leaves the system in a </a:t>
            </a:r>
            <a:r>
              <a:rPr lang="en-US" altLang="en-US" sz="1800" b="1" i="1" dirty="0"/>
              <a:t>safe state</a:t>
            </a:r>
            <a:r>
              <a:rPr lang="en-US" altLang="en-US" sz="1800" dirty="0"/>
              <a:t>.</a:t>
            </a:r>
          </a:p>
          <a:p>
            <a:pPr>
              <a:lnSpc>
                <a:spcPct val="90000"/>
              </a:lnSpc>
            </a:pPr>
            <a:r>
              <a:rPr lang="en-US" altLang="en-US" sz="1800" dirty="0"/>
              <a:t>System is in </a:t>
            </a:r>
            <a:r>
              <a:rPr lang="en-US" altLang="en-US" sz="1800" b="1" dirty="0">
                <a:solidFill>
                  <a:srgbClr val="FF0000"/>
                </a:solidFill>
              </a:rPr>
              <a:t>safe state</a:t>
            </a:r>
            <a:r>
              <a:rPr lang="en-US" altLang="en-US" sz="1800" dirty="0">
                <a:solidFill>
                  <a:srgbClr val="FF0000"/>
                </a:solidFill>
              </a:rPr>
              <a:t> </a:t>
            </a:r>
            <a:r>
              <a:rPr lang="en-US" altLang="en-US" sz="1800" dirty="0"/>
              <a:t>if there exists a </a:t>
            </a:r>
            <a:r>
              <a:rPr lang="en-US" altLang="en-US" sz="1800" b="1" dirty="0">
                <a:solidFill>
                  <a:srgbClr val="FF0000"/>
                </a:solidFill>
              </a:rPr>
              <a:t>safe sequence</a:t>
            </a:r>
            <a:r>
              <a:rPr lang="en-US" altLang="en-US" sz="1800" dirty="0">
                <a:solidFill>
                  <a:srgbClr val="FF0000"/>
                </a:solidFill>
              </a:rPr>
              <a:t> </a:t>
            </a:r>
            <a:r>
              <a:rPr lang="en-US" altLang="en-US" sz="1800" dirty="0"/>
              <a:t>of all processes. </a:t>
            </a:r>
          </a:p>
          <a:p>
            <a:pPr>
              <a:lnSpc>
                <a:spcPct val="90000"/>
              </a:lnSpc>
            </a:pPr>
            <a:r>
              <a:rPr lang="en-US" altLang="en-US" sz="1800" dirty="0"/>
              <a:t>Sequence &lt;</a:t>
            </a:r>
            <a:r>
              <a:rPr lang="en-US" altLang="en-US" sz="1800" i="1" dirty="0"/>
              <a:t>P</a:t>
            </a:r>
            <a:r>
              <a:rPr lang="en-US" altLang="en-US" sz="1800" baseline="-25000" dirty="0"/>
              <a:t>1</a:t>
            </a:r>
            <a:r>
              <a:rPr lang="en-US" altLang="en-US" sz="1800" dirty="0"/>
              <a:t>, </a:t>
            </a:r>
            <a:r>
              <a:rPr lang="en-US" altLang="en-US" sz="1800" i="1" dirty="0"/>
              <a:t>P</a:t>
            </a:r>
            <a:r>
              <a:rPr lang="en-US" altLang="en-US" sz="1800" baseline="-25000" dirty="0"/>
              <a:t>2</a:t>
            </a:r>
            <a:r>
              <a:rPr lang="en-US" altLang="en-US" sz="1800" dirty="0"/>
              <a:t>, …, </a:t>
            </a:r>
            <a:r>
              <a:rPr lang="en-US" altLang="en-US" sz="1800" i="1" dirty="0"/>
              <a:t>P</a:t>
            </a:r>
            <a:r>
              <a:rPr lang="en-US" altLang="en-US" sz="1800" i="1" baseline="-25000" dirty="0"/>
              <a:t>n</a:t>
            </a:r>
            <a:r>
              <a:rPr lang="en-US" altLang="en-US" sz="1800" dirty="0"/>
              <a:t>&gt; is safe if for each</a:t>
            </a:r>
            <a:r>
              <a:rPr lang="en-US" altLang="en-US" sz="1800" i="1" dirty="0"/>
              <a:t> P</a:t>
            </a:r>
            <a:r>
              <a:rPr lang="en-US" altLang="en-US" sz="1800" baseline="-25000" dirty="0"/>
              <a:t>i</a:t>
            </a:r>
            <a:r>
              <a:rPr lang="en-US" altLang="en-US" sz="1800" dirty="0"/>
              <a:t>, the resources that </a:t>
            </a:r>
            <a:r>
              <a:rPr lang="en-US" altLang="en-US" sz="1800" i="1" dirty="0"/>
              <a:t>P</a:t>
            </a:r>
            <a:r>
              <a:rPr lang="en-US" altLang="en-US" sz="1200" i="1" dirty="0"/>
              <a:t>i</a:t>
            </a:r>
            <a:r>
              <a:rPr lang="en-US" altLang="en-US" sz="1200" dirty="0"/>
              <a:t> </a:t>
            </a:r>
            <a:r>
              <a:rPr lang="en-US" altLang="en-US" sz="1800" dirty="0"/>
              <a:t>can still request can be satisfied by currently available resources + resources held by all the </a:t>
            </a:r>
            <a:r>
              <a:rPr lang="en-US" altLang="en-US" sz="1800" i="1" dirty="0"/>
              <a:t>P</a:t>
            </a:r>
            <a:r>
              <a:rPr lang="en-US" altLang="en-US" sz="1800" i="1" baseline="-25000" dirty="0"/>
              <a:t>j</a:t>
            </a:r>
            <a:r>
              <a:rPr lang="en-US" altLang="en-US" sz="1800" dirty="0"/>
              <a:t>, with </a:t>
            </a:r>
            <a:r>
              <a:rPr lang="en-US" altLang="en-US" sz="1800" i="1" dirty="0"/>
              <a:t>j &lt; i</a:t>
            </a:r>
            <a:r>
              <a:rPr lang="en-US" altLang="en-US" sz="1800" dirty="0"/>
              <a:t>.</a:t>
            </a:r>
          </a:p>
          <a:p>
            <a:pPr lvl="1">
              <a:lnSpc>
                <a:spcPct val="90000"/>
              </a:lnSpc>
            </a:pPr>
            <a:r>
              <a:rPr lang="en-US" altLang="en-US" sz="1800" dirty="0"/>
              <a:t>If P</a:t>
            </a:r>
            <a:r>
              <a:rPr lang="en-US" altLang="en-US" sz="1800" baseline="-25000" dirty="0"/>
              <a:t>i</a:t>
            </a:r>
            <a:r>
              <a:rPr lang="en-US" altLang="en-US" sz="1800" dirty="0"/>
              <a:t> resource needs are not immediately available, then </a:t>
            </a:r>
            <a:r>
              <a:rPr lang="en-US" altLang="en-US" sz="1800" i="1" dirty="0"/>
              <a:t>P</a:t>
            </a:r>
            <a:r>
              <a:rPr lang="en-US" altLang="en-US" sz="1800" i="1" baseline="-25000" dirty="0"/>
              <a:t>i</a:t>
            </a:r>
            <a:r>
              <a:rPr lang="en-US" altLang="en-US" sz="1800" dirty="0"/>
              <a:t> can wait until all </a:t>
            </a:r>
            <a:r>
              <a:rPr lang="en-US" altLang="en-US" sz="1800" i="1" dirty="0"/>
              <a:t>P</a:t>
            </a:r>
            <a:r>
              <a:rPr lang="en-US" altLang="en-US" sz="1800" i="1" baseline="-25000" dirty="0"/>
              <a:t>j</a:t>
            </a:r>
            <a:r>
              <a:rPr lang="en-US" altLang="en-US" sz="1800" i="1" dirty="0"/>
              <a:t> </a:t>
            </a:r>
            <a:r>
              <a:rPr lang="en-US" altLang="en-US" sz="1800" dirty="0"/>
              <a:t>have finished.</a:t>
            </a:r>
          </a:p>
          <a:p>
            <a:pPr lvl="1">
              <a:lnSpc>
                <a:spcPct val="90000"/>
              </a:lnSpc>
            </a:pPr>
            <a:r>
              <a:rPr lang="en-US" altLang="en-US" sz="1800" dirty="0"/>
              <a:t>When </a:t>
            </a:r>
            <a:r>
              <a:rPr lang="en-US" altLang="en-US" sz="1800" i="1" dirty="0"/>
              <a:t>P</a:t>
            </a:r>
            <a:r>
              <a:rPr lang="en-US" altLang="en-US" sz="1800" i="1" baseline="-25000" dirty="0"/>
              <a:t>j</a:t>
            </a:r>
            <a:r>
              <a:rPr lang="en-US" altLang="en-US" sz="1800" dirty="0"/>
              <a:t> is finished, </a:t>
            </a:r>
            <a:r>
              <a:rPr lang="en-US" altLang="en-US" sz="1800" i="1" dirty="0"/>
              <a:t>P</a:t>
            </a:r>
            <a:r>
              <a:rPr lang="en-US" altLang="en-US" sz="1800" baseline="-25000" dirty="0"/>
              <a:t>i</a:t>
            </a:r>
            <a:r>
              <a:rPr lang="en-US" altLang="en-US" sz="1800" dirty="0"/>
              <a:t> can obtain needed resources, execute, return allocated resources, and terminate. </a:t>
            </a:r>
          </a:p>
          <a:p>
            <a:pPr lvl="1">
              <a:lnSpc>
                <a:spcPct val="90000"/>
              </a:lnSpc>
            </a:pPr>
            <a:r>
              <a:rPr lang="en-US" altLang="en-US" sz="1800" dirty="0"/>
              <a:t>When </a:t>
            </a:r>
            <a:r>
              <a:rPr lang="en-US" altLang="en-US" sz="1800" i="1" dirty="0"/>
              <a:t>P</a:t>
            </a:r>
            <a:r>
              <a:rPr lang="en-US" altLang="en-US" sz="1800" i="1" baseline="-25000" dirty="0"/>
              <a:t>i</a:t>
            </a:r>
            <a:r>
              <a:rPr lang="en-US" altLang="en-US" sz="1800" dirty="0"/>
              <a:t> terminates, </a:t>
            </a:r>
            <a:r>
              <a:rPr lang="en-US" altLang="en-US" sz="1800" i="1" dirty="0"/>
              <a:t>P</a:t>
            </a:r>
            <a:r>
              <a:rPr lang="en-US" altLang="en-US" sz="1800" i="1" baseline="-25000" dirty="0"/>
              <a:t>i</a:t>
            </a:r>
            <a:r>
              <a:rPr lang="en-US" altLang="en-US" sz="1800" baseline="-25000" dirty="0"/>
              <a:t>+1</a:t>
            </a:r>
            <a:r>
              <a:rPr lang="en-US" altLang="en-US" sz="1800" dirty="0"/>
              <a:t> can obtain its needed resources, and so on. </a:t>
            </a:r>
          </a:p>
          <a:p>
            <a:r>
              <a:rPr lang="en-US" altLang="en-US" sz="1400" dirty="0"/>
              <a:t>If a system is in safe state </a:t>
            </a:r>
            <a:r>
              <a:rPr lang="en-US" altLang="en-US" sz="1400" dirty="0">
                <a:solidFill>
                  <a:srgbClr val="00B050"/>
                </a:solidFill>
                <a:sym typeface="Symbol" panose="05050102010706020507" pitchFamily="18" charset="2"/>
              </a:rPr>
              <a:t> no deadlocks</a:t>
            </a:r>
          </a:p>
          <a:p>
            <a:r>
              <a:rPr lang="en-US" altLang="en-US" sz="1400" dirty="0">
                <a:sym typeface="Symbol" panose="05050102010706020507" pitchFamily="18" charset="2"/>
              </a:rPr>
              <a:t>If a system is in unsafe state  </a:t>
            </a:r>
            <a:r>
              <a:rPr lang="en-US" altLang="en-US" sz="1400" dirty="0">
                <a:solidFill>
                  <a:srgbClr val="FF9933"/>
                </a:solidFill>
                <a:sym typeface="Symbol" panose="05050102010706020507" pitchFamily="18" charset="2"/>
              </a:rPr>
              <a:t>possibility of deadlock</a:t>
            </a:r>
          </a:p>
          <a:p>
            <a:r>
              <a:rPr lang="en-US" altLang="en-US" sz="1400" dirty="0">
                <a:solidFill>
                  <a:srgbClr val="00B0F0"/>
                </a:solidFill>
                <a:sym typeface="Symbol" panose="05050102010706020507" pitchFamily="18" charset="2"/>
              </a:rPr>
              <a:t>Avoidance  ensure that a system will never enter an unsafe state.</a:t>
            </a:r>
          </a:p>
          <a:p>
            <a:pPr lvl="1">
              <a:lnSpc>
                <a:spcPct val="90000"/>
              </a:lnSpc>
            </a:pPr>
            <a:endParaRPr lang="en-US" altLang="en-US" sz="1800" dirty="0"/>
          </a:p>
          <a:p>
            <a:endParaRPr lang="ar-EG" dirty="0"/>
          </a:p>
        </p:txBody>
      </p:sp>
      <p:pic>
        <p:nvPicPr>
          <p:cNvPr id="6" name="Picture 5">
            <a:extLst>
              <a:ext uri="{FF2B5EF4-FFF2-40B4-BE49-F238E27FC236}">
                <a16:creationId xmlns:a16="http://schemas.microsoft.com/office/drawing/2014/main" id="{BB036021-475F-4E0B-A615-EB964DB666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94" y="3816521"/>
            <a:ext cx="2926080"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074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9924A5-6893-02E8-0791-28B3EA91C4EA}"/>
              </a:ext>
            </a:extLst>
          </p:cNvPr>
          <p:cNvPicPr>
            <a:picLocks noChangeAspect="1"/>
          </p:cNvPicPr>
          <p:nvPr/>
        </p:nvPicPr>
        <p:blipFill>
          <a:blip r:embed="rId2"/>
          <a:stretch>
            <a:fillRect/>
          </a:stretch>
        </p:blipFill>
        <p:spPr>
          <a:xfrm>
            <a:off x="6867525" y="4001213"/>
            <a:ext cx="5324475" cy="2762250"/>
          </a:xfrm>
          <a:prstGeom prst="rect">
            <a:avLst/>
          </a:prstGeom>
        </p:spPr>
      </p:pic>
      <p:sp>
        <p:nvSpPr>
          <p:cNvPr id="2" name="Title 1">
            <a:extLst>
              <a:ext uri="{FF2B5EF4-FFF2-40B4-BE49-F238E27FC236}">
                <a16:creationId xmlns:a16="http://schemas.microsoft.com/office/drawing/2014/main" id="{BA4C8AAF-1A11-4415-D8E3-0751BD865565}"/>
              </a:ext>
            </a:extLst>
          </p:cNvPr>
          <p:cNvSpPr>
            <a:spLocks noGrp="1"/>
          </p:cNvSpPr>
          <p:nvPr>
            <p:ph type="title"/>
          </p:nvPr>
        </p:nvSpPr>
        <p:spPr/>
        <p:txBody>
          <a:bodyPr/>
          <a:lstStyle/>
          <a:p>
            <a:r>
              <a:rPr lang="en-US" dirty="0"/>
              <a:t>Claim edge</a:t>
            </a:r>
            <a:endParaRPr lang="ar-EG" dirty="0"/>
          </a:p>
        </p:txBody>
      </p:sp>
      <p:sp>
        <p:nvSpPr>
          <p:cNvPr id="3" name="Content Placeholder 2">
            <a:extLst>
              <a:ext uri="{FF2B5EF4-FFF2-40B4-BE49-F238E27FC236}">
                <a16:creationId xmlns:a16="http://schemas.microsoft.com/office/drawing/2014/main" id="{E623AA7B-4A9D-DBF6-F102-5FB7DF3BFA66}"/>
              </a:ext>
            </a:extLst>
          </p:cNvPr>
          <p:cNvSpPr>
            <a:spLocks noGrp="1"/>
          </p:cNvSpPr>
          <p:nvPr>
            <p:ph idx="1"/>
          </p:nvPr>
        </p:nvSpPr>
        <p:spPr/>
        <p:txBody>
          <a:bodyPr>
            <a:normAutofit fontScale="70000" lnSpcReduction="20000"/>
          </a:bodyPr>
          <a:lstStyle/>
          <a:p>
            <a:pPr>
              <a:lnSpc>
                <a:spcPct val="150000"/>
              </a:lnSpc>
            </a:pPr>
            <a:r>
              <a:rPr lang="en-US" dirty="0"/>
              <a:t>introduce a new type of edge, called </a:t>
            </a:r>
            <a:r>
              <a:rPr lang="en-US" altLang="en-US" b="1" dirty="0">
                <a:solidFill>
                  <a:srgbClr val="00B0F0"/>
                </a:solidFill>
              </a:rPr>
              <a:t>Claim edge</a:t>
            </a:r>
            <a:r>
              <a:rPr lang="en-US" altLang="en-US" dirty="0">
                <a:solidFill>
                  <a:srgbClr val="00B0F0"/>
                </a:solidFill>
              </a:rPr>
              <a:t> </a:t>
            </a:r>
            <a:r>
              <a:rPr lang="en-US" altLang="en-US" b="1" i="1" dirty="0">
                <a:solidFill>
                  <a:srgbClr val="FF0000"/>
                </a:solidFill>
                <a:latin typeface="Courier New" panose="02070309020205020404" pitchFamily="49" charset="0"/>
                <a:cs typeface="Courier New" panose="02070309020205020404" pitchFamily="49" charset="0"/>
              </a:rPr>
              <a:t>P</a:t>
            </a:r>
            <a:r>
              <a:rPr lang="en-US" altLang="en-US" b="1" i="1" baseline="-25000" dirty="0">
                <a:solidFill>
                  <a:srgbClr val="FF0000"/>
                </a:solidFill>
                <a:latin typeface="Courier New" panose="02070309020205020404" pitchFamily="49" charset="0"/>
                <a:cs typeface="Courier New" panose="02070309020205020404" pitchFamily="49" charset="0"/>
              </a:rPr>
              <a:t>i</a:t>
            </a:r>
            <a:r>
              <a:rPr lang="en-US" altLang="en-US" b="1" dirty="0">
                <a:solidFill>
                  <a:srgbClr val="FF0000"/>
                </a:solidFill>
                <a:latin typeface="Courier New" panose="02070309020205020404" pitchFamily="49" charset="0"/>
                <a:cs typeface="Courier New" panose="02070309020205020404" pitchFamily="49" charset="0"/>
              </a:rPr>
              <a:t> </a:t>
            </a:r>
            <a:r>
              <a:rPr lang="en-US" altLang="en-US" dirty="0">
                <a:solidFill>
                  <a:srgbClr val="FF0000"/>
                </a:solidFill>
                <a:latin typeface="Courier New" panose="02070309020205020404" pitchFamily="49" charset="0"/>
                <a:cs typeface="Courier New" panose="02070309020205020404" pitchFamily="49" charset="0"/>
              </a:rPr>
              <a:t>---</a:t>
            </a:r>
            <a:r>
              <a:rPr lang="en-US" altLang="en-US" dirty="0">
                <a:solidFill>
                  <a:srgbClr val="FF0000"/>
                </a:solidFill>
                <a:latin typeface="Courier New" panose="02070309020205020404" pitchFamily="49" charset="0"/>
                <a:cs typeface="Courier New" panose="02070309020205020404" pitchFamily="49" charset="0"/>
                <a:sym typeface="Symbol" panose="05050102010706020507" pitchFamily="18" charset="2"/>
              </a:rPr>
              <a:t> </a:t>
            </a:r>
            <a:r>
              <a:rPr lang="en-US" altLang="en-US" b="1" i="1" dirty="0">
                <a:solidFill>
                  <a:srgbClr val="FF0000"/>
                </a:solidFill>
                <a:latin typeface="Courier New" panose="02070309020205020404" pitchFamily="49" charset="0"/>
                <a:cs typeface="Courier New" panose="02070309020205020404" pitchFamily="49" charset="0"/>
                <a:sym typeface="Symbol" panose="05050102010706020507" pitchFamily="18" charset="2"/>
              </a:rPr>
              <a:t>R</a:t>
            </a:r>
            <a:r>
              <a:rPr lang="en-US" altLang="en-US" b="1" i="1" baseline="-25000" dirty="0">
                <a:solidFill>
                  <a:srgbClr val="FF0000"/>
                </a:solidFill>
                <a:latin typeface="Courier New" panose="02070309020205020404" pitchFamily="49" charset="0"/>
                <a:cs typeface="Courier New" panose="02070309020205020404" pitchFamily="49" charset="0"/>
                <a:sym typeface="Symbol" panose="05050102010706020507" pitchFamily="18" charset="2"/>
              </a:rPr>
              <a:t>j</a:t>
            </a:r>
            <a:r>
              <a:rPr lang="en-US" altLang="en-US" b="1" dirty="0">
                <a:solidFill>
                  <a:srgbClr val="FF0000"/>
                </a:solidFill>
                <a:latin typeface="Courier New" panose="02070309020205020404" pitchFamily="49" charset="0"/>
                <a:cs typeface="Courier New" panose="02070309020205020404" pitchFamily="49" charset="0"/>
                <a:sym typeface="Symbol" panose="05050102010706020507" pitchFamily="18" charset="2"/>
              </a:rPr>
              <a:t> </a:t>
            </a:r>
            <a:r>
              <a:rPr lang="en-US" altLang="en-US" dirty="0">
                <a:sym typeface="Symbol" panose="05050102010706020507" pitchFamily="18" charset="2"/>
              </a:rPr>
              <a:t>indicated that process </a:t>
            </a:r>
            <a:r>
              <a:rPr lang="en-US" altLang="en-US" b="1" i="1" dirty="0">
                <a:solidFill>
                  <a:srgbClr val="FF0000"/>
                </a:solidFill>
                <a:latin typeface="Courier New" panose="02070309020205020404" pitchFamily="49" charset="0"/>
                <a:cs typeface="Courier New" panose="02070309020205020404" pitchFamily="49" charset="0"/>
                <a:sym typeface="Symbol" panose="05050102010706020507" pitchFamily="18" charset="2"/>
              </a:rPr>
              <a:t>P</a:t>
            </a:r>
            <a:r>
              <a:rPr lang="en-US" altLang="en-US" b="1" i="1" baseline="-25000" dirty="0">
                <a:solidFill>
                  <a:srgbClr val="FF0000"/>
                </a:solidFill>
                <a:latin typeface="Courier New" panose="02070309020205020404" pitchFamily="49" charset="0"/>
                <a:cs typeface="Courier New" panose="02070309020205020404" pitchFamily="49" charset="0"/>
                <a:sym typeface="Symbol" panose="05050102010706020507" pitchFamily="18" charset="2"/>
              </a:rPr>
              <a:t>i</a:t>
            </a:r>
            <a:r>
              <a:rPr lang="en-US" altLang="en-US" b="1" dirty="0">
                <a:latin typeface="Courier New" panose="02070309020205020404" pitchFamily="49" charset="0"/>
                <a:cs typeface="Courier New" panose="02070309020205020404" pitchFamily="49" charset="0"/>
                <a:sym typeface="Symbol" panose="05050102010706020507" pitchFamily="18" charset="2"/>
              </a:rPr>
              <a:t> </a:t>
            </a:r>
            <a:r>
              <a:rPr lang="en-US" altLang="en-US" b="1" u="sng" dirty="0">
                <a:solidFill>
                  <a:srgbClr val="FF0000"/>
                </a:solidFill>
                <a:sym typeface="Symbol" panose="05050102010706020507" pitchFamily="18" charset="2"/>
              </a:rPr>
              <a:t>may request </a:t>
            </a:r>
            <a:r>
              <a:rPr lang="en-US" altLang="en-US" dirty="0">
                <a:sym typeface="Symbol" panose="05050102010706020507" pitchFamily="18" charset="2"/>
              </a:rPr>
              <a:t>resource </a:t>
            </a:r>
            <a:r>
              <a:rPr lang="en-US" altLang="en-US" b="1" i="1" dirty="0">
                <a:solidFill>
                  <a:srgbClr val="FF0000"/>
                </a:solidFill>
                <a:latin typeface="Courier New" panose="02070309020205020404" pitchFamily="49" charset="0"/>
                <a:cs typeface="Courier New" panose="02070309020205020404" pitchFamily="49" charset="0"/>
                <a:sym typeface="Symbol" panose="05050102010706020507" pitchFamily="18" charset="2"/>
              </a:rPr>
              <a:t>R</a:t>
            </a:r>
            <a:r>
              <a:rPr lang="en-US" altLang="en-US" b="1" i="1" baseline="-25000" dirty="0">
                <a:solidFill>
                  <a:srgbClr val="FF0000"/>
                </a:solidFill>
                <a:latin typeface="Courier New" panose="02070309020205020404" pitchFamily="49" charset="0"/>
                <a:cs typeface="Courier New" panose="02070309020205020404" pitchFamily="49" charset="0"/>
                <a:sym typeface="Symbol" panose="05050102010706020507" pitchFamily="18" charset="2"/>
              </a:rPr>
              <a:t>j</a:t>
            </a:r>
            <a:r>
              <a:rPr lang="en-US" altLang="en-US" dirty="0">
                <a:latin typeface="Courier New" panose="02070309020205020404" pitchFamily="49" charset="0"/>
                <a:cs typeface="Courier New" panose="02070309020205020404" pitchFamily="49" charset="0"/>
                <a:sym typeface="Symbol" panose="05050102010706020507" pitchFamily="18" charset="2"/>
              </a:rPr>
              <a:t>;</a:t>
            </a:r>
            <a:r>
              <a:rPr lang="en-US" altLang="en-US" dirty="0">
                <a:sym typeface="Symbol" panose="05050102010706020507" pitchFamily="18" charset="2"/>
              </a:rPr>
              <a:t> represented by a dashed line (</a:t>
            </a:r>
            <a:r>
              <a:rPr lang="en-US" altLang="en-US" dirty="0">
                <a:solidFill>
                  <a:srgbClr val="FF0000"/>
                </a:solidFill>
                <a:sym typeface="Symbol" panose="05050102010706020507" pitchFamily="18" charset="2"/>
              </a:rPr>
              <a:t>---</a:t>
            </a:r>
            <a:r>
              <a:rPr lang="en-US" altLang="en-US" dirty="0">
                <a:solidFill>
                  <a:srgbClr val="FF0000"/>
                </a:solidFill>
                <a:sym typeface="Wingdings" panose="05000000000000000000" pitchFamily="2" charset="2"/>
              </a:rPr>
              <a:t>--</a:t>
            </a:r>
            <a:r>
              <a:rPr lang="en-US" altLang="en-US" dirty="0">
                <a:sym typeface="Wingdings" panose="05000000000000000000" pitchFamily="2" charset="2"/>
              </a:rPr>
              <a:t>)</a:t>
            </a:r>
            <a:endParaRPr lang="en-US" altLang="en-US" dirty="0">
              <a:sym typeface="Symbol" panose="05050102010706020507" pitchFamily="18" charset="2"/>
            </a:endParaRPr>
          </a:p>
          <a:p>
            <a:pPr>
              <a:lnSpc>
                <a:spcPct val="150000"/>
              </a:lnSpc>
            </a:pPr>
            <a:r>
              <a:rPr lang="en-US" altLang="en-US" b="1" dirty="0">
                <a:solidFill>
                  <a:srgbClr val="00B0F0"/>
                </a:solidFill>
                <a:sym typeface="Symbol" panose="05050102010706020507" pitchFamily="18" charset="2"/>
              </a:rPr>
              <a:t>Claim Edge </a:t>
            </a:r>
            <a:r>
              <a:rPr lang="en-US" altLang="en-US" b="1" u="sng" dirty="0">
                <a:sym typeface="Symbol" panose="05050102010706020507" pitchFamily="18" charset="2"/>
              </a:rPr>
              <a:t>converts</a:t>
            </a:r>
            <a:r>
              <a:rPr lang="en-US" altLang="en-US" dirty="0">
                <a:sym typeface="Symbol" panose="05050102010706020507" pitchFamily="18" charset="2"/>
              </a:rPr>
              <a:t> to </a:t>
            </a:r>
            <a:r>
              <a:rPr lang="en-US" altLang="en-US" b="1" dirty="0">
                <a:solidFill>
                  <a:srgbClr val="00B0F0"/>
                </a:solidFill>
                <a:sym typeface="Symbol" panose="05050102010706020507" pitchFamily="18" charset="2"/>
              </a:rPr>
              <a:t>Request</a:t>
            </a:r>
            <a:r>
              <a:rPr lang="en-US" altLang="en-US" dirty="0">
                <a:solidFill>
                  <a:srgbClr val="0070C0"/>
                </a:solidFill>
                <a:sym typeface="Symbol" panose="05050102010706020507" pitchFamily="18" charset="2"/>
              </a:rPr>
              <a:t> </a:t>
            </a:r>
            <a:r>
              <a:rPr lang="en-US" altLang="en-US" b="1" dirty="0">
                <a:solidFill>
                  <a:srgbClr val="00B0F0"/>
                </a:solidFill>
                <a:sym typeface="Symbol" panose="05050102010706020507" pitchFamily="18" charset="2"/>
              </a:rPr>
              <a:t>Edge</a:t>
            </a:r>
            <a:r>
              <a:rPr lang="en-US" altLang="en-US" dirty="0">
                <a:solidFill>
                  <a:srgbClr val="0070C0"/>
                </a:solidFill>
                <a:sym typeface="Symbol" panose="05050102010706020507" pitchFamily="18" charset="2"/>
              </a:rPr>
              <a:t> </a:t>
            </a:r>
            <a:r>
              <a:rPr lang="en-US" altLang="en-US" dirty="0">
                <a:sym typeface="Symbol" panose="05050102010706020507" pitchFamily="18" charset="2"/>
              </a:rPr>
              <a:t>when a process requests a resource</a:t>
            </a:r>
          </a:p>
          <a:p>
            <a:pPr>
              <a:lnSpc>
                <a:spcPct val="150000"/>
              </a:lnSpc>
            </a:pPr>
            <a:r>
              <a:rPr lang="en-US" altLang="en-US" b="1" dirty="0">
                <a:solidFill>
                  <a:srgbClr val="00B0F0"/>
                </a:solidFill>
                <a:sym typeface="Symbol" panose="05050102010706020507" pitchFamily="18" charset="2"/>
              </a:rPr>
              <a:t>Request</a:t>
            </a:r>
            <a:r>
              <a:rPr lang="en-US" altLang="en-US" dirty="0">
                <a:solidFill>
                  <a:srgbClr val="0070C0"/>
                </a:solidFill>
                <a:sym typeface="Symbol" panose="05050102010706020507" pitchFamily="18" charset="2"/>
              </a:rPr>
              <a:t> </a:t>
            </a:r>
            <a:r>
              <a:rPr lang="en-US" altLang="en-US" b="1" dirty="0">
                <a:solidFill>
                  <a:srgbClr val="00B0F0"/>
                </a:solidFill>
                <a:sym typeface="Symbol" panose="05050102010706020507" pitchFamily="18" charset="2"/>
              </a:rPr>
              <a:t>Edge</a:t>
            </a:r>
            <a:r>
              <a:rPr lang="en-US" altLang="en-US" dirty="0">
                <a:solidFill>
                  <a:srgbClr val="0070C0"/>
                </a:solidFill>
                <a:sym typeface="Symbol" panose="05050102010706020507" pitchFamily="18" charset="2"/>
              </a:rPr>
              <a:t> </a:t>
            </a:r>
            <a:r>
              <a:rPr lang="en-US" altLang="en-US" b="1" u="sng" dirty="0">
                <a:sym typeface="Symbol" panose="05050102010706020507" pitchFamily="18" charset="2"/>
              </a:rPr>
              <a:t>converted</a:t>
            </a:r>
            <a:r>
              <a:rPr lang="en-US" altLang="en-US" dirty="0">
                <a:sym typeface="Symbol" panose="05050102010706020507" pitchFamily="18" charset="2"/>
              </a:rPr>
              <a:t> to an </a:t>
            </a:r>
            <a:r>
              <a:rPr lang="en-US" altLang="en-US" b="1" dirty="0">
                <a:solidFill>
                  <a:srgbClr val="00B0F0"/>
                </a:solidFill>
                <a:sym typeface="Symbol" panose="05050102010706020507" pitchFamily="18" charset="2"/>
              </a:rPr>
              <a:t>Assignment Edge </a:t>
            </a:r>
            <a:r>
              <a:rPr lang="en-US" altLang="en-US" dirty="0">
                <a:sym typeface="Symbol" panose="05050102010706020507" pitchFamily="18" charset="2"/>
              </a:rPr>
              <a:t>when the  resource is </a:t>
            </a:r>
            <a:r>
              <a:rPr lang="en-US" altLang="en-US" b="1" dirty="0">
                <a:sym typeface="Symbol" panose="05050102010706020507" pitchFamily="18" charset="2"/>
              </a:rPr>
              <a:t>allocated</a:t>
            </a:r>
            <a:r>
              <a:rPr lang="en-US" altLang="en-US" dirty="0">
                <a:sym typeface="Symbol" panose="05050102010706020507" pitchFamily="18" charset="2"/>
              </a:rPr>
              <a:t> to the process</a:t>
            </a:r>
          </a:p>
          <a:p>
            <a:pPr>
              <a:lnSpc>
                <a:spcPct val="150000"/>
              </a:lnSpc>
            </a:pPr>
            <a:r>
              <a:rPr lang="en-US" altLang="en-US" dirty="0">
                <a:sym typeface="Symbol" panose="05050102010706020507" pitchFamily="18" charset="2"/>
              </a:rPr>
              <a:t>When a resource is </a:t>
            </a:r>
            <a:r>
              <a:rPr lang="en-US" altLang="en-US" b="1" dirty="0">
                <a:sym typeface="Symbol" panose="05050102010706020507" pitchFamily="18" charset="2"/>
              </a:rPr>
              <a:t>released</a:t>
            </a:r>
            <a:r>
              <a:rPr lang="en-US" altLang="en-US" dirty="0">
                <a:sym typeface="Symbol" panose="05050102010706020507" pitchFamily="18" charset="2"/>
              </a:rPr>
              <a:t> by a process, </a:t>
            </a:r>
            <a:r>
              <a:rPr lang="en-US" altLang="en-US" dirty="0">
                <a:solidFill>
                  <a:srgbClr val="FF0000"/>
                </a:solidFill>
                <a:sym typeface="Symbol" panose="05050102010706020507" pitchFamily="18" charset="2"/>
              </a:rPr>
              <a:t>assignment edge </a:t>
            </a:r>
          </a:p>
          <a:p>
            <a:pPr marL="0" indent="0">
              <a:lnSpc>
                <a:spcPct val="150000"/>
              </a:lnSpc>
              <a:buNone/>
            </a:pPr>
            <a:r>
              <a:rPr lang="en-US" altLang="en-US" dirty="0">
                <a:sym typeface="Symbol" panose="05050102010706020507" pitchFamily="18" charset="2"/>
              </a:rPr>
              <a:t>reconverts back to a </a:t>
            </a:r>
            <a:r>
              <a:rPr lang="en-US" altLang="en-US" dirty="0">
                <a:solidFill>
                  <a:srgbClr val="00B0F0"/>
                </a:solidFill>
                <a:sym typeface="Symbol" panose="05050102010706020507" pitchFamily="18" charset="2"/>
              </a:rPr>
              <a:t>Claim Edge</a:t>
            </a:r>
          </a:p>
          <a:p>
            <a:pPr>
              <a:lnSpc>
                <a:spcPct val="150000"/>
              </a:lnSpc>
            </a:pPr>
            <a:r>
              <a:rPr lang="en-US" altLang="en-US" dirty="0">
                <a:sym typeface="Symbol" panose="05050102010706020507" pitchFamily="18" charset="2"/>
              </a:rPr>
              <a:t>Resources must be claimed </a:t>
            </a:r>
            <a:r>
              <a:rPr lang="en-US" altLang="en-US" i="1" dirty="0">
                <a:sym typeface="Symbol" panose="05050102010706020507" pitchFamily="18" charset="2"/>
              </a:rPr>
              <a:t>a </a:t>
            </a:r>
            <a:r>
              <a:rPr lang="en-US" altLang="en-US" b="1" i="1" dirty="0">
                <a:solidFill>
                  <a:srgbClr val="FF0000"/>
                </a:solidFill>
                <a:sym typeface="Symbol" panose="05050102010706020507" pitchFamily="18" charset="2"/>
              </a:rPr>
              <a:t>priori</a:t>
            </a:r>
            <a:r>
              <a:rPr lang="en-US" altLang="en-US" dirty="0">
                <a:sym typeface="Symbol" panose="05050102010706020507" pitchFamily="18" charset="2"/>
              </a:rPr>
              <a:t> in the system</a:t>
            </a:r>
            <a:endParaRPr lang="ar-EG" dirty="0"/>
          </a:p>
        </p:txBody>
      </p:sp>
    </p:spTree>
    <p:extLst>
      <p:ext uri="{BB962C8B-B14F-4D97-AF65-F5344CB8AC3E}">
        <p14:creationId xmlns:p14="http://schemas.microsoft.com/office/powerpoint/2010/main" val="34610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76591A5-211F-0188-955B-CF9A91653996}"/>
              </a:ext>
            </a:extLst>
          </p:cNvPr>
          <p:cNvSpPr>
            <a:spLocks noGrp="1"/>
          </p:cNvSpPr>
          <p:nvPr>
            <p:ph type="title"/>
          </p:nvPr>
        </p:nvSpPr>
        <p:spPr>
          <a:xfrm>
            <a:off x="5526156" y="365125"/>
            <a:ext cx="5827643" cy="1433433"/>
          </a:xfrm>
        </p:spPr>
        <p:txBody>
          <a:bodyPr anchor="b">
            <a:normAutofit/>
          </a:bodyPr>
          <a:lstStyle/>
          <a:p>
            <a:r>
              <a:rPr lang="en-US" dirty="0"/>
              <a:t>Storage Structure</a:t>
            </a:r>
            <a:endParaRPr lang="ar-EG" dirty="0"/>
          </a:p>
        </p:txBody>
      </p:sp>
      <p:pic>
        <p:nvPicPr>
          <p:cNvPr id="4" name="Picture 3">
            <a:extLst>
              <a:ext uri="{FF2B5EF4-FFF2-40B4-BE49-F238E27FC236}">
                <a16:creationId xmlns:a16="http://schemas.microsoft.com/office/drawing/2014/main" id="{96241ED2-B618-4D08-8846-8009538ACA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1798558"/>
            <a:ext cx="4309533" cy="39586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3CE53F2-FBA5-EC79-F14C-900733F9F5C1}"/>
              </a:ext>
            </a:extLst>
          </p:cNvPr>
          <p:cNvSpPr>
            <a:spLocks noGrp="1"/>
          </p:cNvSpPr>
          <p:nvPr>
            <p:ph idx="1"/>
          </p:nvPr>
        </p:nvSpPr>
        <p:spPr>
          <a:xfrm>
            <a:off x="5526156" y="2055813"/>
            <a:ext cx="5827644" cy="4121149"/>
          </a:xfrm>
        </p:spPr>
        <p:txBody>
          <a:bodyPr anchor="t">
            <a:normAutofit/>
          </a:bodyPr>
          <a:lstStyle/>
          <a:p>
            <a:pPr>
              <a:lnSpc>
                <a:spcPct val="90000"/>
              </a:lnSpc>
            </a:pPr>
            <a:r>
              <a:rPr lang="en-US" altLang="en-US" sz="1300" dirty="0"/>
              <a:t>Main memory – only large storage media that the CPU can access directly</a:t>
            </a:r>
          </a:p>
          <a:p>
            <a:pPr lvl="1">
              <a:lnSpc>
                <a:spcPct val="90000"/>
              </a:lnSpc>
            </a:pPr>
            <a:r>
              <a:rPr lang="en-US" altLang="en-US" sz="1300" b="1" dirty="0">
                <a:latin typeface="+mj-lt"/>
              </a:rPr>
              <a:t>Random access, Volatile, (DRAM)</a:t>
            </a:r>
          </a:p>
          <a:p>
            <a:pPr>
              <a:lnSpc>
                <a:spcPct val="90000"/>
              </a:lnSpc>
            </a:pPr>
            <a:r>
              <a:rPr lang="en-US" altLang="en-US" sz="1300" dirty="0"/>
              <a:t>Secondary storage – extension of main memory that provides large </a:t>
            </a:r>
            <a:r>
              <a:rPr lang="en-US" altLang="en-US" sz="1300" b="1" dirty="0">
                <a:latin typeface="+mj-lt"/>
              </a:rPr>
              <a:t>nonvolatile </a:t>
            </a:r>
            <a:r>
              <a:rPr lang="en-US" altLang="en-US" sz="1300" dirty="0"/>
              <a:t>storage capacity</a:t>
            </a:r>
          </a:p>
          <a:p>
            <a:pPr lvl="1">
              <a:lnSpc>
                <a:spcPct val="90000"/>
              </a:lnSpc>
            </a:pPr>
            <a:r>
              <a:rPr lang="en-US" sz="1300" dirty="0"/>
              <a:t>Nonvolatile storage NVS</a:t>
            </a:r>
          </a:p>
          <a:p>
            <a:pPr lvl="2">
              <a:lnSpc>
                <a:spcPct val="90000"/>
              </a:lnSpc>
            </a:pPr>
            <a:r>
              <a:rPr lang="en-US" sz="1300" dirty="0"/>
              <a:t>Mechanical: </a:t>
            </a:r>
            <a:r>
              <a:rPr lang="en-US" altLang="en-US" sz="1300" b="1" dirty="0">
                <a:latin typeface="+mj-lt"/>
              </a:rPr>
              <a:t>Hard Disk Drives </a:t>
            </a:r>
            <a:r>
              <a:rPr lang="en-US" altLang="en-US" sz="1300" dirty="0"/>
              <a:t>(</a:t>
            </a:r>
            <a:r>
              <a:rPr lang="en-US" altLang="en-US" sz="1300" b="1" dirty="0">
                <a:latin typeface="+mj-lt"/>
              </a:rPr>
              <a:t>HDD</a:t>
            </a:r>
            <a:r>
              <a:rPr lang="en-US" altLang="en-US" sz="1300" dirty="0"/>
              <a:t>) </a:t>
            </a:r>
          </a:p>
          <a:p>
            <a:pPr lvl="2">
              <a:lnSpc>
                <a:spcPct val="90000"/>
              </a:lnSpc>
            </a:pPr>
            <a:r>
              <a:rPr lang="en-US" sz="1300" dirty="0"/>
              <a:t>Electrical:  </a:t>
            </a:r>
            <a:r>
              <a:rPr lang="en-US" altLang="en-US" sz="1300" b="1" dirty="0">
                <a:latin typeface="+mj-lt"/>
              </a:rPr>
              <a:t>Non-volatile memory</a:t>
            </a:r>
            <a:r>
              <a:rPr lang="en-US" altLang="en-US" sz="1300" dirty="0"/>
              <a:t> (</a:t>
            </a:r>
            <a:r>
              <a:rPr lang="en-US" altLang="en-US" sz="1300" b="1" dirty="0">
                <a:latin typeface="+mj-lt"/>
              </a:rPr>
              <a:t>NVM</a:t>
            </a:r>
            <a:r>
              <a:rPr lang="en-US" altLang="en-US" sz="1300" dirty="0"/>
              <a:t>)</a:t>
            </a:r>
            <a:r>
              <a:rPr lang="en-US" altLang="en-US" sz="1300" b="1" dirty="0">
                <a:latin typeface="+mj-lt"/>
              </a:rPr>
              <a:t> </a:t>
            </a:r>
            <a:r>
              <a:rPr lang="en-US" altLang="en-US" sz="1300" dirty="0"/>
              <a:t>devices– faster than hard disks, </a:t>
            </a:r>
            <a:r>
              <a:rPr lang="en-US" altLang="en-US" sz="1300" b="1" dirty="0">
                <a:latin typeface="+mj-lt"/>
              </a:rPr>
              <a:t>Solid State Drives (SSD)</a:t>
            </a:r>
          </a:p>
          <a:p>
            <a:pPr>
              <a:lnSpc>
                <a:spcPct val="90000"/>
              </a:lnSpc>
            </a:pPr>
            <a:r>
              <a:rPr lang="en-US" altLang="en-US" sz="1300" dirty="0"/>
              <a:t>Storage systems organized in hierarchy</a:t>
            </a:r>
          </a:p>
          <a:p>
            <a:pPr lvl="1">
              <a:lnSpc>
                <a:spcPct val="90000"/>
              </a:lnSpc>
            </a:pPr>
            <a:r>
              <a:rPr lang="en-US" altLang="en-US" sz="1300" dirty="0"/>
              <a:t>Speed</a:t>
            </a:r>
          </a:p>
          <a:p>
            <a:pPr lvl="1">
              <a:lnSpc>
                <a:spcPct val="90000"/>
              </a:lnSpc>
            </a:pPr>
            <a:r>
              <a:rPr lang="en-US" altLang="en-US" sz="1300" dirty="0"/>
              <a:t>Cost</a:t>
            </a:r>
          </a:p>
          <a:p>
            <a:pPr lvl="1">
              <a:lnSpc>
                <a:spcPct val="90000"/>
              </a:lnSpc>
            </a:pPr>
            <a:r>
              <a:rPr lang="en-US" altLang="en-US" sz="1300" dirty="0"/>
              <a:t>Volatility</a:t>
            </a:r>
          </a:p>
          <a:p>
            <a:pPr>
              <a:lnSpc>
                <a:spcPct val="90000"/>
              </a:lnSpc>
            </a:pPr>
            <a:r>
              <a:rPr lang="en-US" altLang="en-US" sz="1300" b="1" dirty="0">
                <a:latin typeface="+mj-lt"/>
              </a:rPr>
              <a:t>Caching</a:t>
            </a:r>
            <a:r>
              <a:rPr lang="en-US" altLang="en-US" sz="1300" dirty="0"/>
              <a:t> – copying information into faster storage system; </a:t>
            </a:r>
            <a:r>
              <a:rPr lang="en-US" altLang="en-US" sz="1300" dirty="0">
                <a:solidFill>
                  <a:srgbClr val="FF0000"/>
                </a:solidFill>
              </a:rPr>
              <a:t>main memory can be viewed as a cache for secondary storage</a:t>
            </a:r>
          </a:p>
          <a:p>
            <a:pPr>
              <a:lnSpc>
                <a:spcPct val="90000"/>
              </a:lnSpc>
            </a:pPr>
            <a:r>
              <a:rPr lang="en-US" altLang="en-US" sz="1300" b="1" dirty="0">
                <a:latin typeface="+mj-lt"/>
              </a:rPr>
              <a:t>Device Driver </a:t>
            </a:r>
            <a:r>
              <a:rPr lang="en-US" altLang="en-US" sz="1300" dirty="0"/>
              <a:t>for each device controller to manage I/O (Buffer)</a:t>
            </a:r>
          </a:p>
          <a:p>
            <a:pPr>
              <a:lnSpc>
                <a:spcPct val="90000"/>
              </a:lnSpc>
            </a:pPr>
            <a:endParaRPr lang="ar-EG" sz="1300" dirty="0"/>
          </a:p>
        </p:txBody>
      </p:sp>
    </p:spTree>
    <p:extLst>
      <p:ext uri="{BB962C8B-B14F-4D97-AF65-F5344CB8AC3E}">
        <p14:creationId xmlns:p14="http://schemas.microsoft.com/office/powerpoint/2010/main" val="26022254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07EA-C8DB-B265-2E86-D5A1455139D9}"/>
              </a:ext>
            </a:extLst>
          </p:cNvPr>
          <p:cNvSpPr>
            <a:spLocks noGrp="1"/>
          </p:cNvSpPr>
          <p:nvPr>
            <p:ph type="title"/>
          </p:nvPr>
        </p:nvSpPr>
        <p:spPr/>
        <p:txBody>
          <a:bodyPr/>
          <a:lstStyle/>
          <a:p>
            <a:r>
              <a:rPr lang="en-US" altLang="en-US" dirty="0"/>
              <a:t>Avoidance Algorithms</a:t>
            </a:r>
            <a:endParaRPr lang="ar-EG" dirty="0"/>
          </a:p>
        </p:txBody>
      </p:sp>
      <p:sp>
        <p:nvSpPr>
          <p:cNvPr id="3" name="Content Placeholder 2">
            <a:extLst>
              <a:ext uri="{FF2B5EF4-FFF2-40B4-BE49-F238E27FC236}">
                <a16:creationId xmlns:a16="http://schemas.microsoft.com/office/drawing/2014/main" id="{DDA1B9D3-A588-1D41-3689-5F85A1B3169B}"/>
              </a:ext>
            </a:extLst>
          </p:cNvPr>
          <p:cNvSpPr>
            <a:spLocks noGrp="1"/>
          </p:cNvSpPr>
          <p:nvPr>
            <p:ph idx="1"/>
          </p:nvPr>
        </p:nvSpPr>
        <p:spPr/>
        <p:txBody>
          <a:bodyPr>
            <a:normAutofit/>
          </a:bodyPr>
          <a:lstStyle/>
          <a:p>
            <a:pPr marL="457200" indent="-457200">
              <a:buFont typeface="+mj-lt"/>
              <a:buAutoNum type="arabicPeriod"/>
            </a:pPr>
            <a:r>
              <a:rPr lang="en-US" altLang="en-US" sz="2400" dirty="0">
                <a:solidFill>
                  <a:srgbClr val="FF0000"/>
                </a:solidFill>
              </a:rPr>
              <a:t>Single instance of a resource type:</a:t>
            </a:r>
            <a:r>
              <a:rPr lang="en-US" altLang="en-US" sz="2400" dirty="0"/>
              <a:t> </a:t>
            </a:r>
            <a:r>
              <a:rPr lang="en-US" altLang="en-US" sz="2000" dirty="0">
                <a:solidFill>
                  <a:srgbClr val="00B0F0"/>
                </a:solidFill>
              </a:rPr>
              <a:t>Use a resource-allocation graph</a:t>
            </a:r>
          </a:p>
          <a:p>
            <a:pPr>
              <a:lnSpc>
                <a:spcPct val="150000"/>
              </a:lnSpc>
            </a:pPr>
            <a:endParaRPr lang="ar-EG" dirty="0"/>
          </a:p>
        </p:txBody>
      </p:sp>
      <p:pic>
        <p:nvPicPr>
          <p:cNvPr id="5" name="Picture 4">
            <a:extLst>
              <a:ext uri="{FF2B5EF4-FFF2-40B4-BE49-F238E27FC236}">
                <a16:creationId xmlns:a16="http://schemas.microsoft.com/office/drawing/2014/main" id="{38162551-806C-BC20-8344-7457C1C115AD}"/>
              </a:ext>
            </a:extLst>
          </p:cNvPr>
          <p:cNvPicPr>
            <a:picLocks noChangeAspect="1"/>
          </p:cNvPicPr>
          <p:nvPr/>
        </p:nvPicPr>
        <p:blipFill>
          <a:blip r:embed="rId2"/>
          <a:stretch>
            <a:fillRect/>
          </a:stretch>
        </p:blipFill>
        <p:spPr>
          <a:xfrm>
            <a:off x="1981200" y="2397968"/>
            <a:ext cx="8229600" cy="436672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F9750DF-DF6B-FD2C-3B98-54C445A8E2C2}"/>
                  </a:ext>
                </a:extLst>
              </p14:cNvPr>
              <p14:cNvContentPartPr/>
              <p14:nvPr/>
            </p14:nvContentPartPr>
            <p14:xfrm>
              <a:off x="6848611" y="4711878"/>
              <a:ext cx="360" cy="360"/>
            </p14:xfrm>
          </p:contentPart>
        </mc:Choice>
        <mc:Fallback xmlns="">
          <p:pic>
            <p:nvPicPr>
              <p:cNvPr id="4" name="Ink 3">
                <a:extLst>
                  <a:ext uri="{FF2B5EF4-FFF2-40B4-BE49-F238E27FC236}">
                    <a16:creationId xmlns:a16="http://schemas.microsoft.com/office/drawing/2014/main" id="{8F9750DF-DF6B-FD2C-3B98-54C445A8E2C2}"/>
                  </a:ext>
                </a:extLst>
              </p:cNvPr>
              <p:cNvPicPr/>
              <p:nvPr/>
            </p:nvPicPr>
            <p:blipFill>
              <a:blip r:embed="rId4"/>
              <a:stretch>
                <a:fillRect/>
              </a:stretch>
            </p:blipFill>
            <p:spPr>
              <a:xfrm>
                <a:off x="6839611" y="47028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2E3D8BB-7C5F-F067-B91C-EC5449F6E77F}"/>
                  </a:ext>
                </a:extLst>
              </p14:cNvPr>
              <p14:cNvContentPartPr/>
              <p14:nvPr/>
            </p14:nvContentPartPr>
            <p14:xfrm>
              <a:off x="9078091" y="4095558"/>
              <a:ext cx="360" cy="360"/>
            </p14:xfrm>
          </p:contentPart>
        </mc:Choice>
        <mc:Fallback xmlns="">
          <p:pic>
            <p:nvPicPr>
              <p:cNvPr id="6" name="Ink 5">
                <a:extLst>
                  <a:ext uri="{FF2B5EF4-FFF2-40B4-BE49-F238E27FC236}">
                    <a16:creationId xmlns:a16="http://schemas.microsoft.com/office/drawing/2014/main" id="{62E3D8BB-7C5F-F067-B91C-EC5449F6E77F}"/>
                  </a:ext>
                </a:extLst>
              </p:cNvPr>
              <p:cNvPicPr/>
              <p:nvPr/>
            </p:nvPicPr>
            <p:blipFill>
              <a:blip r:embed="rId4"/>
              <a:stretch>
                <a:fillRect/>
              </a:stretch>
            </p:blipFill>
            <p:spPr>
              <a:xfrm>
                <a:off x="9069451" y="40869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1E7D784-E69F-F077-FF53-556945D46CF6}"/>
                  </a:ext>
                </a:extLst>
              </p14:cNvPr>
              <p14:cNvContentPartPr/>
              <p14:nvPr/>
            </p14:nvContentPartPr>
            <p14:xfrm>
              <a:off x="9078091" y="5000958"/>
              <a:ext cx="360" cy="360"/>
            </p14:xfrm>
          </p:contentPart>
        </mc:Choice>
        <mc:Fallback xmlns="">
          <p:pic>
            <p:nvPicPr>
              <p:cNvPr id="7" name="Ink 6">
                <a:extLst>
                  <a:ext uri="{FF2B5EF4-FFF2-40B4-BE49-F238E27FC236}">
                    <a16:creationId xmlns:a16="http://schemas.microsoft.com/office/drawing/2014/main" id="{41E7D784-E69F-F077-FF53-556945D46CF6}"/>
                  </a:ext>
                </a:extLst>
              </p:cNvPr>
              <p:cNvPicPr/>
              <p:nvPr/>
            </p:nvPicPr>
            <p:blipFill>
              <a:blip r:embed="rId4"/>
              <a:stretch>
                <a:fillRect/>
              </a:stretch>
            </p:blipFill>
            <p:spPr>
              <a:xfrm>
                <a:off x="9069451" y="49919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3EE060F-642B-4548-6271-628A6B0C33B8}"/>
                  </a:ext>
                </a:extLst>
              </p14:cNvPr>
              <p14:cNvContentPartPr/>
              <p14:nvPr/>
            </p14:nvContentPartPr>
            <p14:xfrm>
              <a:off x="6848611" y="5728518"/>
              <a:ext cx="360" cy="360"/>
            </p14:xfrm>
          </p:contentPart>
        </mc:Choice>
        <mc:Fallback xmlns="">
          <p:pic>
            <p:nvPicPr>
              <p:cNvPr id="8" name="Ink 7">
                <a:extLst>
                  <a:ext uri="{FF2B5EF4-FFF2-40B4-BE49-F238E27FC236}">
                    <a16:creationId xmlns:a16="http://schemas.microsoft.com/office/drawing/2014/main" id="{D3EE060F-642B-4548-6271-628A6B0C33B8}"/>
                  </a:ext>
                </a:extLst>
              </p:cNvPr>
              <p:cNvPicPr/>
              <p:nvPr/>
            </p:nvPicPr>
            <p:blipFill>
              <a:blip r:embed="rId4"/>
              <a:stretch>
                <a:fillRect/>
              </a:stretch>
            </p:blipFill>
            <p:spPr>
              <a:xfrm>
                <a:off x="6839611" y="5719518"/>
                <a:ext cx="18000" cy="18000"/>
              </a:xfrm>
              <a:prstGeom prst="rect">
                <a:avLst/>
              </a:prstGeom>
            </p:spPr>
          </p:pic>
        </mc:Fallback>
      </mc:AlternateContent>
    </p:spTree>
    <p:extLst>
      <p:ext uri="{BB962C8B-B14F-4D97-AF65-F5344CB8AC3E}">
        <p14:creationId xmlns:p14="http://schemas.microsoft.com/office/powerpoint/2010/main" val="1688420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4CBB-652B-57BC-B2AC-2683EF42C5DA}"/>
              </a:ext>
            </a:extLst>
          </p:cNvPr>
          <p:cNvSpPr>
            <a:spLocks noGrp="1"/>
          </p:cNvSpPr>
          <p:nvPr>
            <p:ph type="title"/>
          </p:nvPr>
        </p:nvSpPr>
        <p:spPr/>
        <p:txBody>
          <a:bodyPr/>
          <a:lstStyle/>
          <a:p>
            <a:r>
              <a:rPr lang="en-US" dirty="0"/>
              <a:t>Cont. </a:t>
            </a:r>
            <a:r>
              <a:rPr lang="en-US" altLang="en-US" dirty="0"/>
              <a:t>Avoidance Algorithms</a:t>
            </a:r>
            <a:endParaRPr lang="ar-EG" dirty="0"/>
          </a:p>
        </p:txBody>
      </p:sp>
      <p:sp>
        <p:nvSpPr>
          <p:cNvPr id="3" name="Content Placeholder 2">
            <a:extLst>
              <a:ext uri="{FF2B5EF4-FFF2-40B4-BE49-F238E27FC236}">
                <a16:creationId xmlns:a16="http://schemas.microsoft.com/office/drawing/2014/main" id="{554445CA-8C80-F837-18C1-2E00CF07C2A6}"/>
              </a:ext>
            </a:extLst>
          </p:cNvPr>
          <p:cNvSpPr>
            <a:spLocks noGrp="1"/>
          </p:cNvSpPr>
          <p:nvPr>
            <p:ph idx="1"/>
          </p:nvPr>
        </p:nvSpPr>
        <p:spPr>
          <a:xfrm>
            <a:off x="838200" y="1436913"/>
            <a:ext cx="10515600" cy="5187821"/>
          </a:xfrm>
        </p:spPr>
        <p:txBody>
          <a:bodyPr>
            <a:normAutofit fontScale="62500" lnSpcReduction="20000"/>
          </a:bodyPr>
          <a:lstStyle/>
          <a:p>
            <a:pPr marL="457200" indent="-457200">
              <a:buFont typeface="+mj-lt"/>
              <a:buAutoNum type="arabicPeriod" startAt="2"/>
            </a:pPr>
            <a:r>
              <a:rPr lang="en-US" altLang="en-US" sz="2400" dirty="0">
                <a:solidFill>
                  <a:srgbClr val="FF0000"/>
                </a:solidFill>
              </a:rPr>
              <a:t>Multiple instances of a resource type : </a:t>
            </a:r>
            <a:r>
              <a:rPr lang="en-US" altLang="en-US" sz="2400" dirty="0">
                <a:solidFill>
                  <a:srgbClr val="00B0F0"/>
                </a:solidFill>
              </a:rPr>
              <a:t>Use the Banker</a:t>
            </a:r>
            <a:r>
              <a:rPr lang="ja-JP" altLang="en-US" sz="2400" dirty="0">
                <a:solidFill>
                  <a:srgbClr val="00B0F0"/>
                </a:solidFill>
              </a:rPr>
              <a:t>’</a:t>
            </a:r>
            <a:r>
              <a:rPr lang="en-US" altLang="ja-JP" sz="2400" dirty="0">
                <a:solidFill>
                  <a:srgbClr val="00B0F0"/>
                </a:solidFill>
              </a:rPr>
              <a:t>s Algorithm</a:t>
            </a:r>
            <a:endParaRPr lang="en-US" altLang="en-US" sz="2400" dirty="0">
              <a:solidFill>
                <a:srgbClr val="00B0F0"/>
              </a:solidFill>
            </a:endParaRPr>
          </a:p>
          <a:p>
            <a:pPr lvl="1"/>
            <a:r>
              <a:rPr lang="en-US" altLang="en-US" dirty="0"/>
              <a:t>Each process must a </a:t>
            </a:r>
            <a:r>
              <a:rPr lang="en-US" altLang="en-US" dirty="0">
                <a:solidFill>
                  <a:srgbClr val="FF0000"/>
                </a:solidFill>
              </a:rPr>
              <a:t>priori</a:t>
            </a:r>
            <a:r>
              <a:rPr lang="en-US" altLang="en-US" dirty="0"/>
              <a:t> claim </a:t>
            </a:r>
            <a:r>
              <a:rPr lang="en-US" altLang="en-US" dirty="0">
                <a:solidFill>
                  <a:srgbClr val="00B050"/>
                </a:solidFill>
              </a:rPr>
              <a:t>maximum</a:t>
            </a:r>
            <a:r>
              <a:rPr lang="en-US" altLang="en-US" dirty="0"/>
              <a:t> use</a:t>
            </a:r>
          </a:p>
          <a:p>
            <a:pPr lvl="1"/>
            <a:r>
              <a:rPr lang="en-US" altLang="en-US" dirty="0"/>
              <a:t>When a process requests a resource, it may have to wait  </a:t>
            </a:r>
          </a:p>
          <a:p>
            <a:pPr lvl="1"/>
            <a:r>
              <a:rPr lang="en-US" altLang="en-US" dirty="0"/>
              <a:t>When a process gets all its resources it must return them in a </a:t>
            </a:r>
            <a:r>
              <a:rPr lang="en-US" altLang="en-US" dirty="0">
                <a:solidFill>
                  <a:srgbClr val="00B0F0"/>
                </a:solidFill>
              </a:rPr>
              <a:t>finite</a:t>
            </a:r>
            <a:r>
              <a:rPr lang="en-US" altLang="en-US" dirty="0"/>
              <a:t> amount of time</a:t>
            </a:r>
          </a:p>
          <a:p>
            <a:r>
              <a:rPr kumimoji="0" lang="en-US" altLang="en-US" sz="2800" dirty="0"/>
              <a:t>Let </a:t>
            </a:r>
            <a:r>
              <a:rPr kumimoji="0" lang="en-US" altLang="en-US" sz="2800" i="1" dirty="0"/>
              <a:t>n</a:t>
            </a:r>
            <a:r>
              <a:rPr kumimoji="0" lang="en-US" altLang="en-US" sz="2800" dirty="0"/>
              <a:t> = </a:t>
            </a:r>
            <a:r>
              <a:rPr kumimoji="0" lang="en-US" altLang="en-US" sz="2800" dirty="0">
                <a:solidFill>
                  <a:srgbClr val="00B0F0"/>
                </a:solidFill>
              </a:rPr>
              <a:t>number of processes</a:t>
            </a:r>
            <a:r>
              <a:rPr kumimoji="0" lang="en-US" altLang="en-US" sz="2800" dirty="0"/>
              <a:t>, and </a:t>
            </a:r>
            <a:r>
              <a:rPr kumimoji="0" lang="en-US" altLang="en-US" sz="2800" i="1" dirty="0"/>
              <a:t>m </a:t>
            </a:r>
            <a:r>
              <a:rPr kumimoji="0" lang="en-US" altLang="en-US" sz="2800" dirty="0"/>
              <a:t>= </a:t>
            </a:r>
            <a:r>
              <a:rPr kumimoji="0" lang="en-US" altLang="en-US" sz="2800" dirty="0">
                <a:solidFill>
                  <a:srgbClr val="00B0F0"/>
                </a:solidFill>
              </a:rPr>
              <a:t>number of resources types</a:t>
            </a:r>
            <a:r>
              <a:rPr kumimoji="0" lang="en-US" altLang="en-US" sz="2800" dirty="0"/>
              <a:t>. </a:t>
            </a:r>
          </a:p>
          <a:p>
            <a:pPr lvl="1"/>
            <a:r>
              <a:rPr lang="en-US" altLang="en-US" b="1" dirty="0"/>
              <a:t>Available</a:t>
            </a:r>
            <a:r>
              <a:rPr lang="en-US" altLang="en-US" i="1" dirty="0"/>
              <a:t>:</a:t>
            </a:r>
            <a:r>
              <a:rPr lang="en-US" altLang="en-US" dirty="0"/>
              <a:t>  </a:t>
            </a:r>
            <a:r>
              <a:rPr lang="en-US" altLang="en-US" dirty="0">
                <a:solidFill>
                  <a:srgbClr val="FF0000"/>
                </a:solidFill>
              </a:rPr>
              <a:t>Vector</a:t>
            </a:r>
            <a:r>
              <a:rPr lang="en-US" altLang="en-US" dirty="0"/>
              <a:t> of length </a:t>
            </a:r>
            <a:r>
              <a:rPr lang="en-US" altLang="en-US" i="1" dirty="0"/>
              <a:t>m</a:t>
            </a:r>
            <a:r>
              <a:rPr lang="en-US" altLang="en-US" dirty="0"/>
              <a:t>. If available [</a:t>
            </a:r>
            <a:r>
              <a:rPr lang="en-US" altLang="en-US" i="1" dirty="0"/>
              <a:t>j</a:t>
            </a:r>
            <a:r>
              <a:rPr lang="en-US" altLang="en-US" dirty="0"/>
              <a:t>] = </a:t>
            </a:r>
            <a:r>
              <a:rPr lang="en-US" altLang="en-US" i="1" dirty="0"/>
              <a:t>k</a:t>
            </a:r>
            <a:r>
              <a:rPr lang="en-US" altLang="en-US" dirty="0"/>
              <a:t>, there are</a:t>
            </a:r>
            <a:r>
              <a:rPr lang="en-US" altLang="en-US" i="1" dirty="0"/>
              <a:t> k</a:t>
            </a:r>
            <a:r>
              <a:rPr lang="en-US" altLang="en-US" dirty="0"/>
              <a:t> instances of resource type </a:t>
            </a:r>
            <a:r>
              <a:rPr lang="en-US" altLang="en-US" i="1" dirty="0"/>
              <a:t>R</a:t>
            </a:r>
            <a:r>
              <a:rPr lang="en-US" altLang="en-US" i="1" baseline="-25000" dirty="0"/>
              <a:t>j</a:t>
            </a:r>
            <a:r>
              <a:rPr lang="en-US" altLang="en-US" baseline="-25000" dirty="0"/>
              <a:t>  </a:t>
            </a:r>
            <a:r>
              <a:rPr lang="en-US" altLang="en-US" dirty="0"/>
              <a:t>available</a:t>
            </a:r>
            <a:endParaRPr lang="en-US" altLang="en-US" sz="400" dirty="0"/>
          </a:p>
          <a:p>
            <a:pPr lvl="1"/>
            <a:r>
              <a:rPr lang="en-US" altLang="en-US" b="1" dirty="0">
                <a:solidFill>
                  <a:srgbClr val="000000"/>
                </a:solidFill>
              </a:rPr>
              <a:t>Max</a:t>
            </a:r>
            <a:r>
              <a:rPr lang="en-US" altLang="en-US" i="1" dirty="0"/>
              <a:t>: n x m</a:t>
            </a:r>
            <a:r>
              <a:rPr lang="en-US" altLang="en-US" dirty="0"/>
              <a:t> </a:t>
            </a:r>
            <a:r>
              <a:rPr lang="en-US" altLang="en-US" dirty="0">
                <a:solidFill>
                  <a:srgbClr val="FF0000"/>
                </a:solidFill>
              </a:rPr>
              <a:t>matrix</a:t>
            </a:r>
            <a:r>
              <a:rPr lang="en-US" altLang="en-US" dirty="0"/>
              <a:t>.  If </a:t>
            </a:r>
            <a:r>
              <a:rPr lang="en-US" altLang="en-US" i="1" dirty="0"/>
              <a:t>Max </a:t>
            </a:r>
            <a:r>
              <a:rPr lang="en-US" altLang="en-US" dirty="0"/>
              <a:t>[</a:t>
            </a:r>
            <a:r>
              <a:rPr lang="en-US" altLang="en-US" i="1" dirty="0"/>
              <a:t>i,j</a:t>
            </a:r>
            <a:r>
              <a:rPr lang="en-US" altLang="en-US" dirty="0"/>
              <a:t>] = </a:t>
            </a:r>
            <a:r>
              <a:rPr lang="en-US" altLang="en-US" i="1" dirty="0"/>
              <a:t>k</a:t>
            </a:r>
            <a:r>
              <a:rPr lang="en-US" altLang="en-US" dirty="0"/>
              <a:t>, then process </a:t>
            </a:r>
            <a:r>
              <a:rPr lang="en-US" altLang="en-US" i="1" dirty="0"/>
              <a:t>P</a:t>
            </a:r>
            <a:r>
              <a:rPr lang="en-US" altLang="en-US" i="1" baseline="-25000" dirty="0"/>
              <a:t>i</a:t>
            </a:r>
            <a:r>
              <a:rPr lang="en-US" altLang="en-US" i="1" dirty="0"/>
              <a:t> </a:t>
            </a:r>
            <a:r>
              <a:rPr lang="en-US" altLang="en-US" dirty="0"/>
              <a:t>may request at most</a:t>
            </a:r>
            <a:r>
              <a:rPr lang="en-US" altLang="en-US" i="1" dirty="0"/>
              <a:t> k </a:t>
            </a:r>
            <a:r>
              <a:rPr lang="en-US" altLang="en-US" dirty="0"/>
              <a:t>instances of resource type </a:t>
            </a:r>
            <a:r>
              <a:rPr lang="en-US" altLang="en-US" i="1" dirty="0"/>
              <a:t>R</a:t>
            </a:r>
            <a:r>
              <a:rPr lang="en-US" altLang="en-US" i="1" baseline="-25000" dirty="0"/>
              <a:t>j</a:t>
            </a:r>
            <a:endParaRPr lang="en-US" altLang="en-US" sz="400" i="1" baseline="-25000" dirty="0"/>
          </a:p>
          <a:p>
            <a:pPr lvl="1"/>
            <a:r>
              <a:rPr lang="en-US" altLang="en-US" b="1" dirty="0">
                <a:solidFill>
                  <a:srgbClr val="000000"/>
                </a:solidFill>
              </a:rPr>
              <a:t>Allocation</a:t>
            </a:r>
            <a:r>
              <a:rPr lang="en-US" altLang="en-US" i="1" dirty="0"/>
              <a:t>:  n </a:t>
            </a:r>
            <a:r>
              <a:rPr lang="en-US" altLang="en-US" dirty="0"/>
              <a:t>x</a:t>
            </a:r>
            <a:r>
              <a:rPr lang="en-US" altLang="en-US" i="1" dirty="0"/>
              <a:t> m</a:t>
            </a:r>
            <a:r>
              <a:rPr lang="en-US" altLang="en-US" dirty="0"/>
              <a:t> </a:t>
            </a:r>
            <a:r>
              <a:rPr lang="en-US" altLang="en-US" dirty="0">
                <a:solidFill>
                  <a:srgbClr val="FF0000"/>
                </a:solidFill>
              </a:rPr>
              <a:t>matrix</a:t>
            </a:r>
            <a:r>
              <a:rPr lang="en-US" altLang="en-US" dirty="0"/>
              <a:t>.  If Allocation[</a:t>
            </a:r>
            <a:r>
              <a:rPr lang="en-US" altLang="en-US" i="1" dirty="0"/>
              <a:t>i,j</a:t>
            </a:r>
            <a:r>
              <a:rPr lang="en-US" altLang="en-US" dirty="0"/>
              <a:t>] = </a:t>
            </a:r>
            <a:r>
              <a:rPr lang="en-US" altLang="en-US" i="1" dirty="0"/>
              <a:t>k</a:t>
            </a:r>
            <a:r>
              <a:rPr lang="en-US" altLang="en-US" dirty="0"/>
              <a:t> then</a:t>
            </a:r>
            <a:r>
              <a:rPr lang="en-US" altLang="en-US" i="1" dirty="0"/>
              <a:t> P</a:t>
            </a:r>
            <a:r>
              <a:rPr lang="en-US" altLang="en-US" i="1" baseline="-25000" dirty="0"/>
              <a:t>i</a:t>
            </a:r>
            <a:r>
              <a:rPr lang="en-US" altLang="en-US" dirty="0"/>
              <a:t> is currently allocated </a:t>
            </a:r>
            <a:r>
              <a:rPr lang="en-US" altLang="en-US" i="1" dirty="0"/>
              <a:t>k</a:t>
            </a:r>
            <a:r>
              <a:rPr lang="en-US" altLang="en-US" dirty="0"/>
              <a:t> instances of </a:t>
            </a:r>
            <a:r>
              <a:rPr lang="en-US" altLang="en-US" i="1" dirty="0"/>
              <a:t>R</a:t>
            </a:r>
            <a:r>
              <a:rPr lang="en-US" altLang="en-US" i="1" baseline="-25000" dirty="0"/>
              <a:t>j</a:t>
            </a:r>
            <a:endParaRPr lang="en-US" altLang="en-US" sz="400" i="1" baseline="-25000" dirty="0"/>
          </a:p>
          <a:p>
            <a:pPr lvl="1"/>
            <a:r>
              <a:rPr lang="en-US" altLang="en-US" b="1" dirty="0">
                <a:solidFill>
                  <a:srgbClr val="000000"/>
                </a:solidFill>
              </a:rPr>
              <a:t>Need</a:t>
            </a:r>
            <a:r>
              <a:rPr lang="en-US" altLang="en-US" i="1" dirty="0"/>
              <a:t>:  n </a:t>
            </a:r>
            <a:r>
              <a:rPr lang="en-US" altLang="en-US" dirty="0"/>
              <a:t>x</a:t>
            </a:r>
            <a:r>
              <a:rPr lang="en-US" altLang="en-US" i="1" dirty="0"/>
              <a:t> m</a:t>
            </a:r>
            <a:r>
              <a:rPr lang="en-US" altLang="en-US" dirty="0"/>
              <a:t> </a:t>
            </a:r>
            <a:r>
              <a:rPr lang="en-US" altLang="en-US" dirty="0">
                <a:solidFill>
                  <a:srgbClr val="FF0000"/>
                </a:solidFill>
              </a:rPr>
              <a:t>matrix</a:t>
            </a:r>
            <a:r>
              <a:rPr lang="en-US" altLang="en-US" dirty="0"/>
              <a:t>. If </a:t>
            </a:r>
            <a:r>
              <a:rPr lang="en-US" altLang="en-US" i="1" dirty="0"/>
              <a:t>Need</a:t>
            </a:r>
            <a:r>
              <a:rPr lang="en-US" altLang="en-US" dirty="0"/>
              <a:t>[</a:t>
            </a:r>
            <a:r>
              <a:rPr lang="en-US" altLang="en-US" i="1" dirty="0"/>
              <a:t>i,j</a:t>
            </a:r>
            <a:r>
              <a:rPr lang="en-US" altLang="en-US" dirty="0"/>
              <a:t>] =</a:t>
            </a:r>
            <a:r>
              <a:rPr lang="en-US" altLang="en-US" i="1" dirty="0"/>
              <a:t> k</a:t>
            </a:r>
            <a:r>
              <a:rPr lang="en-US" altLang="en-US" dirty="0"/>
              <a:t>, then</a:t>
            </a:r>
            <a:r>
              <a:rPr lang="en-US" altLang="en-US" i="1" dirty="0"/>
              <a:t> P</a:t>
            </a:r>
            <a:r>
              <a:rPr lang="en-US" altLang="en-US" i="1" baseline="-25000" dirty="0"/>
              <a:t>i</a:t>
            </a:r>
            <a:r>
              <a:rPr lang="en-US" altLang="en-US" dirty="0"/>
              <a:t> may need </a:t>
            </a:r>
            <a:r>
              <a:rPr lang="en-US" altLang="en-US" i="1" dirty="0"/>
              <a:t>k</a:t>
            </a:r>
            <a:r>
              <a:rPr lang="en-US" altLang="en-US" dirty="0"/>
              <a:t> more instances of </a:t>
            </a:r>
            <a:r>
              <a:rPr lang="en-US" altLang="en-US" i="1" dirty="0"/>
              <a:t>R</a:t>
            </a:r>
            <a:r>
              <a:rPr lang="en-US" altLang="en-US" i="1" baseline="-25000" dirty="0"/>
              <a:t>j</a:t>
            </a:r>
            <a:r>
              <a:rPr lang="en-US" altLang="en-US" baseline="-25000" dirty="0"/>
              <a:t> </a:t>
            </a:r>
            <a:r>
              <a:rPr lang="en-US" altLang="en-US" dirty="0"/>
              <a:t>to complete its task</a:t>
            </a:r>
          </a:p>
          <a:p>
            <a:pPr lvl="3">
              <a:buNone/>
            </a:pPr>
            <a:r>
              <a:rPr lang="en-US" altLang="en-US" b="1" i="1" dirty="0">
                <a:solidFill>
                  <a:srgbClr val="00B0F0"/>
                </a:solidFill>
              </a:rPr>
              <a:t>Need</a:t>
            </a:r>
            <a:r>
              <a:rPr lang="en-US" altLang="en-US" b="1" dirty="0">
                <a:solidFill>
                  <a:srgbClr val="00B0F0"/>
                </a:solidFill>
              </a:rPr>
              <a:t> [</a:t>
            </a:r>
            <a:r>
              <a:rPr lang="en-US" altLang="en-US" b="1" i="1" dirty="0">
                <a:solidFill>
                  <a:srgbClr val="00B0F0"/>
                </a:solidFill>
              </a:rPr>
              <a:t>i,j]</a:t>
            </a:r>
            <a:r>
              <a:rPr lang="en-US" altLang="en-US" b="1" dirty="0">
                <a:solidFill>
                  <a:srgbClr val="00B0F0"/>
                </a:solidFill>
              </a:rPr>
              <a:t> = </a:t>
            </a:r>
            <a:r>
              <a:rPr lang="en-US" altLang="en-US" b="1" i="1" dirty="0">
                <a:solidFill>
                  <a:srgbClr val="00B0F0"/>
                </a:solidFill>
              </a:rPr>
              <a:t>Max</a:t>
            </a:r>
            <a:r>
              <a:rPr lang="en-US" altLang="en-US" b="1" dirty="0">
                <a:solidFill>
                  <a:srgbClr val="00B0F0"/>
                </a:solidFill>
              </a:rPr>
              <a:t>[</a:t>
            </a:r>
            <a:r>
              <a:rPr lang="en-US" altLang="en-US" b="1" i="1" dirty="0">
                <a:solidFill>
                  <a:srgbClr val="00B0F0"/>
                </a:solidFill>
              </a:rPr>
              <a:t>i,j</a:t>
            </a:r>
            <a:r>
              <a:rPr lang="en-US" altLang="en-US" b="1" dirty="0">
                <a:solidFill>
                  <a:srgbClr val="00B0F0"/>
                </a:solidFill>
              </a:rPr>
              <a:t>] – </a:t>
            </a:r>
            <a:r>
              <a:rPr lang="en-US" altLang="en-US" b="1" i="1" dirty="0">
                <a:solidFill>
                  <a:srgbClr val="00B0F0"/>
                </a:solidFill>
              </a:rPr>
              <a:t>Allocation</a:t>
            </a:r>
            <a:r>
              <a:rPr lang="en-US" altLang="en-US" b="1" dirty="0">
                <a:solidFill>
                  <a:srgbClr val="00B0F0"/>
                </a:solidFill>
              </a:rPr>
              <a:t> [</a:t>
            </a:r>
            <a:r>
              <a:rPr lang="en-US" altLang="en-US" b="1" i="1" dirty="0">
                <a:solidFill>
                  <a:srgbClr val="00B0F0"/>
                </a:solidFill>
              </a:rPr>
              <a:t>i,j</a:t>
            </a:r>
            <a:r>
              <a:rPr lang="en-US" altLang="en-US" b="1" dirty="0">
                <a:solidFill>
                  <a:srgbClr val="00B0F0"/>
                </a:solidFill>
              </a:rPr>
              <a:t>]</a:t>
            </a:r>
          </a:p>
          <a:p>
            <a:r>
              <a:rPr lang="en-US" altLang="en-US" dirty="0"/>
              <a:t>Steps:</a:t>
            </a:r>
          </a:p>
          <a:p>
            <a:pPr marL="800100" lvl="1" indent="-342900">
              <a:buFont typeface="+mj-lt"/>
              <a:buAutoNum type="arabicPeriod"/>
            </a:pPr>
            <a:r>
              <a:rPr lang="en-US" altLang="en-US" dirty="0"/>
              <a:t>Let </a:t>
            </a:r>
            <a:r>
              <a:rPr lang="en-US" altLang="en-US" b="1" i="1" dirty="0">
                <a:solidFill>
                  <a:srgbClr val="000000"/>
                </a:solidFill>
              </a:rPr>
              <a:t>Work</a:t>
            </a:r>
            <a:r>
              <a:rPr lang="en-US" altLang="en-US" i="1" dirty="0">
                <a:solidFill>
                  <a:srgbClr val="000000"/>
                </a:solidFill>
              </a:rPr>
              <a:t> </a:t>
            </a:r>
            <a:r>
              <a:rPr lang="en-US" altLang="en-US" dirty="0"/>
              <a:t>and </a:t>
            </a:r>
            <a:r>
              <a:rPr lang="en-US" altLang="en-US" b="1" i="1" dirty="0">
                <a:solidFill>
                  <a:srgbClr val="000000"/>
                </a:solidFill>
              </a:rPr>
              <a:t>Finish</a:t>
            </a:r>
            <a:r>
              <a:rPr lang="en-US" altLang="en-US" dirty="0">
                <a:solidFill>
                  <a:srgbClr val="000000"/>
                </a:solidFill>
              </a:rPr>
              <a:t> </a:t>
            </a:r>
            <a:r>
              <a:rPr lang="en-US" altLang="en-US" dirty="0"/>
              <a:t>be vectors of length</a:t>
            </a:r>
            <a:r>
              <a:rPr lang="en-US" altLang="en-US" i="1" dirty="0"/>
              <a:t> m</a:t>
            </a:r>
            <a:r>
              <a:rPr lang="en-US" altLang="en-US" dirty="0"/>
              <a:t> and</a:t>
            </a:r>
            <a:r>
              <a:rPr lang="en-US" altLang="en-US" i="1" dirty="0"/>
              <a:t> n</a:t>
            </a:r>
            <a:r>
              <a:rPr lang="en-US" altLang="en-US" dirty="0"/>
              <a:t>, respectively.  Initialize:</a:t>
            </a:r>
          </a:p>
          <a:p>
            <a:pPr marL="2000250" lvl="4" indent="-342900">
              <a:lnSpc>
                <a:spcPct val="90000"/>
              </a:lnSpc>
              <a:buNone/>
            </a:pPr>
            <a:r>
              <a:rPr lang="en-US" altLang="en-US" b="1" i="1" dirty="0"/>
              <a:t>Work </a:t>
            </a:r>
            <a:r>
              <a:rPr lang="en-US" altLang="en-US" b="1" dirty="0"/>
              <a:t>= </a:t>
            </a:r>
            <a:r>
              <a:rPr lang="en-US" altLang="en-US" b="1" i="1" dirty="0"/>
              <a:t>Available</a:t>
            </a:r>
          </a:p>
          <a:p>
            <a:pPr marL="2000250" lvl="4" indent="-342900">
              <a:lnSpc>
                <a:spcPct val="90000"/>
              </a:lnSpc>
              <a:buNone/>
            </a:pPr>
            <a:r>
              <a:rPr lang="en-US" altLang="en-US" b="1" i="1" dirty="0"/>
              <a:t>Finish </a:t>
            </a:r>
            <a:r>
              <a:rPr lang="en-US" altLang="en-US" b="1" dirty="0"/>
              <a:t>[</a:t>
            </a:r>
            <a:r>
              <a:rPr lang="en-US" altLang="en-US" b="1" i="1" dirty="0"/>
              <a:t>i</a:t>
            </a:r>
            <a:r>
              <a:rPr lang="en-US" altLang="en-US" b="1" dirty="0"/>
              <a:t>] =</a:t>
            </a:r>
            <a:r>
              <a:rPr lang="en-US" altLang="en-US" b="1" i="1" dirty="0"/>
              <a:t> false </a:t>
            </a:r>
            <a:r>
              <a:rPr lang="en-US" altLang="en-US" b="1" dirty="0"/>
              <a:t>for</a:t>
            </a:r>
            <a:r>
              <a:rPr lang="en-US" altLang="en-US" b="1" i="1" dirty="0"/>
              <a:t> i</a:t>
            </a:r>
            <a:r>
              <a:rPr lang="en-US" altLang="en-US" b="1" dirty="0"/>
              <a:t> = 0, 1, …, </a:t>
            </a:r>
            <a:r>
              <a:rPr lang="en-US" altLang="en-US" b="1" i="1" dirty="0"/>
              <a:t>n- </a:t>
            </a:r>
            <a:r>
              <a:rPr lang="en-US" altLang="en-US" b="1" dirty="0"/>
              <a:t>1 </a:t>
            </a:r>
            <a:r>
              <a:rPr lang="en-US" altLang="en-US" b="1" dirty="0">
                <a:solidFill>
                  <a:srgbClr val="00B0F0"/>
                </a:solidFill>
              </a:rPr>
              <a:t>(initially False for all processes)</a:t>
            </a:r>
            <a:endParaRPr lang="en-US" altLang="en-US" sz="800" dirty="0">
              <a:solidFill>
                <a:srgbClr val="00B0F0"/>
              </a:solidFill>
            </a:endParaRPr>
          </a:p>
          <a:p>
            <a:pPr marL="800100" lvl="1" indent="-342900">
              <a:lnSpc>
                <a:spcPct val="90000"/>
              </a:lnSpc>
              <a:buFont typeface="+mj-lt"/>
              <a:buAutoNum type="arabicPeriod"/>
            </a:pPr>
            <a:r>
              <a:rPr lang="en-US" altLang="en-US" dirty="0"/>
              <a:t>Find an </a:t>
            </a:r>
            <a:r>
              <a:rPr lang="en-US" altLang="en-US" b="1" i="1" dirty="0"/>
              <a:t>i</a:t>
            </a:r>
            <a:r>
              <a:rPr lang="en-US" altLang="en-US" i="1" dirty="0"/>
              <a:t> </a:t>
            </a:r>
            <a:r>
              <a:rPr lang="en-US" altLang="en-US" dirty="0"/>
              <a:t>such that both: </a:t>
            </a:r>
          </a:p>
          <a:p>
            <a:pPr marL="1257300" lvl="2" indent="-342900">
              <a:lnSpc>
                <a:spcPct val="90000"/>
              </a:lnSpc>
              <a:buNone/>
            </a:pPr>
            <a:r>
              <a:rPr lang="en-US" altLang="en-US" dirty="0"/>
              <a:t>  (a) </a:t>
            </a:r>
            <a:r>
              <a:rPr lang="en-US" altLang="en-US" b="1" i="1" dirty="0"/>
              <a:t>Finish</a:t>
            </a:r>
            <a:r>
              <a:rPr lang="en-US" altLang="en-US" b="1" dirty="0"/>
              <a:t> [</a:t>
            </a:r>
            <a:r>
              <a:rPr lang="en-US" altLang="en-US" b="1" i="1" dirty="0"/>
              <a:t>i</a:t>
            </a:r>
            <a:r>
              <a:rPr lang="en-US" altLang="en-US" b="1" dirty="0"/>
              <a:t>] = </a:t>
            </a:r>
            <a:r>
              <a:rPr lang="en-US" altLang="en-US" b="1" i="1" dirty="0"/>
              <a:t>false</a:t>
            </a:r>
            <a:endParaRPr lang="en-US" altLang="en-US" b="1" dirty="0"/>
          </a:p>
          <a:p>
            <a:pPr marL="1257300" lvl="2" indent="-342900">
              <a:lnSpc>
                <a:spcPct val="90000"/>
              </a:lnSpc>
              <a:buNone/>
            </a:pPr>
            <a:r>
              <a:rPr lang="en-US" altLang="en-US" dirty="0"/>
              <a:t>  (b) </a:t>
            </a:r>
            <a:r>
              <a:rPr lang="en-US" altLang="en-US" b="1" i="1" dirty="0"/>
              <a:t>Need</a:t>
            </a:r>
            <a:r>
              <a:rPr lang="en-US" altLang="en-US" b="1" i="1" baseline="-25000" dirty="0"/>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Work</a:t>
            </a:r>
          </a:p>
          <a:p>
            <a:pPr marL="1257300" lvl="2" indent="-342900">
              <a:lnSpc>
                <a:spcPct val="90000"/>
              </a:lnSpc>
              <a:buNone/>
            </a:pPr>
            <a:r>
              <a:rPr lang="en-US" altLang="en-US" dirty="0">
                <a:sym typeface="Symbol" panose="05050102010706020507" pitchFamily="18" charset="2"/>
              </a:rPr>
              <a:t>   If no such</a:t>
            </a:r>
            <a:r>
              <a:rPr lang="en-US" altLang="en-US" b="1" dirty="0">
                <a:sym typeface="Symbol" panose="05050102010706020507" pitchFamily="18" charset="2"/>
              </a:rPr>
              <a:t> </a:t>
            </a:r>
            <a:r>
              <a:rPr lang="en-US" altLang="en-US" b="1" i="1" dirty="0">
                <a:sym typeface="Symbol" panose="05050102010706020507" pitchFamily="18" charset="2"/>
              </a:rPr>
              <a:t>i </a:t>
            </a:r>
            <a:r>
              <a:rPr lang="en-US" altLang="en-US" dirty="0">
                <a:sym typeface="Symbol" panose="05050102010706020507" pitchFamily="18" charset="2"/>
              </a:rPr>
              <a:t>exists, go to step 4</a:t>
            </a:r>
            <a:endParaRPr lang="en-US" altLang="en-US" sz="400" dirty="0">
              <a:sym typeface="Symbol" panose="05050102010706020507" pitchFamily="18" charset="2"/>
            </a:endParaRPr>
          </a:p>
          <a:p>
            <a:pPr marL="800100" lvl="1" indent="-342900">
              <a:buFont typeface="+mj-lt"/>
              <a:buAutoNum type="arabicPeriod"/>
            </a:pPr>
            <a:r>
              <a:rPr lang="en-US" altLang="en-US" dirty="0"/>
              <a:t> </a:t>
            </a:r>
            <a:r>
              <a:rPr lang="en-US" altLang="en-US" b="1" i="1" dirty="0"/>
              <a:t>Work</a:t>
            </a:r>
            <a:r>
              <a:rPr lang="en-US" altLang="en-US" b="1" dirty="0"/>
              <a:t> = </a:t>
            </a:r>
            <a:r>
              <a:rPr lang="en-US" altLang="en-US" b="1" i="1" dirty="0"/>
              <a:t>Work </a:t>
            </a:r>
            <a:r>
              <a:rPr lang="en-US" altLang="en-US" b="1" dirty="0"/>
              <a:t>+ </a:t>
            </a:r>
            <a:r>
              <a:rPr lang="en-US" altLang="en-US" b="1" i="1" dirty="0"/>
              <a:t>Allocation</a:t>
            </a:r>
            <a:r>
              <a:rPr lang="en-US" altLang="en-US" b="1" i="1" baseline="-25000" dirty="0"/>
              <a:t>i </a:t>
            </a:r>
            <a:r>
              <a:rPr lang="en-US" altLang="en-US" b="1" i="1" dirty="0">
                <a:solidFill>
                  <a:srgbClr val="00B0F0"/>
                </a:solidFill>
              </a:rPr>
              <a:t>(free the raised resources to reuse it).</a:t>
            </a:r>
            <a:br>
              <a:rPr lang="en-US" altLang="en-US" b="1" dirty="0">
                <a:solidFill>
                  <a:srgbClr val="00B0F0"/>
                </a:solidFill>
              </a:rPr>
            </a:br>
            <a:r>
              <a:rPr lang="en-US" altLang="en-US" b="1" dirty="0"/>
              <a:t> </a:t>
            </a:r>
            <a:r>
              <a:rPr lang="en-US" altLang="en-US" b="1" i="1" dirty="0"/>
              <a:t>Finish</a:t>
            </a:r>
            <a:r>
              <a:rPr lang="en-US" altLang="en-US" b="1" dirty="0"/>
              <a:t>[</a:t>
            </a:r>
            <a:r>
              <a:rPr lang="en-US" altLang="en-US" b="1" i="1" dirty="0"/>
              <a:t>i</a:t>
            </a:r>
            <a:r>
              <a:rPr lang="en-US" altLang="en-US" b="1" dirty="0"/>
              <a:t>] =</a:t>
            </a:r>
            <a:r>
              <a:rPr lang="en-US" altLang="en-US" b="1" i="1" dirty="0"/>
              <a:t> true</a:t>
            </a:r>
            <a:br>
              <a:rPr lang="en-US" altLang="en-US" b="1" dirty="0"/>
            </a:br>
            <a:r>
              <a:rPr lang="en-US" altLang="en-US" b="1" dirty="0"/>
              <a:t>  </a:t>
            </a:r>
            <a:r>
              <a:rPr lang="en-US" altLang="en-US" dirty="0"/>
              <a:t>go to step 2</a:t>
            </a:r>
            <a:endParaRPr lang="en-US" altLang="en-US" sz="300" dirty="0"/>
          </a:p>
          <a:p>
            <a:pPr marL="800100" lvl="1" indent="-342900">
              <a:lnSpc>
                <a:spcPct val="90000"/>
              </a:lnSpc>
              <a:buFont typeface="+mj-lt"/>
              <a:buAutoNum type="arabicPeriod"/>
            </a:pPr>
            <a:r>
              <a:rPr lang="en-US" altLang="en-US" dirty="0"/>
              <a:t>If </a:t>
            </a:r>
            <a:r>
              <a:rPr lang="en-US" altLang="en-US" b="1" i="1" dirty="0"/>
              <a:t>Finish</a:t>
            </a:r>
            <a:r>
              <a:rPr lang="en-US" altLang="en-US" b="1" dirty="0"/>
              <a:t> [</a:t>
            </a:r>
            <a:r>
              <a:rPr lang="en-US" altLang="en-US" b="1" i="1" dirty="0"/>
              <a:t>i</a:t>
            </a:r>
            <a:r>
              <a:rPr lang="en-US" altLang="en-US" b="1" dirty="0"/>
              <a:t>] == </a:t>
            </a:r>
            <a:r>
              <a:rPr lang="en-US" altLang="en-US" b="1" i="1" dirty="0"/>
              <a:t>true</a:t>
            </a:r>
            <a:r>
              <a:rPr lang="en-US" altLang="en-US" b="1" dirty="0"/>
              <a:t> </a:t>
            </a:r>
            <a:r>
              <a:rPr lang="en-US" altLang="en-US" dirty="0"/>
              <a:t>for all </a:t>
            </a:r>
            <a:r>
              <a:rPr lang="en-US" altLang="en-US" b="1" i="1" dirty="0"/>
              <a:t>i</a:t>
            </a:r>
            <a:r>
              <a:rPr lang="en-US" altLang="en-US" dirty="0"/>
              <a:t>, then the system is in a safe state ,</a:t>
            </a:r>
            <a:r>
              <a:rPr lang="en-US" altLang="en-US" dirty="0">
                <a:solidFill>
                  <a:srgbClr val="FF0000"/>
                </a:solidFill>
              </a:rPr>
              <a:t>otherwise the system is unsafe</a:t>
            </a:r>
            <a:r>
              <a:rPr lang="en-US" altLang="en-US" dirty="0"/>
              <a:t>.</a:t>
            </a:r>
          </a:p>
          <a:p>
            <a:pPr marL="0" indent="0">
              <a:buNone/>
            </a:pPr>
            <a:endParaRPr lang="en-US" altLang="en-US" dirty="0"/>
          </a:p>
        </p:txBody>
      </p:sp>
    </p:spTree>
    <p:extLst>
      <p:ext uri="{BB962C8B-B14F-4D97-AF65-F5344CB8AC3E}">
        <p14:creationId xmlns:p14="http://schemas.microsoft.com/office/powerpoint/2010/main" val="1107110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2E94-3536-7982-40C0-5BA39ADE93D0}"/>
              </a:ext>
            </a:extLst>
          </p:cNvPr>
          <p:cNvSpPr>
            <a:spLocks noGrp="1"/>
          </p:cNvSpPr>
          <p:nvPr>
            <p:ph type="title"/>
          </p:nvPr>
        </p:nvSpPr>
        <p:spPr/>
        <p:txBody>
          <a:bodyPr/>
          <a:lstStyle/>
          <a:p>
            <a:r>
              <a:rPr lang="en-US" altLang="en-US" dirty="0"/>
              <a:t>Example of Banker</a:t>
            </a:r>
            <a:r>
              <a:rPr lang="ja-JP" altLang="en-US" dirty="0"/>
              <a:t>’</a:t>
            </a:r>
            <a:r>
              <a:rPr lang="en-US" altLang="ja-JP" dirty="0"/>
              <a:t>s Algorithm</a:t>
            </a:r>
            <a:endParaRPr lang="ar-EG" dirty="0"/>
          </a:p>
        </p:txBody>
      </p:sp>
      <p:pic>
        <p:nvPicPr>
          <p:cNvPr id="5" name="Content Placeholder 4">
            <a:extLst>
              <a:ext uri="{FF2B5EF4-FFF2-40B4-BE49-F238E27FC236}">
                <a16:creationId xmlns:a16="http://schemas.microsoft.com/office/drawing/2014/main" id="{E3F3B4F2-C18B-FBF4-956A-530307AF700D}"/>
              </a:ext>
            </a:extLst>
          </p:cNvPr>
          <p:cNvPicPr>
            <a:picLocks noGrp="1" noChangeAspect="1"/>
          </p:cNvPicPr>
          <p:nvPr>
            <p:ph idx="1"/>
          </p:nvPr>
        </p:nvPicPr>
        <p:blipFill>
          <a:blip r:embed="rId2"/>
          <a:stretch>
            <a:fillRect/>
          </a:stretch>
        </p:blipFill>
        <p:spPr>
          <a:xfrm>
            <a:off x="344551" y="1955167"/>
            <a:ext cx="5477751" cy="3623287"/>
          </a:xfrm>
        </p:spPr>
      </p:pic>
      <p:pic>
        <p:nvPicPr>
          <p:cNvPr id="6" name="Content Placeholder 4" descr="Graphical user interface, text, application&#10;&#10;Description automatically generated">
            <a:extLst>
              <a:ext uri="{FF2B5EF4-FFF2-40B4-BE49-F238E27FC236}">
                <a16:creationId xmlns:a16="http://schemas.microsoft.com/office/drawing/2014/main" id="{F1F12863-A5D9-7534-0239-50415100BE98}"/>
              </a:ext>
            </a:extLst>
          </p:cNvPr>
          <p:cNvPicPr>
            <a:picLocks noChangeAspect="1"/>
          </p:cNvPicPr>
          <p:nvPr/>
        </p:nvPicPr>
        <p:blipFill>
          <a:blip r:embed="rId3"/>
          <a:stretch>
            <a:fillRect/>
          </a:stretch>
        </p:blipFill>
        <p:spPr>
          <a:xfrm>
            <a:off x="5540415" y="1714172"/>
            <a:ext cx="6651585" cy="410527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C379C8-0425-6562-7168-BF817D5A006B}"/>
                  </a:ext>
                </a:extLst>
              </p14:cNvPr>
              <p14:cNvContentPartPr/>
              <p14:nvPr/>
            </p14:nvContentPartPr>
            <p14:xfrm rot="20830467">
              <a:off x="1548331" y="5507838"/>
              <a:ext cx="674640" cy="407880"/>
            </p14:xfrm>
          </p:contentPart>
        </mc:Choice>
        <mc:Fallback xmlns="">
          <p:pic>
            <p:nvPicPr>
              <p:cNvPr id="3" name="Ink 2">
                <a:extLst>
                  <a:ext uri="{FF2B5EF4-FFF2-40B4-BE49-F238E27FC236}">
                    <a16:creationId xmlns:a16="http://schemas.microsoft.com/office/drawing/2014/main" id="{C1C379C8-0425-6562-7168-BF817D5A006B}"/>
                  </a:ext>
                </a:extLst>
              </p:cNvPr>
              <p:cNvPicPr/>
              <p:nvPr/>
            </p:nvPicPr>
            <p:blipFill>
              <a:blip r:embed="rId5"/>
              <a:stretch>
                <a:fillRect/>
              </a:stretch>
            </p:blipFill>
            <p:spPr>
              <a:xfrm rot="20830467">
                <a:off x="1539691" y="5498838"/>
                <a:ext cx="692280" cy="425520"/>
              </a:xfrm>
              <a:prstGeom prst="rect">
                <a:avLst/>
              </a:prstGeom>
            </p:spPr>
          </p:pic>
        </mc:Fallback>
      </mc:AlternateContent>
      <p:sp>
        <p:nvSpPr>
          <p:cNvPr id="4" name="TextBox 3">
            <a:extLst>
              <a:ext uri="{FF2B5EF4-FFF2-40B4-BE49-F238E27FC236}">
                <a16:creationId xmlns:a16="http://schemas.microsoft.com/office/drawing/2014/main" id="{4F5D441E-8C44-95BB-3CDD-98B8EC2F140C}"/>
              </a:ext>
            </a:extLst>
          </p:cNvPr>
          <p:cNvSpPr txBox="1"/>
          <p:nvPr/>
        </p:nvSpPr>
        <p:spPr>
          <a:xfrm>
            <a:off x="961053" y="5915718"/>
            <a:ext cx="3044423" cy="369332"/>
          </a:xfrm>
          <a:prstGeom prst="rect">
            <a:avLst/>
          </a:prstGeom>
          <a:noFill/>
        </p:spPr>
        <p:txBody>
          <a:bodyPr wrap="none" rtlCol="1">
            <a:spAutoFit/>
          </a:bodyPr>
          <a:lstStyle/>
          <a:p>
            <a:r>
              <a:rPr lang="en-US" sz="1800" kern="1200" dirty="0">
                <a:solidFill>
                  <a:srgbClr val="000000"/>
                </a:solidFill>
                <a:effectLst/>
                <a:latin typeface="Century Gothic" panose="020B0502020202020204" pitchFamily="34" charset="0"/>
                <a:ea typeface="+mn-ea"/>
                <a:cs typeface="+mn-cs"/>
              </a:rPr>
              <a:t>Resource-allocation </a:t>
            </a:r>
            <a:r>
              <a:rPr lang="en-US" sz="1800" i="1" kern="1200" dirty="0">
                <a:solidFill>
                  <a:srgbClr val="0070C0"/>
                </a:solidFill>
                <a:effectLst/>
                <a:latin typeface="Century Gothic" panose="020B0502020202020204" pitchFamily="34" charset="0"/>
                <a:ea typeface="+mn-ea"/>
                <a:cs typeface="+mn-cs"/>
              </a:rPr>
              <a:t>state</a:t>
            </a:r>
            <a:endParaRPr lang="ar-EG" dirty="0"/>
          </a:p>
        </p:txBody>
      </p:sp>
    </p:spTree>
    <p:extLst>
      <p:ext uri="{BB962C8B-B14F-4D97-AF65-F5344CB8AC3E}">
        <p14:creationId xmlns:p14="http://schemas.microsoft.com/office/powerpoint/2010/main" val="2614081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02B7-A4B9-6D56-2EAC-BDA42922E877}"/>
              </a:ext>
            </a:extLst>
          </p:cNvPr>
          <p:cNvSpPr>
            <a:spLocks noGrp="1"/>
          </p:cNvSpPr>
          <p:nvPr>
            <p:ph type="title"/>
          </p:nvPr>
        </p:nvSpPr>
        <p:spPr/>
        <p:txBody>
          <a:bodyPr/>
          <a:lstStyle/>
          <a:p>
            <a:r>
              <a:rPr lang="en-US" dirty="0"/>
              <a:t>In the last Ex, what if </a:t>
            </a:r>
            <a:r>
              <a:rPr lang="en-US" altLang="en-US" b="1" i="1" dirty="0">
                <a:latin typeface="Courier New" panose="02070309020205020404" pitchFamily="49" charset="0"/>
                <a:cs typeface="Courier New" panose="02070309020205020404" pitchFamily="49" charset="0"/>
              </a:rPr>
              <a:t>Request</a:t>
            </a:r>
            <a:r>
              <a:rPr lang="en-US" altLang="en-US" b="1" i="1" baseline="-25000" dirty="0">
                <a:latin typeface="Courier New" panose="02070309020205020404" pitchFamily="49" charset="0"/>
                <a:cs typeface="Courier New" panose="02070309020205020404" pitchFamily="49" charset="0"/>
              </a:rPr>
              <a:t>1</a:t>
            </a:r>
            <a:r>
              <a:rPr lang="en-US" dirty="0"/>
              <a:t>(1,0,2)</a:t>
            </a:r>
            <a:endParaRPr lang="ar-EG" dirty="0"/>
          </a:p>
        </p:txBody>
      </p:sp>
      <p:pic>
        <p:nvPicPr>
          <p:cNvPr id="5" name="Content Placeholder 4">
            <a:extLst>
              <a:ext uri="{FF2B5EF4-FFF2-40B4-BE49-F238E27FC236}">
                <a16:creationId xmlns:a16="http://schemas.microsoft.com/office/drawing/2014/main" id="{C2C2AD63-D956-F344-3B92-DF62B4B38756}"/>
              </a:ext>
            </a:extLst>
          </p:cNvPr>
          <p:cNvPicPr>
            <a:picLocks noGrp="1" noChangeAspect="1"/>
          </p:cNvPicPr>
          <p:nvPr>
            <p:ph idx="1"/>
          </p:nvPr>
        </p:nvPicPr>
        <p:blipFill>
          <a:blip r:embed="rId2"/>
          <a:stretch>
            <a:fillRect/>
          </a:stretch>
        </p:blipFill>
        <p:spPr>
          <a:xfrm>
            <a:off x="327525" y="1804243"/>
            <a:ext cx="5934010" cy="3363069"/>
          </a:xfrm>
        </p:spPr>
      </p:pic>
      <p:pic>
        <p:nvPicPr>
          <p:cNvPr id="7" name="Picture 6">
            <a:extLst>
              <a:ext uri="{FF2B5EF4-FFF2-40B4-BE49-F238E27FC236}">
                <a16:creationId xmlns:a16="http://schemas.microsoft.com/office/drawing/2014/main" id="{44687283-0B5F-37EF-58C8-5A822EC7AE4D}"/>
              </a:ext>
            </a:extLst>
          </p:cNvPr>
          <p:cNvPicPr>
            <a:picLocks noChangeAspect="1"/>
          </p:cNvPicPr>
          <p:nvPr/>
        </p:nvPicPr>
        <p:blipFill>
          <a:blip r:embed="rId3"/>
          <a:stretch>
            <a:fillRect/>
          </a:stretch>
        </p:blipFill>
        <p:spPr>
          <a:xfrm>
            <a:off x="6261535" y="1690688"/>
            <a:ext cx="5930465" cy="4171561"/>
          </a:xfrm>
          <a:prstGeom prst="rect">
            <a:avLst/>
          </a:prstGeom>
        </p:spPr>
      </p:pic>
      <p:sp>
        <p:nvSpPr>
          <p:cNvPr id="9" name="TextBox 8">
            <a:extLst>
              <a:ext uri="{FF2B5EF4-FFF2-40B4-BE49-F238E27FC236}">
                <a16:creationId xmlns:a16="http://schemas.microsoft.com/office/drawing/2014/main" id="{CAB17BC8-BF37-2E95-D219-7EDB68864687}"/>
              </a:ext>
            </a:extLst>
          </p:cNvPr>
          <p:cNvSpPr txBox="1"/>
          <p:nvPr/>
        </p:nvSpPr>
        <p:spPr>
          <a:xfrm>
            <a:off x="510850" y="6025051"/>
            <a:ext cx="8810431" cy="369332"/>
          </a:xfrm>
          <a:prstGeom prst="rect">
            <a:avLst/>
          </a:prstGeom>
          <a:noFill/>
        </p:spPr>
        <p:txBody>
          <a:bodyPr wrap="square">
            <a:spAutoFit/>
          </a:bodyPr>
          <a:lstStyle/>
          <a:p>
            <a:r>
              <a:rPr lang="en-US" dirty="0">
                <a:solidFill>
                  <a:srgbClr val="00B0F0"/>
                </a:solidFill>
              </a:rPr>
              <a:t>We find that it will be safe state with the sequence &lt;p1,p3,p4,p0,p2&gt;</a:t>
            </a:r>
            <a:endParaRPr lang="ar-EG" dirty="0">
              <a:solidFill>
                <a:srgbClr val="00B0F0"/>
              </a:solidFill>
            </a:endParaRPr>
          </a:p>
        </p:txBody>
      </p:sp>
    </p:spTree>
    <p:extLst>
      <p:ext uri="{BB962C8B-B14F-4D97-AF65-F5344CB8AC3E}">
        <p14:creationId xmlns:p14="http://schemas.microsoft.com/office/powerpoint/2010/main" val="1293733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ED7ABB-D606-7BF7-23E5-1EBB71BE3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401" y="2810361"/>
            <a:ext cx="2721579" cy="265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EE53EB7-6AFD-BDA7-D129-E768133FEA20}"/>
              </a:ext>
            </a:extLst>
          </p:cNvPr>
          <p:cNvSpPr>
            <a:spLocks noGrp="1"/>
          </p:cNvSpPr>
          <p:nvPr>
            <p:ph type="title"/>
          </p:nvPr>
        </p:nvSpPr>
        <p:spPr/>
        <p:txBody>
          <a:bodyPr/>
          <a:lstStyle/>
          <a:p>
            <a:r>
              <a:rPr lang="en-US" altLang="en-US" dirty="0"/>
              <a:t>Background</a:t>
            </a:r>
            <a:endParaRPr lang="ar-EG" dirty="0"/>
          </a:p>
        </p:txBody>
      </p:sp>
      <p:sp>
        <p:nvSpPr>
          <p:cNvPr id="3" name="Content Placeholder 2">
            <a:extLst>
              <a:ext uri="{FF2B5EF4-FFF2-40B4-BE49-F238E27FC236}">
                <a16:creationId xmlns:a16="http://schemas.microsoft.com/office/drawing/2014/main" id="{032B685A-BC59-1362-EFBB-E3A51F7B96FF}"/>
              </a:ext>
            </a:extLst>
          </p:cNvPr>
          <p:cNvSpPr>
            <a:spLocks noGrp="1"/>
          </p:cNvSpPr>
          <p:nvPr>
            <p:ph idx="1"/>
          </p:nvPr>
        </p:nvSpPr>
        <p:spPr>
          <a:xfrm>
            <a:off x="838200" y="2011679"/>
            <a:ext cx="10515600" cy="4481195"/>
          </a:xfrm>
        </p:spPr>
        <p:txBody>
          <a:bodyPr>
            <a:normAutofit fontScale="70000" lnSpcReduction="20000"/>
          </a:bodyPr>
          <a:lstStyle/>
          <a:p>
            <a:r>
              <a:rPr lang="en-US" altLang="en-US" b="1" dirty="0">
                <a:solidFill>
                  <a:srgbClr val="FF0000"/>
                </a:solidFill>
              </a:rPr>
              <a:t>Program</a:t>
            </a:r>
            <a:r>
              <a:rPr lang="en-US" altLang="en-US" dirty="0"/>
              <a:t> must be brought (</a:t>
            </a:r>
            <a:r>
              <a:rPr lang="en-US" altLang="en-US" b="1" i="1" dirty="0"/>
              <a:t>from disk</a:t>
            </a:r>
            <a:r>
              <a:rPr lang="en-US" altLang="en-US" dirty="0"/>
              <a:t>) into memory (</a:t>
            </a:r>
            <a:r>
              <a:rPr lang="en-US" altLang="en-US" b="1" i="1" dirty="0"/>
              <a:t>RAM</a:t>
            </a:r>
            <a:r>
              <a:rPr lang="en-US" altLang="en-US" dirty="0"/>
              <a:t>) and placed within a process for it to be run</a:t>
            </a:r>
            <a:endParaRPr lang="en-US" altLang="en-US" sz="800" dirty="0"/>
          </a:p>
          <a:p>
            <a:r>
              <a:rPr lang="en-US" altLang="en-US" b="1" dirty="0">
                <a:solidFill>
                  <a:srgbClr val="FF0000"/>
                </a:solidFill>
              </a:rPr>
              <a:t>CPU</a:t>
            </a:r>
            <a:r>
              <a:rPr lang="en-US" altLang="en-US" dirty="0"/>
              <a:t> can </a:t>
            </a:r>
            <a:r>
              <a:rPr lang="en-US" altLang="en-US" b="1" dirty="0"/>
              <a:t>access</a:t>
            </a:r>
            <a:r>
              <a:rPr lang="en-US" altLang="en-US" dirty="0"/>
              <a:t> directly only Main Memory (</a:t>
            </a:r>
            <a:r>
              <a:rPr lang="en-US" altLang="en-US" b="1" i="1" dirty="0"/>
              <a:t>RAM</a:t>
            </a:r>
            <a:r>
              <a:rPr lang="en-US" altLang="en-US" dirty="0"/>
              <a:t>) and </a:t>
            </a:r>
            <a:r>
              <a:rPr lang="en-US" altLang="en-US" b="1" i="1" dirty="0"/>
              <a:t>Registers</a:t>
            </a:r>
            <a:endParaRPr lang="en-US" altLang="en-US" sz="200" dirty="0"/>
          </a:p>
          <a:p>
            <a:endParaRPr lang="en-US" altLang="en-US" sz="900" dirty="0"/>
          </a:p>
          <a:p>
            <a:r>
              <a:rPr lang="en-US" altLang="en-US" b="1" dirty="0">
                <a:hlinkClick r:id="rId3" action="ppaction://hlinksldjump">
                  <a:extLst>
                    <a:ext uri="{A12FA001-AC4F-418D-AE19-62706E023703}">
                      <ahyp:hlinkClr xmlns:ahyp="http://schemas.microsoft.com/office/drawing/2018/hyperlinkcolor" val="tx"/>
                    </a:ext>
                  </a:extLst>
                </a:hlinkClick>
              </a:rPr>
              <a:t>Memory unit</a:t>
            </a:r>
            <a:r>
              <a:rPr lang="en-US" altLang="en-US" b="1" dirty="0"/>
              <a:t> only sees a stream of:</a:t>
            </a:r>
          </a:p>
          <a:p>
            <a:pPr lvl="1"/>
            <a:r>
              <a:rPr lang="en-US" altLang="en-US" dirty="0">
                <a:solidFill>
                  <a:srgbClr val="C00000"/>
                </a:solidFill>
              </a:rPr>
              <a:t>addresses</a:t>
            </a:r>
            <a:r>
              <a:rPr lang="en-US" altLang="en-US" dirty="0"/>
              <a:t> + </a:t>
            </a:r>
            <a:r>
              <a:rPr lang="en-US" altLang="en-US" i="1" dirty="0">
                <a:solidFill>
                  <a:srgbClr val="0070C0"/>
                </a:solidFill>
              </a:rPr>
              <a:t>read requests</a:t>
            </a:r>
            <a:r>
              <a:rPr lang="en-US" altLang="en-US" dirty="0"/>
              <a:t>, or </a:t>
            </a:r>
          </a:p>
          <a:p>
            <a:pPr lvl="1"/>
            <a:r>
              <a:rPr lang="en-US" altLang="en-US" dirty="0">
                <a:solidFill>
                  <a:srgbClr val="C00000"/>
                </a:solidFill>
              </a:rPr>
              <a:t>address</a:t>
            </a:r>
            <a:r>
              <a:rPr lang="en-US" altLang="en-US" dirty="0"/>
              <a:t> + </a:t>
            </a:r>
            <a:r>
              <a:rPr lang="en-US" altLang="en-US" dirty="0">
                <a:solidFill>
                  <a:srgbClr val="C00000"/>
                </a:solidFill>
              </a:rPr>
              <a:t>data</a:t>
            </a:r>
            <a:r>
              <a:rPr lang="en-US" altLang="en-US" dirty="0"/>
              <a:t> and </a:t>
            </a:r>
            <a:r>
              <a:rPr lang="en-US" altLang="en-US" i="1" dirty="0">
                <a:solidFill>
                  <a:srgbClr val="0070C0"/>
                </a:solidFill>
              </a:rPr>
              <a:t>write requests</a:t>
            </a:r>
            <a:endParaRPr lang="en-US" altLang="en-US" sz="1000" dirty="0"/>
          </a:p>
          <a:p>
            <a:r>
              <a:rPr lang="en-US" altLang="en-US" dirty="0"/>
              <a:t>Register access is done in </a:t>
            </a:r>
            <a:r>
              <a:rPr lang="en-US" altLang="en-US" u="sng" dirty="0">
                <a:solidFill>
                  <a:srgbClr val="C00000"/>
                </a:solidFill>
              </a:rPr>
              <a:t>one CPU clock </a:t>
            </a:r>
            <a:r>
              <a:rPr lang="en-US" altLang="en-US" dirty="0"/>
              <a:t>(</a:t>
            </a:r>
            <a:r>
              <a:rPr lang="en-US" altLang="en-US" i="1" dirty="0"/>
              <a:t>or less</a:t>
            </a:r>
            <a:r>
              <a:rPr lang="en-US" altLang="en-US" dirty="0"/>
              <a:t>)</a:t>
            </a:r>
            <a:endParaRPr lang="en-US" altLang="en-US" sz="800" dirty="0"/>
          </a:p>
          <a:p>
            <a:r>
              <a:rPr lang="en-US" altLang="en-US" b="1" dirty="0"/>
              <a:t>Main Memory </a:t>
            </a:r>
            <a:r>
              <a:rPr lang="en-US" altLang="en-US" u="sng" dirty="0"/>
              <a:t>can take many cycles</a:t>
            </a:r>
            <a:r>
              <a:rPr lang="en-US" altLang="en-US" dirty="0"/>
              <a:t>, causing a </a:t>
            </a:r>
            <a:r>
              <a:rPr lang="en-US" altLang="en-US" b="1" dirty="0">
                <a:solidFill>
                  <a:srgbClr val="3366FF"/>
                </a:solidFill>
              </a:rPr>
              <a:t>stall  </a:t>
            </a:r>
            <a:endParaRPr lang="en-US" altLang="en-US" sz="900" b="1" dirty="0">
              <a:solidFill>
                <a:srgbClr val="3366FF"/>
              </a:solidFill>
            </a:endParaRPr>
          </a:p>
          <a:p>
            <a:r>
              <a:rPr lang="en-US" altLang="en-US" b="1" dirty="0">
                <a:solidFill>
                  <a:srgbClr val="FF0000"/>
                </a:solidFill>
              </a:rPr>
              <a:t>Cache</a:t>
            </a:r>
            <a:r>
              <a:rPr lang="en-US" altLang="en-US" dirty="0">
                <a:solidFill>
                  <a:srgbClr val="3366FF"/>
                </a:solidFill>
              </a:rPr>
              <a:t> </a:t>
            </a:r>
            <a:r>
              <a:rPr lang="en-US" altLang="en-US" dirty="0"/>
              <a:t>sits between main memory (RAM) and CPU registers</a:t>
            </a:r>
            <a:endParaRPr lang="en-US" altLang="en-US" sz="900" dirty="0"/>
          </a:p>
          <a:p>
            <a:r>
              <a:rPr lang="en-US" altLang="en-US" b="1" dirty="0"/>
              <a:t>Protection</a:t>
            </a:r>
            <a:r>
              <a:rPr lang="en-US" altLang="en-US" dirty="0"/>
              <a:t> of memory is </a:t>
            </a:r>
            <a:r>
              <a:rPr lang="en-US" altLang="en-US" dirty="0">
                <a:solidFill>
                  <a:srgbClr val="FF0000"/>
                </a:solidFill>
              </a:rPr>
              <a:t>required</a:t>
            </a:r>
            <a:r>
              <a:rPr lang="en-US" altLang="en-US" dirty="0"/>
              <a:t> to </a:t>
            </a:r>
            <a:r>
              <a:rPr lang="en-US" altLang="en-US" dirty="0">
                <a:solidFill>
                  <a:srgbClr val="0070C0"/>
                </a:solidFill>
              </a:rPr>
              <a:t>ensure</a:t>
            </a:r>
            <a:r>
              <a:rPr lang="en-US" altLang="en-US" dirty="0"/>
              <a:t> </a:t>
            </a:r>
            <a:r>
              <a:rPr lang="en-US" altLang="en-US" dirty="0">
                <a:solidFill>
                  <a:srgbClr val="FF0000"/>
                </a:solidFill>
              </a:rPr>
              <a:t>correct and safe operation</a:t>
            </a:r>
          </a:p>
          <a:p>
            <a:pPr lvl="1"/>
            <a:r>
              <a:rPr lang="en-US" altLang="en-US" dirty="0"/>
              <a:t>Need to </a:t>
            </a:r>
            <a:r>
              <a:rPr lang="en-US" altLang="en-US" dirty="0">
                <a:solidFill>
                  <a:srgbClr val="0070C0"/>
                </a:solidFill>
              </a:rPr>
              <a:t>ensure</a:t>
            </a:r>
            <a:r>
              <a:rPr lang="en-US" altLang="en-US" dirty="0"/>
              <a:t> that a </a:t>
            </a:r>
            <a:r>
              <a:rPr lang="en-US" altLang="en-US" u="sng" dirty="0"/>
              <a:t>process can access </a:t>
            </a:r>
            <a:r>
              <a:rPr lang="en-US" altLang="en-US" b="1" u="sng" dirty="0"/>
              <a:t>only</a:t>
            </a:r>
            <a:r>
              <a:rPr lang="en-US" altLang="en-US" u="sng" dirty="0"/>
              <a:t> those addresses in </a:t>
            </a:r>
            <a:r>
              <a:rPr lang="en-US" altLang="en-US" b="1" u="sng" dirty="0">
                <a:solidFill>
                  <a:srgbClr val="FF0000"/>
                </a:solidFill>
              </a:rPr>
              <a:t>its</a:t>
            </a:r>
            <a:r>
              <a:rPr lang="en-US" altLang="en-US" u="sng" dirty="0"/>
              <a:t> address space</a:t>
            </a:r>
            <a:endParaRPr lang="en-US" altLang="en-US" dirty="0"/>
          </a:p>
          <a:p>
            <a:pPr lvl="1"/>
            <a:r>
              <a:rPr lang="en-US" altLang="en-US" dirty="0"/>
              <a:t>We can provide this protection by using a pair of </a:t>
            </a:r>
            <a:r>
              <a:rPr lang="en-US" altLang="en-US" b="1" dirty="0">
                <a:solidFill>
                  <a:srgbClr val="FF0000"/>
                </a:solidFill>
              </a:rPr>
              <a:t>base</a:t>
            </a:r>
            <a:r>
              <a:rPr lang="en-US" altLang="en-US" dirty="0">
                <a:solidFill>
                  <a:srgbClr val="3366FF"/>
                </a:solidFill>
              </a:rPr>
              <a:t> </a:t>
            </a:r>
            <a:r>
              <a:rPr lang="en-US" altLang="en-US" dirty="0"/>
              <a:t>and</a:t>
            </a:r>
            <a:r>
              <a:rPr lang="en-US" altLang="en-US" b="1" dirty="0">
                <a:solidFill>
                  <a:srgbClr val="FF0000"/>
                </a:solidFill>
              </a:rPr>
              <a:t> limit</a:t>
            </a:r>
            <a:r>
              <a:rPr lang="en-US" altLang="en-US" dirty="0">
                <a:solidFill>
                  <a:srgbClr val="3366FF"/>
                </a:solidFill>
              </a:rPr>
              <a:t> </a:t>
            </a:r>
            <a:r>
              <a:rPr lang="en-US" altLang="en-US" dirty="0">
                <a:solidFill>
                  <a:srgbClr val="0070C0"/>
                </a:solidFill>
              </a:rPr>
              <a:t>registers</a:t>
            </a:r>
            <a:r>
              <a:rPr lang="en-US" altLang="en-US" dirty="0"/>
              <a:t> </a:t>
            </a:r>
            <a:r>
              <a:rPr lang="en-US" altLang="en-US" b="1" dirty="0"/>
              <a:t>define</a:t>
            </a:r>
            <a:r>
              <a:rPr lang="en-US" altLang="en-US" dirty="0"/>
              <a:t> the </a:t>
            </a:r>
            <a:r>
              <a:rPr lang="en-US" altLang="en-US" u="sng" dirty="0">
                <a:solidFill>
                  <a:srgbClr val="FF0000"/>
                </a:solidFill>
              </a:rPr>
              <a:t>logical address space of a process</a:t>
            </a:r>
          </a:p>
          <a:p>
            <a:pPr lvl="1"/>
            <a:endParaRPr lang="en-US" altLang="en-US" dirty="0">
              <a:solidFill>
                <a:srgbClr val="FF0000"/>
              </a:solidFill>
            </a:endParaRPr>
          </a:p>
        </p:txBody>
      </p:sp>
    </p:spTree>
    <p:extLst>
      <p:ext uri="{BB962C8B-B14F-4D97-AF65-F5344CB8AC3E}">
        <p14:creationId xmlns:p14="http://schemas.microsoft.com/office/powerpoint/2010/main" val="29706748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FAC7-9699-CEC3-2C78-AA7EECA43C34}"/>
              </a:ext>
            </a:extLst>
          </p:cNvPr>
          <p:cNvSpPr>
            <a:spLocks noGrp="1"/>
          </p:cNvSpPr>
          <p:nvPr>
            <p:ph type="title"/>
          </p:nvPr>
        </p:nvSpPr>
        <p:spPr/>
        <p:txBody>
          <a:bodyPr/>
          <a:lstStyle/>
          <a:p>
            <a:r>
              <a:rPr lang="en-US" altLang="en-US" dirty="0"/>
              <a:t>Hardware Address Protection</a:t>
            </a:r>
            <a:endParaRPr lang="ar-EG" dirty="0"/>
          </a:p>
        </p:txBody>
      </p:sp>
      <p:sp>
        <p:nvSpPr>
          <p:cNvPr id="3" name="Content Placeholder 2">
            <a:extLst>
              <a:ext uri="{FF2B5EF4-FFF2-40B4-BE49-F238E27FC236}">
                <a16:creationId xmlns:a16="http://schemas.microsoft.com/office/drawing/2014/main" id="{7B5DD60D-0A1D-FE88-7D6A-25D7A6F3297A}"/>
              </a:ext>
            </a:extLst>
          </p:cNvPr>
          <p:cNvSpPr>
            <a:spLocks noGrp="1"/>
          </p:cNvSpPr>
          <p:nvPr>
            <p:ph idx="1"/>
          </p:nvPr>
        </p:nvSpPr>
        <p:spPr/>
        <p:txBody>
          <a:bodyPr>
            <a:normAutofit/>
          </a:bodyPr>
          <a:lstStyle/>
          <a:p>
            <a:r>
              <a:rPr lang="en-US" altLang="en-US" sz="2400" b="1" dirty="0"/>
              <a:t>CPU</a:t>
            </a:r>
            <a:r>
              <a:rPr lang="en-US" altLang="en-US" sz="2400" dirty="0"/>
              <a:t> </a:t>
            </a:r>
            <a:r>
              <a:rPr lang="en-US" altLang="en-US" sz="2400" u="sng" dirty="0">
                <a:solidFill>
                  <a:srgbClr val="FF0000"/>
                </a:solidFill>
              </a:rPr>
              <a:t>must check </a:t>
            </a:r>
            <a:r>
              <a:rPr lang="en-US" altLang="en-US" sz="2400" b="1" u="sng" dirty="0">
                <a:solidFill>
                  <a:srgbClr val="FF0000"/>
                </a:solidFill>
              </a:rPr>
              <a:t>every</a:t>
            </a:r>
            <a:r>
              <a:rPr lang="en-US" altLang="en-US" sz="2400" u="sng" dirty="0">
                <a:solidFill>
                  <a:srgbClr val="FF0000"/>
                </a:solidFill>
              </a:rPr>
              <a:t> memory access</a:t>
            </a:r>
            <a:r>
              <a:rPr lang="en-US" altLang="en-US" sz="2400" dirty="0">
                <a:solidFill>
                  <a:srgbClr val="FF0000"/>
                </a:solidFill>
              </a:rPr>
              <a:t> </a:t>
            </a:r>
            <a:r>
              <a:rPr lang="en-US" altLang="en-US" sz="2400" dirty="0"/>
              <a:t>generated in </a:t>
            </a:r>
            <a:r>
              <a:rPr lang="en-US" altLang="en-US" sz="2400" b="1" u="sng" dirty="0"/>
              <a:t>user mode</a:t>
            </a:r>
            <a:r>
              <a:rPr lang="en-US" altLang="en-US" sz="2400" b="1" dirty="0"/>
              <a:t> </a:t>
            </a:r>
            <a:r>
              <a:rPr lang="en-US" altLang="en-US" sz="2400" dirty="0"/>
              <a:t>to be sure it is between </a:t>
            </a:r>
            <a:r>
              <a:rPr lang="en-US" altLang="en-US" sz="2400" dirty="0">
                <a:solidFill>
                  <a:srgbClr val="FF0000"/>
                </a:solidFill>
              </a:rPr>
              <a:t>base</a:t>
            </a:r>
            <a:r>
              <a:rPr lang="en-US" altLang="en-US" sz="2400" dirty="0"/>
              <a:t> and </a:t>
            </a:r>
            <a:r>
              <a:rPr lang="en-US" altLang="en-US" sz="2400" dirty="0">
                <a:solidFill>
                  <a:srgbClr val="FF0000"/>
                </a:solidFill>
              </a:rPr>
              <a:t>limit</a:t>
            </a:r>
            <a:r>
              <a:rPr lang="en-US" altLang="en-US" sz="2400" dirty="0"/>
              <a:t> for that user</a:t>
            </a:r>
          </a:p>
          <a:p>
            <a:endParaRPr lang="en-US" altLang="en-US" sz="1400" dirty="0"/>
          </a:p>
          <a:p>
            <a:r>
              <a:rPr lang="en-US" altLang="en-US" sz="2400" dirty="0"/>
              <a:t>The instructions to </a:t>
            </a:r>
            <a:r>
              <a:rPr lang="en-US" altLang="en-US" sz="2400" dirty="0">
                <a:solidFill>
                  <a:srgbClr val="0070C0"/>
                </a:solidFill>
              </a:rPr>
              <a:t>loading</a:t>
            </a:r>
            <a:r>
              <a:rPr lang="en-US" altLang="en-US" sz="2400" dirty="0"/>
              <a:t> the </a:t>
            </a:r>
            <a:r>
              <a:rPr lang="en-US" altLang="en-US" sz="2400" dirty="0">
                <a:solidFill>
                  <a:srgbClr val="FF0000"/>
                </a:solidFill>
              </a:rPr>
              <a:t>base</a:t>
            </a:r>
            <a:r>
              <a:rPr lang="en-US" altLang="en-US" sz="2400" dirty="0"/>
              <a:t> and </a:t>
            </a:r>
            <a:r>
              <a:rPr lang="en-US" altLang="en-US" sz="2400" dirty="0">
                <a:solidFill>
                  <a:srgbClr val="FF0000"/>
                </a:solidFill>
              </a:rPr>
              <a:t>limit</a:t>
            </a:r>
            <a:r>
              <a:rPr lang="en-US" altLang="en-US" sz="2400" dirty="0"/>
              <a:t> </a:t>
            </a:r>
            <a:r>
              <a:rPr lang="en-US" altLang="en-US" sz="2400" dirty="0">
                <a:solidFill>
                  <a:srgbClr val="0070C0"/>
                </a:solidFill>
              </a:rPr>
              <a:t>registers</a:t>
            </a:r>
            <a:r>
              <a:rPr lang="en-US" altLang="en-US" sz="2400" dirty="0"/>
              <a:t> are </a:t>
            </a:r>
            <a:r>
              <a:rPr lang="en-US" altLang="en-US" sz="2400" dirty="0">
                <a:solidFill>
                  <a:srgbClr val="0070C0"/>
                </a:solidFill>
              </a:rPr>
              <a:t>privileged</a:t>
            </a:r>
            <a:endParaRPr lang="en-US" altLang="en-US" sz="2400" dirty="0"/>
          </a:p>
          <a:p>
            <a:endParaRPr lang="en-US" altLang="en-US" sz="2400" dirty="0"/>
          </a:p>
          <a:p>
            <a:endParaRPr lang="ar-EG" sz="2400" dirty="0"/>
          </a:p>
        </p:txBody>
      </p:sp>
      <p:pic>
        <p:nvPicPr>
          <p:cNvPr id="4" name="Picture 3">
            <a:extLst>
              <a:ext uri="{FF2B5EF4-FFF2-40B4-BE49-F238E27FC236}">
                <a16:creationId xmlns:a16="http://schemas.microsoft.com/office/drawing/2014/main" id="{2288FA2B-F538-75A6-DBBA-D049CF53B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445" y="3742363"/>
            <a:ext cx="6663152" cy="307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1262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F084AF-4DAB-4818-B64F-34A63D306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0809" y="4996718"/>
            <a:ext cx="3563125" cy="186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F82A2960-8ECA-8E85-FDD4-FB48A666087A}"/>
              </a:ext>
            </a:extLst>
          </p:cNvPr>
          <p:cNvSpPr>
            <a:spLocks noGrp="1"/>
          </p:cNvSpPr>
          <p:nvPr>
            <p:ph type="title"/>
          </p:nvPr>
        </p:nvSpPr>
        <p:spPr/>
        <p:txBody>
          <a:bodyPr/>
          <a:lstStyle/>
          <a:p>
            <a:r>
              <a:rPr lang="en-US" altLang="en-US" dirty="0"/>
              <a:t>Logical vs. Physical Address</a:t>
            </a:r>
            <a:endParaRPr lang="ar-EG" dirty="0"/>
          </a:p>
        </p:txBody>
      </p:sp>
      <p:pic>
        <p:nvPicPr>
          <p:cNvPr id="4" name="table">
            <a:extLst>
              <a:ext uri="{FF2B5EF4-FFF2-40B4-BE49-F238E27FC236}">
                <a16:creationId xmlns:a16="http://schemas.microsoft.com/office/drawing/2014/main" id="{E9BD798A-948E-017E-A363-F1E156DA907C}"/>
              </a:ext>
            </a:extLst>
          </p:cNvPr>
          <p:cNvPicPr>
            <a:picLocks noGrp="1" noChangeAspect="1"/>
          </p:cNvPicPr>
          <p:nvPr>
            <p:ph idx="1"/>
          </p:nvPr>
        </p:nvPicPr>
        <p:blipFill>
          <a:blip r:embed="rId3"/>
          <a:stretch>
            <a:fillRect/>
          </a:stretch>
        </p:blipFill>
        <p:spPr>
          <a:xfrm>
            <a:off x="2047905" y="1690688"/>
            <a:ext cx="8096190" cy="3655753"/>
          </a:xfrm>
          <a:prstGeom prst="rect">
            <a:avLst/>
          </a:prstGeom>
        </p:spPr>
      </p:pic>
      <p:sp>
        <p:nvSpPr>
          <p:cNvPr id="6" name="TextBox 5">
            <a:extLst>
              <a:ext uri="{FF2B5EF4-FFF2-40B4-BE49-F238E27FC236}">
                <a16:creationId xmlns:a16="http://schemas.microsoft.com/office/drawing/2014/main" id="{050A66B4-5507-9154-F3AC-0D10352EF438}"/>
              </a:ext>
            </a:extLst>
          </p:cNvPr>
          <p:cNvSpPr txBox="1"/>
          <p:nvPr/>
        </p:nvSpPr>
        <p:spPr>
          <a:xfrm>
            <a:off x="361560" y="5483680"/>
            <a:ext cx="7214897" cy="1323439"/>
          </a:xfrm>
          <a:prstGeom prst="rect">
            <a:avLst/>
          </a:prstGeom>
          <a:noFill/>
        </p:spPr>
        <p:txBody>
          <a:bodyPr wrap="square">
            <a:spAutoFit/>
          </a:bodyPr>
          <a:lstStyle/>
          <a:p>
            <a:r>
              <a:rPr lang="en-US" altLang="en-US" sz="1600" dirty="0">
                <a:solidFill>
                  <a:srgbClr val="00B0F0"/>
                </a:solidFill>
              </a:rPr>
              <a:t>Memory-Management Unit (</a:t>
            </a:r>
            <a:r>
              <a:rPr lang="en-US" altLang="en-US" sz="1400" dirty="0">
                <a:solidFill>
                  <a:srgbClr val="00B0F0"/>
                </a:solidFill>
              </a:rPr>
              <a:t>MMU</a:t>
            </a:r>
            <a:r>
              <a:rPr lang="en-US" altLang="en-US" sz="1600" dirty="0">
                <a:solidFill>
                  <a:srgbClr val="00B0F0"/>
                </a:solidFill>
              </a:rPr>
              <a:t>) : Hardware device that maps virtual to physical address</a:t>
            </a:r>
          </a:p>
          <a:p>
            <a:pPr marL="742950" lvl="1" indent="-285750">
              <a:buFont typeface="Arial" panose="020B0604020202020204" pitchFamily="34" charset="0"/>
              <a:buChar char="•"/>
            </a:pPr>
            <a:r>
              <a:rPr lang="en-US" altLang="en-US" sz="1600" dirty="0"/>
              <a:t>The </a:t>
            </a:r>
            <a:r>
              <a:rPr lang="en-US" altLang="en-US" sz="1600" b="1" dirty="0">
                <a:solidFill>
                  <a:srgbClr val="FF0000"/>
                </a:solidFill>
              </a:rPr>
              <a:t>base register </a:t>
            </a:r>
            <a:r>
              <a:rPr lang="en-US" altLang="en-US" sz="1600" dirty="0"/>
              <a:t>now called </a:t>
            </a:r>
            <a:r>
              <a:rPr lang="en-US" altLang="en-US" sz="1600" b="1" dirty="0">
                <a:solidFill>
                  <a:srgbClr val="006699"/>
                </a:solidFill>
                <a:latin typeface="+mj-lt"/>
              </a:rPr>
              <a:t>relocation</a:t>
            </a:r>
            <a:r>
              <a:rPr lang="en-US" altLang="en-US" sz="1600" b="1" dirty="0">
                <a:solidFill>
                  <a:srgbClr val="0000FF"/>
                </a:solidFill>
              </a:rPr>
              <a:t> </a:t>
            </a:r>
            <a:r>
              <a:rPr lang="en-US" altLang="en-US" sz="1600" b="1" dirty="0">
                <a:solidFill>
                  <a:srgbClr val="006699"/>
                </a:solidFill>
                <a:latin typeface="+mj-lt"/>
              </a:rPr>
              <a:t>register</a:t>
            </a:r>
          </a:p>
          <a:p>
            <a:pPr marL="742950" lvl="1" indent="-285750">
              <a:buFont typeface="Arial" panose="020B0604020202020204" pitchFamily="34" charset="0"/>
              <a:buChar char="•"/>
            </a:pPr>
            <a:r>
              <a:rPr lang="en-US" altLang="en-US" sz="1600" dirty="0"/>
              <a:t>The value in the relocation register is added to every address generated by a user process at the time it is sent to memory</a:t>
            </a:r>
          </a:p>
        </p:txBody>
      </p:sp>
    </p:spTree>
    <p:extLst>
      <p:ext uri="{BB962C8B-B14F-4D97-AF65-F5344CB8AC3E}">
        <p14:creationId xmlns:p14="http://schemas.microsoft.com/office/powerpoint/2010/main" val="3386033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3791-79E9-8403-74B3-FA5D8DE33154}"/>
              </a:ext>
            </a:extLst>
          </p:cNvPr>
          <p:cNvSpPr>
            <a:spLocks noGrp="1"/>
          </p:cNvSpPr>
          <p:nvPr>
            <p:ph type="title"/>
          </p:nvPr>
        </p:nvSpPr>
        <p:spPr/>
        <p:txBody>
          <a:bodyPr/>
          <a:lstStyle/>
          <a:p>
            <a:r>
              <a:rPr lang="en-US" altLang="en-US" dirty="0"/>
              <a:t>Contiguous Allocation </a:t>
            </a:r>
            <a:r>
              <a:rPr lang="en-US" altLang="en-US" dirty="0">
                <a:solidFill>
                  <a:srgbClr val="FF0000"/>
                </a:solidFill>
              </a:rPr>
              <a:t>(not important)</a:t>
            </a:r>
            <a:endParaRPr lang="ar-EG" dirty="0">
              <a:solidFill>
                <a:srgbClr val="FF0000"/>
              </a:solidFill>
            </a:endParaRPr>
          </a:p>
        </p:txBody>
      </p:sp>
      <p:sp>
        <p:nvSpPr>
          <p:cNvPr id="3" name="Content Placeholder 2">
            <a:extLst>
              <a:ext uri="{FF2B5EF4-FFF2-40B4-BE49-F238E27FC236}">
                <a16:creationId xmlns:a16="http://schemas.microsoft.com/office/drawing/2014/main" id="{58464858-6EC4-BB22-4FF7-139615BD8E04}"/>
              </a:ext>
            </a:extLst>
          </p:cNvPr>
          <p:cNvSpPr>
            <a:spLocks noGrp="1"/>
          </p:cNvSpPr>
          <p:nvPr>
            <p:ph idx="1"/>
          </p:nvPr>
        </p:nvSpPr>
        <p:spPr>
          <a:xfrm>
            <a:off x="838200" y="1586203"/>
            <a:ext cx="10515600" cy="4906671"/>
          </a:xfrm>
        </p:spPr>
        <p:txBody>
          <a:bodyPr>
            <a:normAutofit fontScale="77500" lnSpcReduction="20000"/>
          </a:bodyPr>
          <a:lstStyle/>
          <a:p>
            <a:r>
              <a:rPr lang="en-US" altLang="en-US" sz="2000" dirty="0"/>
              <a:t>Main memory must support both OS and user processes</a:t>
            </a:r>
          </a:p>
          <a:p>
            <a:r>
              <a:rPr lang="en-US" altLang="en-US" sz="2000" dirty="0"/>
              <a:t>Limited resource, must allocate efficiently</a:t>
            </a:r>
          </a:p>
          <a:p>
            <a:r>
              <a:rPr lang="en-US" altLang="en-US" sz="2000" dirty="0"/>
              <a:t>Contiguous allocation is one early method</a:t>
            </a:r>
          </a:p>
          <a:p>
            <a:r>
              <a:rPr lang="en-US" altLang="en-US" sz="2000" dirty="0"/>
              <a:t>Main memory usually into two </a:t>
            </a:r>
            <a:r>
              <a:rPr lang="en-US" altLang="en-US" sz="2000" b="1" dirty="0">
                <a:solidFill>
                  <a:srgbClr val="006699"/>
                </a:solidFill>
                <a:latin typeface="+mj-lt"/>
              </a:rPr>
              <a:t>partitions</a:t>
            </a:r>
            <a:r>
              <a:rPr lang="en-US" altLang="en-US" sz="2000" dirty="0"/>
              <a:t>:</a:t>
            </a:r>
          </a:p>
          <a:p>
            <a:pPr lvl="1"/>
            <a:r>
              <a:rPr lang="en-US" altLang="en-US" sz="2000" dirty="0"/>
              <a:t>Resident operating system, usually held in low memory with interrupt vector</a:t>
            </a:r>
          </a:p>
          <a:p>
            <a:pPr lvl="1"/>
            <a:r>
              <a:rPr lang="en-US" altLang="en-US" sz="2000" dirty="0"/>
              <a:t>User processes then held in high memory</a:t>
            </a:r>
          </a:p>
          <a:p>
            <a:r>
              <a:rPr lang="en-US" altLang="en-US" sz="2000" dirty="0"/>
              <a:t>Each process contained in single contiguous section of memory</a:t>
            </a:r>
          </a:p>
          <a:p>
            <a:pPr>
              <a:lnSpc>
                <a:spcPct val="150000"/>
              </a:lnSpc>
            </a:pPr>
            <a:r>
              <a:rPr lang="en-US" altLang="en-US" sz="2000" dirty="0"/>
              <a:t>Relocation registers used to protect user processes from each other, and from changing operating-system code and data</a:t>
            </a:r>
          </a:p>
          <a:p>
            <a:pPr lvl="1">
              <a:lnSpc>
                <a:spcPct val="150000"/>
              </a:lnSpc>
            </a:pPr>
            <a:r>
              <a:rPr lang="en-US" altLang="en-US" sz="2000" dirty="0"/>
              <a:t>Base register contains value of smallest physical address</a:t>
            </a:r>
          </a:p>
          <a:p>
            <a:pPr lvl="1">
              <a:lnSpc>
                <a:spcPct val="150000"/>
              </a:lnSpc>
            </a:pPr>
            <a:r>
              <a:rPr lang="en-US" altLang="en-US" sz="2000" dirty="0"/>
              <a:t>Limit register contains range of logical addresses – each logical address must be less than the limit register </a:t>
            </a:r>
          </a:p>
          <a:p>
            <a:pPr lvl="1">
              <a:lnSpc>
                <a:spcPct val="150000"/>
              </a:lnSpc>
            </a:pPr>
            <a:r>
              <a:rPr lang="en-US" altLang="en-US" sz="2000" dirty="0"/>
              <a:t>MMU maps logical address </a:t>
            </a:r>
            <a:r>
              <a:rPr lang="en-US" altLang="en-US" sz="2000" i="1" dirty="0"/>
              <a:t>dynamically</a:t>
            </a:r>
          </a:p>
          <a:p>
            <a:pPr lvl="1">
              <a:lnSpc>
                <a:spcPct val="150000"/>
              </a:lnSpc>
            </a:pPr>
            <a:r>
              <a:rPr lang="en-US" altLang="en-US" sz="2000" dirty="0"/>
              <a:t>Can then allow actions such as kernel code being </a:t>
            </a:r>
            <a:r>
              <a:rPr lang="en-US" altLang="en-US" sz="2000" b="1" dirty="0">
                <a:solidFill>
                  <a:srgbClr val="006699"/>
                </a:solidFill>
                <a:latin typeface="+mj-lt"/>
              </a:rPr>
              <a:t>transient</a:t>
            </a:r>
            <a:r>
              <a:rPr lang="en-US" altLang="en-US" sz="2000" b="1" dirty="0">
                <a:solidFill>
                  <a:srgbClr val="0000FF"/>
                </a:solidFill>
              </a:rPr>
              <a:t> </a:t>
            </a:r>
            <a:r>
              <a:rPr lang="en-US" altLang="en-US" sz="2000" dirty="0"/>
              <a:t>and kernel changing size</a:t>
            </a:r>
          </a:p>
          <a:p>
            <a:endParaRPr lang="ar-EG" dirty="0"/>
          </a:p>
        </p:txBody>
      </p:sp>
    </p:spTree>
    <p:extLst>
      <p:ext uri="{BB962C8B-B14F-4D97-AF65-F5344CB8AC3E}">
        <p14:creationId xmlns:p14="http://schemas.microsoft.com/office/powerpoint/2010/main" val="1770068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73013-AF5C-A05D-AA09-5E69D43B8B96}"/>
              </a:ext>
            </a:extLst>
          </p:cNvPr>
          <p:cNvSpPr>
            <a:spLocks noGrp="1"/>
          </p:cNvSpPr>
          <p:nvPr>
            <p:ph type="title"/>
          </p:nvPr>
        </p:nvSpPr>
        <p:spPr/>
        <p:txBody>
          <a:bodyPr/>
          <a:lstStyle/>
          <a:p>
            <a:r>
              <a:rPr lang="en-US" altLang="en-US" dirty="0"/>
              <a:t>Variable Partition</a:t>
            </a:r>
            <a:endParaRPr lang="ar-EG" dirty="0"/>
          </a:p>
        </p:txBody>
      </p:sp>
      <p:sp>
        <p:nvSpPr>
          <p:cNvPr id="3" name="Content Placeholder 2">
            <a:extLst>
              <a:ext uri="{FF2B5EF4-FFF2-40B4-BE49-F238E27FC236}">
                <a16:creationId xmlns:a16="http://schemas.microsoft.com/office/drawing/2014/main" id="{60BC1D9A-3DAD-5E35-7D18-A758FF7FD71C}"/>
              </a:ext>
            </a:extLst>
          </p:cNvPr>
          <p:cNvSpPr>
            <a:spLocks noGrp="1"/>
          </p:cNvSpPr>
          <p:nvPr>
            <p:ph idx="1"/>
          </p:nvPr>
        </p:nvSpPr>
        <p:spPr/>
        <p:txBody>
          <a:bodyPr/>
          <a:lstStyle/>
          <a:p>
            <a:r>
              <a:rPr lang="en-US" altLang="en-US" dirty="0"/>
              <a:t>Multiple-partition allocation</a:t>
            </a:r>
          </a:p>
          <a:p>
            <a:pPr lvl="1"/>
            <a:r>
              <a:rPr lang="en-US" altLang="en-US" sz="1600" dirty="0"/>
              <a:t>Degree of multiprogramming limited by number of partitions</a:t>
            </a:r>
          </a:p>
          <a:p>
            <a:pPr lvl="1"/>
            <a:r>
              <a:rPr lang="en-US" altLang="en-US" b="1" dirty="0">
                <a:solidFill>
                  <a:srgbClr val="006699"/>
                </a:solidFill>
                <a:latin typeface="+mj-lt"/>
              </a:rPr>
              <a:t>Variable-partition</a:t>
            </a:r>
            <a:r>
              <a:rPr lang="en-US" altLang="en-US" sz="1600" b="1" dirty="0">
                <a:solidFill>
                  <a:srgbClr val="0000FF"/>
                </a:solidFill>
              </a:rPr>
              <a:t> </a:t>
            </a:r>
            <a:r>
              <a:rPr lang="en-US" altLang="en-US" sz="1600" dirty="0"/>
              <a:t>sizes for efficiency (sized to a given process’ needs)</a:t>
            </a:r>
          </a:p>
          <a:p>
            <a:pPr lvl="1"/>
            <a:r>
              <a:rPr lang="en-US" altLang="en-US" b="1" dirty="0">
                <a:solidFill>
                  <a:srgbClr val="006699"/>
                </a:solidFill>
                <a:latin typeface="+mj-lt"/>
              </a:rPr>
              <a:t>Hole</a:t>
            </a:r>
            <a:r>
              <a:rPr lang="en-US" altLang="en-US" sz="1600" dirty="0"/>
              <a:t> – block of available memory; holes of various size are scattered throughout memory</a:t>
            </a:r>
          </a:p>
          <a:p>
            <a:pPr lvl="1"/>
            <a:r>
              <a:rPr lang="en-US" altLang="en-US" sz="1600" dirty="0"/>
              <a:t>When a process arrives, it is allocated memory from a hole large enough to accommodate it</a:t>
            </a:r>
          </a:p>
          <a:p>
            <a:pPr lvl="1"/>
            <a:r>
              <a:rPr lang="en-US" altLang="en-US" sz="1600" dirty="0"/>
              <a:t>Process exiting frees its partition, adjacent free partitions combined</a:t>
            </a:r>
          </a:p>
          <a:p>
            <a:pPr lvl="1"/>
            <a:r>
              <a:rPr lang="en-US" altLang="en-US" sz="1600" dirty="0"/>
              <a:t>Operating system maintains information about:</a:t>
            </a:r>
            <a:br>
              <a:rPr lang="en-US" altLang="en-US" sz="1600" dirty="0"/>
            </a:br>
            <a:r>
              <a:rPr lang="en-US" altLang="en-US" sz="1600" dirty="0"/>
              <a:t>a) allocated partitions    b) free partitions (hole)</a:t>
            </a:r>
          </a:p>
          <a:p>
            <a:endParaRPr lang="ar-EG" dirty="0"/>
          </a:p>
        </p:txBody>
      </p:sp>
      <p:pic>
        <p:nvPicPr>
          <p:cNvPr id="4" name="Picture 3">
            <a:extLst>
              <a:ext uri="{FF2B5EF4-FFF2-40B4-BE49-F238E27FC236}">
                <a16:creationId xmlns:a16="http://schemas.microsoft.com/office/drawing/2014/main" id="{6DDB2633-499B-427F-A2B7-19B399A98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132" y="5137215"/>
            <a:ext cx="4899025"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181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589D-E055-B516-AA3F-F1BDE9BDE9CB}"/>
              </a:ext>
            </a:extLst>
          </p:cNvPr>
          <p:cNvSpPr>
            <a:spLocks noGrp="1"/>
          </p:cNvSpPr>
          <p:nvPr>
            <p:ph type="title"/>
          </p:nvPr>
        </p:nvSpPr>
        <p:spPr/>
        <p:txBody>
          <a:bodyPr/>
          <a:lstStyle/>
          <a:p>
            <a:r>
              <a:rPr lang="en-US" altLang="en-US" dirty="0"/>
              <a:t>Dynamic Storage-Allocation Problem</a:t>
            </a:r>
            <a:endParaRPr lang="ar-EG" dirty="0"/>
          </a:p>
        </p:txBody>
      </p:sp>
      <p:sp>
        <p:nvSpPr>
          <p:cNvPr id="3" name="Content Placeholder 2">
            <a:extLst>
              <a:ext uri="{FF2B5EF4-FFF2-40B4-BE49-F238E27FC236}">
                <a16:creationId xmlns:a16="http://schemas.microsoft.com/office/drawing/2014/main" id="{41319CE2-7786-0646-1AF8-1DEC370D5485}"/>
              </a:ext>
            </a:extLst>
          </p:cNvPr>
          <p:cNvSpPr>
            <a:spLocks noGrp="1"/>
          </p:cNvSpPr>
          <p:nvPr>
            <p:ph idx="1"/>
          </p:nvPr>
        </p:nvSpPr>
        <p:spPr/>
        <p:txBody>
          <a:bodyPr>
            <a:normAutofit fontScale="85000" lnSpcReduction="20000"/>
          </a:bodyPr>
          <a:lstStyle/>
          <a:p>
            <a:r>
              <a:rPr lang="en-US" altLang="en-US" dirty="0">
                <a:latin typeface="Helvetica" panose="020B0604020202020204" pitchFamily="34" charset="0"/>
              </a:rPr>
              <a:t>How to satisfy a </a:t>
            </a:r>
            <a:r>
              <a:rPr kumimoji="1" lang="en-US" altLang="en-US" dirty="0">
                <a:solidFill>
                  <a:srgbClr val="3366FF"/>
                </a:solidFill>
                <a:latin typeface="+mn-lt"/>
                <a:cs typeface="ＭＳ Ｐゴシック" charset="-128"/>
              </a:rPr>
              <a:t>request</a:t>
            </a:r>
            <a:r>
              <a:rPr lang="en-US" altLang="en-US" dirty="0">
                <a:latin typeface="Helvetica" panose="020B0604020202020204" pitchFamily="34" charset="0"/>
              </a:rPr>
              <a:t> of </a:t>
            </a:r>
            <a:r>
              <a:rPr lang="en-US" altLang="en-US" dirty="0">
                <a:solidFill>
                  <a:srgbClr val="FF0000"/>
                </a:solidFill>
                <a:latin typeface="Helvetica" panose="020B0604020202020204" pitchFamily="34" charset="0"/>
              </a:rPr>
              <a:t>size </a:t>
            </a:r>
            <a:r>
              <a:rPr lang="en-US" altLang="en-US" b="1" dirty="0">
                <a:solidFill>
                  <a:srgbClr val="FF0000"/>
                </a:solidFill>
                <a:latin typeface="Helvetica" panose="020B0604020202020204" pitchFamily="34" charset="0"/>
              </a:rPr>
              <a:t>n</a:t>
            </a:r>
            <a:r>
              <a:rPr lang="en-US" altLang="en-US" dirty="0">
                <a:latin typeface="Helvetica" panose="020B0604020202020204" pitchFamily="34" charset="0"/>
              </a:rPr>
              <a:t> from a list of </a:t>
            </a:r>
            <a:r>
              <a:rPr lang="en-US" altLang="en-US" dirty="0">
                <a:solidFill>
                  <a:srgbClr val="FF0000"/>
                </a:solidFill>
                <a:latin typeface="Helvetica" panose="020B0604020202020204" pitchFamily="34" charset="0"/>
              </a:rPr>
              <a:t>free holes</a:t>
            </a:r>
            <a:r>
              <a:rPr lang="en-US" altLang="en-US" dirty="0">
                <a:latin typeface="Helvetica" panose="020B0604020202020204" pitchFamily="34" charset="0"/>
              </a:rPr>
              <a:t>?</a:t>
            </a:r>
          </a:p>
          <a:p>
            <a:pPr>
              <a:lnSpc>
                <a:spcPct val="90000"/>
              </a:lnSpc>
            </a:pPr>
            <a:r>
              <a:rPr lang="en-US" altLang="en-US" b="1" dirty="0">
                <a:solidFill>
                  <a:srgbClr val="3366FF"/>
                </a:solidFill>
              </a:rPr>
              <a:t>First-fit</a:t>
            </a:r>
            <a:r>
              <a:rPr lang="en-US" altLang="en-US" dirty="0"/>
              <a:t>:  Allocate the </a:t>
            </a:r>
            <a:r>
              <a:rPr lang="en-US" altLang="en-US" b="1" dirty="0">
                <a:solidFill>
                  <a:srgbClr val="FF0000"/>
                </a:solidFill>
              </a:rPr>
              <a:t>first</a:t>
            </a:r>
            <a:r>
              <a:rPr lang="en-US" altLang="en-US" dirty="0"/>
              <a:t> hole that is big enough</a:t>
            </a:r>
          </a:p>
          <a:p>
            <a:pPr>
              <a:lnSpc>
                <a:spcPct val="90000"/>
              </a:lnSpc>
            </a:pPr>
            <a:endParaRPr lang="en-US" altLang="en-US" b="1" dirty="0">
              <a:solidFill>
                <a:srgbClr val="3366FF"/>
              </a:solidFill>
            </a:endParaRPr>
          </a:p>
          <a:p>
            <a:pPr>
              <a:lnSpc>
                <a:spcPct val="90000"/>
              </a:lnSpc>
            </a:pPr>
            <a:r>
              <a:rPr lang="en-US" altLang="en-US" b="1" dirty="0">
                <a:solidFill>
                  <a:srgbClr val="3366FF"/>
                </a:solidFill>
              </a:rPr>
              <a:t>Best-fit</a:t>
            </a:r>
            <a:r>
              <a:rPr lang="en-US" altLang="en-US" dirty="0"/>
              <a:t>:  Allocate the </a:t>
            </a:r>
            <a:r>
              <a:rPr lang="en-US" altLang="en-US" b="1" dirty="0">
                <a:solidFill>
                  <a:srgbClr val="FF0000"/>
                </a:solidFill>
              </a:rPr>
              <a:t>smallest</a:t>
            </a:r>
            <a:r>
              <a:rPr lang="en-US" altLang="en-US" dirty="0"/>
              <a:t> hole that is big enough; </a:t>
            </a:r>
          </a:p>
          <a:p>
            <a:pPr lvl="1">
              <a:lnSpc>
                <a:spcPct val="90000"/>
              </a:lnSpc>
            </a:pPr>
            <a:r>
              <a:rPr lang="en-US" altLang="en-US" dirty="0"/>
              <a:t>must search entire list, unless ordered by size  </a:t>
            </a:r>
          </a:p>
          <a:p>
            <a:pPr lvl="1">
              <a:lnSpc>
                <a:spcPct val="90000"/>
              </a:lnSpc>
            </a:pPr>
            <a:r>
              <a:rPr lang="en-US" altLang="en-US" dirty="0"/>
              <a:t>Produces the </a:t>
            </a:r>
            <a:r>
              <a:rPr lang="en-US" altLang="en-US" dirty="0">
                <a:solidFill>
                  <a:srgbClr val="FF0000"/>
                </a:solidFill>
              </a:rPr>
              <a:t>smallest</a:t>
            </a:r>
            <a:r>
              <a:rPr lang="en-US" altLang="en-US" dirty="0"/>
              <a:t> leftover hole</a:t>
            </a:r>
          </a:p>
          <a:p>
            <a:pPr marL="0" indent="0">
              <a:lnSpc>
                <a:spcPct val="90000"/>
              </a:lnSpc>
              <a:buNone/>
            </a:pPr>
            <a:endParaRPr lang="en-US" altLang="en-US" b="1" dirty="0">
              <a:solidFill>
                <a:srgbClr val="3366FF"/>
              </a:solidFill>
            </a:endParaRPr>
          </a:p>
          <a:p>
            <a:pPr>
              <a:lnSpc>
                <a:spcPct val="90000"/>
              </a:lnSpc>
            </a:pPr>
            <a:r>
              <a:rPr lang="en-US" altLang="en-US" b="1" dirty="0">
                <a:solidFill>
                  <a:srgbClr val="3366FF"/>
                </a:solidFill>
              </a:rPr>
              <a:t>Worst-fit</a:t>
            </a:r>
            <a:r>
              <a:rPr lang="en-US" altLang="en-US" dirty="0"/>
              <a:t>:  Allocate the </a:t>
            </a:r>
            <a:r>
              <a:rPr lang="en-US" altLang="en-US" b="1" dirty="0">
                <a:solidFill>
                  <a:srgbClr val="FF0000"/>
                </a:solidFill>
              </a:rPr>
              <a:t>largest</a:t>
            </a:r>
            <a:r>
              <a:rPr lang="en-US" altLang="en-US" dirty="0"/>
              <a:t> hole; </a:t>
            </a:r>
          </a:p>
          <a:p>
            <a:pPr lvl="1">
              <a:lnSpc>
                <a:spcPct val="90000"/>
              </a:lnSpc>
            </a:pPr>
            <a:r>
              <a:rPr lang="en-US" altLang="en-US" dirty="0"/>
              <a:t>must also search entire list  </a:t>
            </a:r>
          </a:p>
          <a:p>
            <a:pPr lvl="1">
              <a:lnSpc>
                <a:spcPct val="90000"/>
              </a:lnSpc>
            </a:pPr>
            <a:r>
              <a:rPr lang="en-US" altLang="en-US" dirty="0"/>
              <a:t>Produces the </a:t>
            </a:r>
            <a:r>
              <a:rPr lang="en-US" altLang="en-US" dirty="0">
                <a:solidFill>
                  <a:srgbClr val="FF0000"/>
                </a:solidFill>
              </a:rPr>
              <a:t>largest</a:t>
            </a:r>
            <a:r>
              <a:rPr lang="en-US" altLang="en-US" dirty="0"/>
              <a:t> leftover hole</a:t>
            </a:r>
          </a:p>
          <a:p>
            <a:r>
              <a:rPr lang="en-US" altLang="en-US" b="1" dirty="0">
                <a:latin typeface="Helvetica" panose="020B0604020202020204" pitchFamily="34" charset="0"/>
              </a:rPr>
              <a:t>First-fit</a:t>
            </a:r>
            <a:r>
              <a:rPr lang="en-US" altLang="en-US" dirty="0">
                <a:latin typeface="Helvetica" panose="020B0604020202020204" pitchFamily="34" charset="0"/>
              </a:rPr>
              <a:t> and </a:t>
            </a:r>
            <a:r>
              <a:rPr lang="en-US" altLang="en-US" b="1" dirty="0">
                <a:latin typeface="Helvetica" panose="020B0604020202020204" pitchFamily="34" charset="0"/>
              </a:rPr>
              <a:t>best-fit</a:t>
            </a:r>
            <a:r>
              <a:rPr lang="en-US" altLang="en-US" dirty="0">
                <a:latin typeface="Helvetica" panose="020B0604020202020204" pitchFamily="34" charset="0"/>
              </a:rPr>
              <a:t> better than </a:t>
            </a:r>
            <a:r>
              <a:rPr lang="en-US" altLang="en-US" b="1" dirty="0">
                <a:latin typeface="Helvetica" panose="020B0604020202020204" pitchFamily="34" charset="0"/>
              </a:rPr>
              <a:t>worst-fit</a:t>
            </a:r>
            <a:r>
              <a:rPr lang="en-US" altLang="en-US" dirty="0">
                <a:latin typeface="Helvetica" panose="020B0604020202020204" pitchFamily="34" charset="0"/>
              </a:rPr>
              <a:t> in terms of </a:t>
            </a:r>
            <a:r>
              <a:rPr lang="en-US" altLang="en-US" u="sng" dirty="0">
                <a:latin typeface="Helvetica" panose="020B0604020202020204" pitchFamily="34" charset="0"/>
              </a:rPr>
              <a:t>speed</a:t>
            </a:r>
            <a:r>
              <a:rPr lang="en-US" altLang="en-US" dirty="0">
                <a:latin typeface="Helvetica" panose="020B0604020202020204" pitchFamily="34" charset="0"/>
              </a:rPr>
              <a:t> and </a:t>
            </a:r>
            <a:r>
              <a:rPr lang="en-US" altLang="en-US" u="sng" dirty="0">
                <a:latin typeface="Helvetica" panose="020B0604020202020204" pitchFamily="34" charset="0"/>
              </a:rPr>
              <a:t>storage utilization</a:t>
            </a:r>
          </a:p>
          <a:p>
            <a:endParaRPr lang="ar-EG" dirty="0"/>
          </a:p>
        </p:txBody>
      </p:sp>
    </p:spTree>
    <p:extLst>
      <p:ext uri="{BB962C8B-B14F-4D97-AF65-F5344CB8AC3E}">
        <p14:creationId xmlns:p14="http://schemas.microsoft.com/office/powerpoint/2010/main" val="324036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3B1DA0C-9C38-6B1E-42F9-D59BD708E308}"/>
              </a:ext>
            </a:extLst>
          </p:cNvPr>
          <p:cNvSpPr>
            <a:spLocks noGrp="1"/>
          </p:cNvSpPr>
          <p:nvPr>
            <p:ph type="title"/>
          </p:nvPr>
        </p:nvSpPr>
        <p:spPr>
          <a:xfrm>
            <a:off x="5526156" y="365125"/>
            <a:ext cx="5827643" cy="1433433"/>
          </a:xfrm>
        </p:spPr>
        <p:txBody>
          <a:bodyPr anchor="b">
            <a:normAutofit/>
          </a:bodyPr>
          <a:lstStyle/>
          <a:p>
            <a:r>
              <a:rPr lang="en-US" dirty="0"/>
              <a:t>Operating System Operation</a:t>
            </a:r>
            <a:endParaRPr lang="ar-EG" dirty="0"/>
          </a:p>
        </p:txBody>
      </p:sp>
      <p:sp>
        <p:nvSpPr>
          <p:cNvPr id="3" name="Content Placeholder 2">
            <a:extLst>
              <a:ext uri="{FF2B5EF4-FFF2-40B4-BE49-F238E27FC236}">
                <a16:creationId xmlns:a16="http://schemas.microsoft.com/office/drawing/2014/main" id="{306E5067-408E-FF88-8462-5FCC9EB291CB}"/>
              </a:ext>
            </a:extLst>
          </p:cNvPr>
          <p:cNvSpPr>
            <a:spLocks noGrp="1"/>
          </p:cNvSpPr>
          <p:nvPr>
            <p:ph idx="1"/>
          </p:nvPr>
        </p:nvSpPr>
        <p:spPr>
          <a:xfrm>
            <a:off x="5526156" y="2055813"/>
            <a:ext cx="5827644" cy="4121149"/>
          </a:xfrm>
        </p:spPr>
        <p:txBody>
          <a:bodyPr anchor="t">
            <a:normAutofit/>
          </a:bodyPr>
          <a:lstStyle/>
          <a:p>
            <a:pPr>
              <a:lnSpc>
                <a:spcPct val="90000"/>
              </a:lnSpc>
            </a:pPr>
            <a:r>
              <a:rPr lang="ja-JP" altLang="en-US" sz="1900" dirty="0"/>
              <a:t>“</a:t>
            </a:r>
            <a:r>
              <a:rPr lang="en-US" altLang="ja-JP" sz="1900" dirty="0">
                <a:solidFill>
                  <a:srgbClr val="00B0F0"/>
                </a:solidFill>
              </a:rPr>
              <a:t>The one program running at all times on the computer</a:t>
            </a:r>
            <a:r>
              <a:rPr lang="ja-JP" altLang="en-US" sz="1900" dirty="0"/>
              <a:t>”</a:t>
            </a:r>
            <a:r>
              <a:rPr lang="en-US" altLang="ja-JP" sz="1900" dirty="0"/>
              <a:t> is the </a:t>
            </a:r>
            <a:r>
              <a:rPr lang="en-US" altLang="ja-JP" sz="1900" b="1" dirty="0">
                <a:latin typeface="+mj-lt"/>
              </a:rPr>
              <a:t>kernel</a:t>
            </a:r>
            <a:endParaRPr lang="en-US" altLang="ja-JP" sz="1900" dirty="0"/>
          </a:p>
          <a:p>
            <a:pPr>
              <a:lnSpc>
                <a:spcPct val="90000"/>
              </a:lnSpc>
            </a:pPr>
            <a:r>
              <a:rPr lang="en-US" sz="1900" dirty="0"/>
              <a:t>Along with the kernel, there are two other types of programs: </a:t>
            </a:r>
          </a:p>
          <a:p>
            <a:pPr lvl="1">
              <a:lnSpc>
                <a:spcPct val="90000"/>
              </a:lnSpc>
            </a:pPr>
            <a:r>
              <a:rPr lang="en-US" altLang="ja-JP" sz="1900" dirty="0"/>
              <a:t>A </a:t>
            </a:r>
            <a:r>
              <a:rPr lang="en-US" altLang="ja-JP" sz="1900" b="1" i="1" dirty="0">
                <a:latin typeface="+mj-lt"/>
              </a:rPr>
              <a:t>system program</a:t>
            </a:r>
            <a:r>
              <a:rPr lang="en-US" altLang="ja-JP" sz="1900" b="1" dirty="0"/>
              <a:t> </a:t>
            </a:r>
            <a:r>
              <a:rPr lang="en-US" altLang="ja-JP" sz="1900" dirty="0"/>
              <a:t>(ships with the operating system)</a:t>
            </a:r>
          </a:p>
          <a:p>
            <a:pPr lvl="1">
              <a:lnSpc>
                <a:spcPct val="90000"/>
              </a:lnSpc>
            </a:pPr>
            <a:r>
              <a:rPr lang="en-US" altLang="ja-JP" sz="1900" dirty="0"/>
              <a:t>An </a:t>
            </a:r>
            <a:r>
              <a:rPr lang="en-US" altLang="ja-JP" sz="1900" b="1" i="1" dirty="0">
                <a:latin typeface="+mj-lt"/>
              </a:rPr>
              <a:t>application program</a:t>
            </a:r>
            <a:r>
              <a:rPr lang="en-US" altLang="ja-JP" sz="1900" dirty="0"/>
              <a:t>, all programs not associated with the operating system</a:t>
            </a:r>
          </a:p>
          <a:p>
            <a:pPr>
              <a:lnSpc>
                <a:spcPct val="90000"/>
              </a:lnSpc>
            </a:pPr>
            <a:r>
              <a:rPr lang="en-US" altLang="en-US" sz="1900" dirty="0"/>
              <a:t>Today’s OSes for general purpose and mobile computing also include </a:t>
            </a:r>
            <a:r>
              <a:rPr lang="en-US" altLang="en-US" sz="1900" b="1" i="1" dirty="0">
                <a:latin typeface="+mj-lt"/>
              </a:rPr>
              <a:t>middleware</a:t>
            </a:r>
            <a:r>
              <a:rPr lang="en-US" altLang="en-US" sz="1900" dirty="0"/>
              <a:t> – a set of software frameworks that provide additional services to application developers such as databases, multimedia, graphics </a:t>
            </a:r>
          </a:p>
          <a:p>
            <a:pPr>
              <a:lnSpc>
                <a:spcPct val="90000"/>
              </a:lnSpc>
            </a:pPr>
            <a:endParaRPr lang="ar-EG" sz="1900" dirty="0"/>
          </a:p>
        </p:txBody>
      </p:sp>
      <p:pic>
        <p:nvPicPr>
          <p:cNvPr id="4" name="Picture 3" descr="Bootstrap program">
            <a:extLst>
              <a:ext uri="{FF2B5EF4-FFF2-40B4-BE49-F238E27FC236}">
                <a16:creationId xmlns:a16="http://schemas.microsoft.com/office/drawing/2014/main" id="{DD5EF048-5A2D-4FF9-A3FA-72C78E04D64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554" b="95541" l="7232" r="89944">
                        <a14:foregroundMark x1="35480" y1="35244" x2="35480" y2="35244"/>
                        <a14:foregroundMark x1="43277" y1="18684" x2="43277" y2="18684"/>
                        <a14:foregroundMark x1="33559" y1="15074" x2="33559" y2="15074"/>
                        <a14:foregroundMark x1="34011" y1="16985" x2="29266" y2="15711"/>
                        <a14:foregroundMark x1="35254" y1="52017" x2="29492" y2="71550"/>
                        <a14:foregroundMark x1="38757" y1="72824" x2="32655" y2="53291"/>
                        <a14:foregroundMark x1="32655" y1="53291" x2="47119" y2="44798"/>
                        <a14:foregroundMark x1="47119" y1="44798" x2="48249" y2="29299"/>
                        <a14:foregroundMark x1="49605" y1="10616" x2="64294" y2="30149"/>
                        <a14:foregroundMark x1="60226" y1="25478" x2="43503" y2="66667"/>
                        <a14:foregroundMark x1="60452" y1="30786" x2="58644" y2="71550"/>
                        <a14:foregroundMark x1="72090" y1="64544" x2="75367" y2="67941"/>
                        <a14:foregroundMark x1="82486" y1="66242" x2="23616" y2="61783"/>
                        <a14:foregroundMark x1="86780" y1="68577" x2="86780" y2="68577"/>
                        <a14:foregroundMark x1="54576" y1="69851" x2="41017" y2="90234"/>
                        <a14:foregroundMark x1="41017" y1="90234" x2="30056" y2="93206"/>
                        <a14:foregroundMark x1="30056" y1="93206" x2="17966" y2="83652"/>
                        <a14:foregroundMark x1="17966" y1="83652" x2="12768" y2="47346"/>
                        <a14:foregroundMark x1="12768" y1="47346" x2="13785" y2="22081"/>
                        <a14:foregroundMark x1="13785" y1="22081" x2="40226" y2="11890"/>
                        <a14:foregroundMark x1="40226" y1="11890" x2="76271" y2="12527"/>
                        <a14:foregroundMark x1="69266" y1="69002" x2="69266" y2="69002"/>
                        <a14:foregroundMark x1="63842" y1="29724" x2="65650" y2="73885"/>
                        <a14:foregroundMark x1="64068" y1="69851" x2="38757" y2="82803"/>
                        <a14:foregroundMark x1="38757" y1="82803" x2="35480" y2="82803"/>
                        <a14:foregroundMark x1="30056" y1="9766" x2="7232" y2="9766"/>
                        <a14:foregroundMark x1="7232" y1="9766" x2="13446" y2="32484"/>
                        <a14:foregroundMark x1="13446" y1="32484" x2="23842" y2="37367"/>
                        <a14:foregroundMark x1="86667" y1="67941" x2="86667" y2="67941"/>
                        <a14:foregroundMark x1="48475" y1="84926" x2="29944" y2="92569"/>
                        <a14:foregroundMark x1="29944" y1="92569" x2="17627" y2="80042"/>
                        <a14:foregroundMark x1="17627" y1="80042" x2="11073" y2="47134"/>
                        <a14:foregroundMark x1="11751" y1="53291" x2="15932" y2="74947"/>
                        <a14:foregroundMark x1="15932" y1="74947" x2="20339" y2="79193"/>
                        <a14:foregroundMark x1="8475" y1="50318" x2="15593" y2="68577"/>
                        <a14:foregroundMark x1="25537" y1="95117" x2="39661" y2="95541"/>
                        <a14:foregroundMark x1="43955" y1="88110" x2="36610" y2="95117"/>
                        <a14:foregroundMark x1="43729" y1="87686" x2="40113" y2="93843"/>
                      </a14:backgroundRemoval>
                    </a14:imgEffect>
                  </a14:imgLayer>
                </a14:imgProps>
              </a:ext>
              <a:ext uri="{28A0092B-C50C-407E-A947-70E740481C1C}">
                <a14:useLocalDpi xmlns:a14="http://schemas.microsoft.com/office/drawing/2010/main" val="0"/>
              </a:ext>
            </a:extLst>
          </a:blip>
          <a:stretch>
            <a:fillRect/>
          </a:stretch>
        </p:blipFill>
        <p:spPr bwMode="auto">
          <a:xfrm>
            <a:off x="643466" y="2055814"/>
            <a:ext cx="4309533" cy="35990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F42C1D4-2CF9-323A-9109-DB6317B3301C}"/>
                  </a:ext>
                </a:extLst>
              </p14:cNvPr>
              <p14:cNvContentPartPr/>
              <p14:nvPr/>
            </p14:nvContentPartPr>
            <p14:xfrm>
              <a:off x="2033611" y="2179638"/>
              <a:ext cx="403560" cy="311400"/>
            </p14:xfrm>
          </p:contentPart>
        </mc:Choice>
        <mc:Fallback xmlns="">
          <p:pic>
            <p:nvPicPr>
              <p:cNvPr id="5" name="Ink 4">
                <a:extLst>
                  <a:ext uri="{FF2B5EF4-FFF2-40B4-BE49-F238E27FC236}">
                    <a16:creationId xmlns:a16="http://schemas.microsoft.com/office/drawing/2014/main" id="{CF42C1D4-2CF9-323A-9109-DB6317B3301C}"/>
                  </a:ext>
                </a:extLst>
              </p:cNvPr>
              <p:cNvPicPr/>
              <p:nvPr/>
            </p:nvPicPr>
            <p:blipFill>
              <a:blip r:embed="rId5"/>
              <a:stretch>
                <a:fillRect/>
              </a:stretch>
            </p:blipFill>
            <p:spPr>
              <a:xfrm>
                <a:off x="2024971" y="2170998"/>
                <a:ext cx="421200" cy="329040"/>
              </a:xfrm>
              <a:prstGeom prst="rect">
                <a:avLst/>
              </a:prstGeom>
            </p:spPr>
          </p:pic>
        </mc:Fallback>
      </mc:AlternateContent>
      <p:grpSp>
        <p:nvGrpSpPr>
          <p:cNvPr id="14" name="Group 13">
            <a:extLst>
              <a:ext uri="{FF2B5EF4-FFF2-40B4-BE49-F238E27FC236}">
                <a16:creationId xmlns:a16="http://schemas.microsoft.com/office/drawing/2014/main" id="{135BE7A0-06CD-1290-DCFE-19509553B6C9}"/>
              </a:ext>
            </a:extLst>
          </p:cNvPr>
          <p:cNvGrpSpPr/>
          <p:nvPr/>
        </p:nvGrpSpPr>
        <p:grpSpPr>
          <a:xfrm>
            <a:off x="2639851" y="1931238"/>
            <a:ext cx="572040" cy="288360"/>
            <a:chOff x="2639851" y="1931238"/>
            <a:chExt cx="572040" cy="28836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DD44481-9A02-0E03-B60D-512C6E597C27}"/>
                    </a:ext>
                  </a:extLst>
                </p14:cNvPr>
                <p14:cNvContentPartPr/>
                <p14:nvPr/>
              </p14:nvContentPartPr>
              <p14:xfrm>
                <a:off x="2639851" y="1977678"/>
                <a:ext cx="28440" cy="241920"/>
              </p14:xfrm>
            </p:contentPart>
          </mc:Choice>
          <mc:Fallback xmlns="">
            <p:pic>
              <p:nvPicPr>
                <p:cNvPr id="6" name="Ink 5">
                  <a:extLst>
                    <a:ext uri="{FF2B5EF4-FFF2-40B4-BE49-F238E27FC236}">
                      <a16:creationId xmlns:a16="http://schemas.microsoft.com/office/drawing/2014/main" id="{4DD44481-9A02-0E03-B60D-512C6E597C27}"/>
                    </a:ext>
                  </a:extLst>
                </p:cNvPr>
                <p:cNvPicPr/>
                <p:nvPr/>
              </p:nvPicPr>
              <p:blipFill>
                <a:blip r:embed="rId7"/>
                <a:stretch>
                  <a:fillRect/>
                </a:stretch>
              </p:blipFill>
              <p:spPr>
                <a:xfrm>
                  <a:off x="2631211" y="1968678"/>
                  <a:ext cx="460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614A847-06AE-9C58-0E43-D85999BC5EA5}"/>
                    </a:ext>
                  </a:extLst>
                </p14:cNvPr>
                <p14:cNvContentPartPr/>
                <p14:nvPr/>
              </p14:nvContentPartPr>
              <p14:xfrm>
                <a:off x="2656411" y="1977678"/>
                <a:ext cx="97200" cy="212040"/>
              </p14:xfrm>
            </p:contentPart>
          </mc:Choice>
          <mc:Fallback xmlns="">
            <p:pic>
              <p:nvPicPr>
                <p:cNvPr id="7" name="Ink 6">
                  <a:extLst>
                    <a:ext uri="{FF2B5EF4-FFF2-40B4-BE49-F238E27FC236}">
                      <a16:creationId xmlns:a16="http://schemas.microsoft.com/office/drawing/2014/main" id="{0614A847-06AE-9C58-0E43-D85999BC5EA5}"/>
                    </a:ext>
                  </a:extLst>
                </p:cNvPr>
                <p:cNvPicPr/>
                <p:nvPr/>
              </p:nvPicPr>
              <p:blipFill>
                <a:blip r:embed="rId9"/>
                <a:stretch>
                  <a:fillRect/>
                </a:stretch>
              </p:blipFill>
              <p:spPr>
                <a:xfrm>
                  <a:off x="2647771" y="1968678"/>
                  <a:ext cx="1148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D035838A-B75A-53E1-5B00-DA9AA2A4DFBB}"/>
                    </a:ext>
                  </a:extLst>
                </p14:cNvPr>
                <p14:cNvContentPartPr/>
                <p14:nvPr/>
              </p14:nvContentPartPr>
              <p14:xfrm>
                <a:off x="2845411" y="1977678"/>
                <a:ext cx="360" cy="177120"/>
              </p14:xfrm>
            </p:contentPart>
          </mc:Choice>
          <mc:Fallback xmlns="">
            <p:pic>
              <p:nvPicPr>
                <p:cNvPr id="10" name="Ink 9">
                  <a:extLst>
                    <a:ext uri="{FF2B5EF4-FFF2-40B4-BE49-F238E27FC236}">
                      <a16:creationId xmlns:a16="http://schemas.microsoft.com/office/drawing/2014/main" id="{D035838A-B75A-53E1-5B00-DA9AA2A4DFBB}"/>
                    </a:ext>
                  </a:extLst>
                </p:cNvPr>
                <p:cNvPicPr/>
                <p:nvPr/>
              </p:nvPicPr>
              <p:blipFill>
                <a:blip r:embed="rId11"/>
                <a:stretch>
                  <a:fillRect/>
                </a:stretch>
              </p:blipFill>
              <p:spPr>
                <a:xfrm>
                  <a:off x="2836771" y="1968678"/>
                  <a:ext cx="18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36F7695-0062-3CA0-DA47-012A7A821E04}"/>
                    </a:ext>
                  </a:extLst>
                </p14:cNvPr>
                <p14:cNvContentPartPr/>
                <p14:nvPr/>
              </p14:nvContentPartPr>
              <p14:xfrm>
                <a:off x="2969251" y="2005758"/>
                <a:ext cx="63360" cy="114840"/>
              </p14:xfrm>
            </p:contentPart>
          </mc:Choice>
          <mc:Fallback xmlns="">
            <p:pic>
              <p:nvPicPr>
                <p:cNvPr id="12" name="Ink 11">
                  <a:extLst>
                    <a:ext uri="{FF2B5EF4-FFF2-40B4-BE49-F238E27FC236}">
                      <a16:creationId xmlns:a16="http://schemas.microsoft.com/office/drawing/2014/main" id="{C36F7695-0062-3CA0-DA47-012A7A821E04}"/>
                    </a:ext>
                  </a:extLst>
                </p:cNvPr>
                <p:cNvPicPr/>
                <p:nvPr/>
              </p:nvPicPr>
              <p:blipFill>
                <a:blip r:embed="rId13"/>
                <a:stretch>
                  <a:fillRect/>
                </a:stretch>
              </p:blipFill>
              <p:spPr>
                <a:xfrm>
                  <a:off x="2960611" y="1997118"/>
                  <a:ext cx="810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4BF343FC-DE9F-FBB9-76AA-CBE28B4C88E9}"/>
                    </a:ext>
                  </a:extLst>
                </p14:cNvPr>
                <p14:cNvContentPartPr/>
                <p14:nvPr/>
              </p14:nvContentPartPr>
              <p14:xfrm>
                <a:off x="3122971" y="1931238"/>
                <a:ext cx="88920" cy="191880"/>
              </p14:xfrm>
            </p:contentPart>
          </mc:Choice>
          <mc:Fallback xmlns="">
            <p:pic>
              <p:nvPicPr>
                <p:cNvPr id="13" name="Ink 12">
                  <a:extLst>
                    <a:ext uri="{FF2B5EF4-FFF2-40B4-BE49-F238E27FC236}">
                      <a16:creationId xmlns:a16="http://schemas.microsoft.com/office/drawing/2014/main" id="{4BF343FC-DE9F-FBB9-76AA-CBE28B4C88E9}"/>
                    </a:ext>
                  </a:extLst>
                </p:cNvPr>
                <p:cNvPicPr/>
                <p:nvPr/>
              </p:nvPicPr>
              <p:blipFill>
                <a:blip r:embed="rId15"/>
                <a:stretch>
                  <a:fillRect/>
                </a:stretch>
              </p:blipFill>
              <p:spPr>
                <a:xfrm>
                  <a:off x="3113971" y="1922238"/>
                  <a:ext cx="106560" cy="209520"/>
                </a:xfrm>
                <a:prstGeom prst="rect">
                  <a:avLst/>
                </a:prstGeom>
              </p:spPr>
            </p:pic>
          </mc:Fallback>
        </mc:AlternateContent>
      </p:grpSp>
    </p:spTree>
    <p:extLst>
      <p:ext uri="{BB962C8B-B14F-4D97-AF65-F5344CB8AC3E}">
        <p14:creationId xmlns:p14="http://schemas.microsoft.com/office/powerpoint/2010/main" val="2071189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D64A-FC22-65DD-169B-E0719773FB43}"/>
              </a:ext>
            </a:extLst>
          </p:cNvPr>
          <p:cNvSpPr>
            <a:spLocks noGrp="1"/>
          </p:cNvSpPr>
          <p:nvPr>
            <p:ph type="title"/>
          </p:nvPr>
        </p:nvSpPr>
        <p:spPr/>
        <p:txBody>
          <a:bodyPr/>
          <a:lstStyle/>
          <a:p>
            <a:r>
              <a:rPr lang="en-US" altLang="en-US" dirty="0"/>
              <a:t>Fragmentation</a:t>
            </a:r>
            <a:endParaRPr lang="ar-EG" dirty="0"/>
          </a:p>
        </p:txBody>
      </p:sp>
      <p:sp>
        <p:nvSpPr>
          <p:cNvPr id="3" name="Content Placeholder 2">
            <a:extLst>
              <a:ext uri="{FF2B5EF4-FFF2-40B4-BE49-F238E27FC236}">
                <a16:creationId xmlns:a16="http://schemas.microsoft.com/office/drawing/2014/main" id="{2CE37B58-13EF-05BC-A205-A3F2434B82CB}"/>
              </a:ext>
            </a:extLst>
          </p:cNvPr>
          <p:cNvSpPr>
            <a:spLocks noGrp="1"/>
          </p:cNvSpPr>
          <p:nvPr>
            <p:ph idx="1"/>
          </p:nvPr>
        </p:nvSpPr>
        <p:spPr/>
        <p:txBody>
          <a:bodyPr/>
          <a:lstStyle/>
          <a:p>
            <a:r>
              <a:rPr lang="en-US" altLang="en-US" sz="2000" b="1" dirty="0">
                <a:solidFill>
                  <a:srgbClr val="006699"/>
                </a:solidFill>
                <a:latin typeface="+mj-lt"/>
              </a:rPr>
              <a:t>External</a:t>
            </a:r>
            <a:r>
              <a:rPr lang="en-US" altLang="en-US" sz="2000" b="1" dirty="0">
                <a:solidFill>
                  <a:srgbClr val="3366FF"/>
                </a:solidFill>
              </a:rPr>
              <a:t> </a:t>
            </a:r>
            <a:r>
              <a:rPr lang="en-US" altLang="en-US" sz="2000" b="1" dirty="0">
                <a:solidFill>
                  <a:srgbClr val="006699"/>
                </a:solidFill>
                <a:latin typeface="+mj-lt"/>
              </a:rPr>
              <a:t>Fragmentation</a:t>
            </a:r>
            <a:r>
              <a:rPr lang="en-US" altLang="en-US" sz="2000" dirty="0">
                <a:solidFill>
                  <a:srgbClr val="3366FF"/>
                </a:solidFill>
              </a:rPr>
              <a:t> </a:t>
            </a:r>
            <a:r>
              <a:rPr lang="en-US" altLang="en-US" sz="2000" dirty="0"/>
              <a:t>– total memory space exists to satisfy a request, but it is not contiguous </a:t>
            </a:r>
            <a:r>
              <a:rPr lang="en-US" altLang="en-US" sz="2000" dirty="0">
                <a:solidFill>
                  <a:srgbClr val="00B0F0"/>
                </a:solidFill>
              </a:rPr>
              <a:t>(free spaces left between process in memory and we can merge them to one big hole)</a:t>
            </a:r>
            <a:endParaRPr lang="en-US" altLang="en-US" sz="2000" b="1" dirty="0">
              <a:solidFill>
                <a:srgbClr val="00B0F0"/>
              </a:solidFill>
            </a:endParaRPr>
          </a:p>
          <a:p>
            <a:r>
              <a:rPr lang="en-US" altLang="en-US" sz="2000" b="1" dirty="0">
                <a:solidFill>
                  <a:srgbClr val="006699"/>
                </a:solidFill>
                <a:latin typeface="+mj-lt"/>
              </a:rPr>
              <a:t>Internal</a:t>
            </a:r>
            <a:r>
              <a:rPr lang="en-US" altLang="en-US" sz="2000" b="1" dirty="0">
                <a:solidFill>
                  <a:srgbClr val="3366FF"/>
                </a:solidFill>
              </a:rPr>
              <a:t> </a:t>
            </a:r>
            <a:r>
              <a:rPr lang="en-US" altLang="en-US" sz="2000" b="1" dirty="0">
                <a:solidFill>
                  <a:srgbClr val="006699"/>
                </a:solidFill>
                <a:latin typeface="+mj-lt"/>
              </a:rPr>
              <a:t>Fragmentation</a:t>
            </a:r>
            <a:r>
              <a:rPr lang="en-US" altLang="en-US" sz="2000" dirty="0">
                <a:solidFill>
                  <a:srgbClr val="3366FF"/>
                </a:solidFill>
              </a:rPr>
              <a:t> </a:t>
            </a:r>
            <a:r>
              <a:rPr lang="en-US" altLang="en-US" sz="2000" dirty="0"/>
              <a:t>– allocated memory may be slightly larger than requested memory; this size difference is memory internal to a partition, but not being used </a:t>
            </a:r>
            <a:r>
              <a:rPr lang="en-US" altLang="en-US" sz="2000" dirty="0">
                <a:solidFill>
                  <a:srgbClr val="00B0F0"/>
                </a:solidFill>
              </a:rPr>
              <a:t>(the free size left for a partition when process stored in a partition bigger than its size)</a:t>
            </a:r>
          </a:p>
          <a:p>
            <a:r>
              <a:rPr lang="en-US" altLang="en-US" sz="2000" dirty="0"/>
              <a:t>Reduce external fragmentation by </a:t>
            </a:r>
            <a:r>
              <a:rPr lang="en-US" altLang="en-US" sz="2000" b="1" dirty="0">
                <a:solidFill>
                  <a:srgbClr val="006699"/>
                </a:solidFill>
                <a:latin typeface="+mj-lt"/>
              </a:rPr>
              <a:t>compaction</a:t>
            </a:r>
          </a:p>
          <a:p>
            <a:pPr lvl="1"/>
            <a:r>
              <a:rPr lang="en-US" altLang="en-US" sz="2000" dirty="0"/>
              <a:t>Shuffle memory contents to place all free memory together in one large block</a:t>
            </a:r>
          </a:p>
          <a:p>
            <a:pPr lvl="1"/>
            <a:r>
              <a:rPr lang="en-US" altLang="en-US" sz="2000" dirty="0"/>
              <a:t>Compaction is possible only if relocation is dynamic, and is done at execution time</a:t>
            </a:r>
          </a:p>
          <a:p>
            <a:endParaRPr lang="ar-EG" dirty="0"/>
          </a:p>
        </p:txBody>
      </p:sp>
    </p:spTree>
    <p:extLst>
      <p:ext uri="{BB962C8B-B14F-4D97-AF65-F5344CB8AC3E}">
        <p14:creationId xmlns:p14="http://schemas.microsoft.com/office/powerpoint/2010/main" val="29756424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3FA0-3472-A52C-ED88-2AADFA61DFAF}"/>
              </a:ext>
            </a:extLst>
          </p:cNvPr>
          <p:cNvSpPr>
            <a:spLocks noGrp="1"/>
          </p:cNvSpPr>
          <p:nvPr>
            <p:ph type="title"/>
          </p:nvPr>
        </p:nvSpPr>
        <p:spPr/>
        <p:txBody>
          <a:bodyPr/>
          <a:lstStyle/>
          <a:p>
            <a:r>
              <a:rPr lang="en-US" altLang="en-US" dirty="0"/>
              <a:t>Paging</a:t>
            </a:r>
            <a:endParaRPr lang="ar-EG" dirty="0"/>
          </a:p>
        </p:txBody>
      </p:sp>
      <p:sp>
        <p:nvSpPr>
          <p:cNvPr id="3" name="Content Placeholder 2">
            <a:extLst>
              <a:ext uri="{FF2B5EF4-FFF2-40B4-BE49-F238E27FC236}">
                <a16:creationId xmlns:a16="http://schemas.microsoft.com/office/drawing/2014/main" id="{C1033AD2-0623-932B-A29D-0A22EBB45D6D}"/>
              </a:ext>
            </a:extLst>
          </p:cNvPr>
          <p:cNvSpPr>
            <a:spLocks noGrp="1"/>
          </p:cNvSpPr>
          <p:nvPr>
            <p:ph idx="1"/>
          </p:nvPr>
        </p:nvSpPr>
        <p:spPr>
          <a:xfrm>
            <a:off x="838200" y="1362269"/>
            <a:ext cx="10515600" cy="4809931"/>
          </a:xfrm>
        </p:spPr>
        <p:txBody>
          <a:bodyPr>
            <a:normAutofit fontScale="70000" lnSpcReduction="20000"/>
          </a:bodyPr>
          <a:lstStyle/>
          <a:p>
            <a:r>
              <a:rPr lang="en-US" altLang="en-US" sz="2000" dirty="0"/>
              <a:t>Physical  address space of a process can be noncontiguous; process is allocated physical memory whenever the latter is available</a:t>
            </a:r>
          </a:p>
          <a:p>
            <a:r>
              <a:rPr lang="en-US" altLang="en-US" sz="2000" dirty="0"/>
              <a:t>Divide </a:t>
            </a:r>
            <a:r>
              <a:rPr lang="en-US" altLang="en-US" sz="2000" dirty="0">
                <a:solidFill>
                  <a:srgbClr val="00B0F0"/>
                </a:solidFill>
              </a:rPr>
              <a:t>physical memory </a:t>
            </a:r>
            <a:r>
              <a:rPr lang="en-US" altLang="en-US" sz="2000" dirty="0"/>
              <a:t>into </a:t>
            </a:r>
            <a:r>
              <a:rPr lang="en-US" altLang="en-US" sz="2000" dirty="0">
                <a:solidFill>
                  <a:srgbClr val="00B0F0"/>
                </a:solidFill>
              </a:rPr>
              <a:t>fixed-sized</a:t>
            </a:r>
            <a:r>
              <a:rPr lang="en-US" altLang="en-US" sz="2000" dirty="0"/>
              <a:t> blocks called </a:t>
            </a:r>
            <a:r>
              <a:rPr lang="en-US" altLang="en-US" sz="2000" b="1" dirty="0">
                <a:solidFill>
                  <a:srgbClr val="006699"/>
                </a:solidFill>
                <a:latin typeface="+mj-lt"/>
              </a:rPr>
              <a:t>frames</a:t>
            </a:r>
          </a:p>
          <a:p>
            <a:r>
              <a:rPr lang="en-US" altLang="en-US" sz="2000" dirty="0"/>
              <a:t>Divide </a:t>
            </a:r>
            <a:r>
              <a:rPr lang="en-US" altLang="en-US" sz="2000" dirty="0">
                <a:solidFill>
                  <a:srgbClr val="00B0F0"/>
                </a:solidFill>
              </a:rPr>
              <a:t>logical memory </a:t>
            </a:r>
            <a:r>
              <a:rPr lang="en-US" altLang="en-US" sz="2000" dirty="0"/>
              <a:t>into blocks of </a:t>
            </a:r>
            <a:r>
              <a:rPr lang="en-US" altLang="en-US" sz="2000" dirty="0">
                <a:solidFill>
                  <a:srgbClr val="00B0F0"/>
                </a:solidFill>
              </a:rPr>
              <a:t>same</a:t>
            </a:r>
            <a:r>
              <a:rPr lang="en-US" altLang="en-US" sz="2000" dirty="0"/>
              <a:t> size called </a:t>
            </a:r>
            <a:r>
              <a:rPr lang="en-US" altLang="en-US" sz="2000" b="1" dirty="0">
                <a:solidFill>
                  <a:srgbClr val="006699"/>
                </a:solidFill>
                <a:latin typeface="+mj-lt"/>
              </a:rPr>
              <a:t>pages</a:t>
            </a:r>
            <a:endParaRPr lang="ar-EG" altLang="en-US" sz="2000" b="1" dirty="0">
              <a:solidFill>
                <a:srgbClr val="006699"/>
              </a:solidFill>
              <a:latin typeface="+mj-lt"/>
            </a:endParaRPr>
          </a:p>
          <a:p>
            <a:pPr>
              <a:spcBef>
                <a:spcPts val="600"/>
              </a:spcBef>
              <a:spcAft>
                <a:spcPts val="600"/>
              </a:spcAft>
              <a:defRPr/>
            </a:pPr>
            <a:r>
              <a:rPr lang="en-US" sz="2000" dirty="0"/>
              <a:t>The page size (</a:t>
            </a:r>
            <a:r>
              <a:rPr lang="en-US" sz="2000" i="1" dirty="0"/>
              <a:t>like the frame size</a:t>
            </a:r>
            <a:r>
              <a:rPr lang="en-US" sz="2000" dirty="0"/>
              <a:t>) is defined by the hardware</a:t>
            </a:r>
          </a:p>
          <a:p>
            <a:pPr lvl="1">
              <a:spcBef>
                <a:spcPts val="600"/>
              </a:spcBef>
              <a:spcAft>
                <a:spcPts val="600"/>
              </a:spcAft>
              <a:defRPr/>
            </a:pPr>
            <a:r>
              <a:rPr lang="en-US" sz="1600" dirty="0"/>
              <a:t>Page size </a:t>
            </a:r>
            <a:r>
              <a:rPr lang="en-US" sz="1600" dirty="0">
                <a:solidFill>
                  <a:srgbClr val="00B0F0"/>
                </a:solidFill>
              </a:rPr>
              <a:t>is a power of 2</a:t>
            </a:r>
            <a:r>
              <a:rPr lang="en-US" sz="1600" dirty="0"/>
              <a:t>, </a:t>
            </a:r>
            <a:r>
              <a:rPr lang="en-US" sz="1600" i="1" dirty="0"/>
              <a:t>typically varying between </a:t>
            </a:r>
            <a:r>
              <a:rPr lang="en-US" sz="1600" i="1" dirty="0">
                <a:solidFill>
                  <a:srgbClr val="FF0000"/>
                </a:solidFill>
              </a:rPr>
              <a:t>4 KB </a:t>
            </a:r>
            <a:r>
              <a:rPr lang="en-US" sz="1600" i="1" dirty="0"/>
              <a:t>and </a:t>
            </a:r>
            <a:r>
              <a:rPr lang="en-US" sz="1600" i="1" dirty="0">
                <a:solidFill>
                  <a:srgbClr val="FF0000"/>
                </a:solidFill>
              </a:rPr>
              <a:t>1 GB </a:t>
            </a:r>
            <a:r>
              <a:rPr lang="en-US" sz="1600" i="1" dirty="0"/>
              <a:t>per page</a:t>
            </a:r>
            <a:endParaRPr lang="en-US" sz="800" dirty="0"/>
          </a:p>
          <a:p>
            <a:r>
              <a:rPr lang="en-US" altLang="en-US" sz="2000" dirty="0"/>
              <a:t>Keep track of all free frames</a:t>
            </a:r>
            <a:endParaRPr lang="en-US" altLang="en-US" sz="900" dirty="0"/>
          </a:p>
          <a:p>
            <a:r>
              <a:rPr lang="en-US" altLang="en-US" sz="2000" dirty="0"/>
              <a:t>To run a program of </a:t>
            </a:r>
            <a:r>
              <a:rPr lang="en-US" altLang="en-US" sz="2000" dirty="0">
                <a:solidFill>
                  <a:srgbClr val="FF0000"/>
                </a:solidFill>
              </a:rPr>
              <a:t>size </a:t>
            </a:r>
            <a:r>
              <a:rPr lang="en-US" altLang="en-US" sz="2000" b="1" i="1" dirty="0">
                <a:solidFill>
                  <a:srgbClr val="FF0000"/>
                </a:solidFill>
              </a:rPr>
              <a:t>N</a:t>
            </a:r>
            <a:r>
              <a:rPr lang="en-US" altLang="en-US" sz="2000" i="1" dirty="0">
                <a:solidFill>
                  <a:srgbClr val="FF0000"/>
                </a:solidFill>
              </a:rPr>
              <a:t> </a:t>
            </a:r>
            <a:r>
              <a:rPr lang="en-US" altLang="en-US" sz="2000" dirty="0">
                <a:solidFill>
                  <a:srgbClr val="FF0000"/>
                </a:solidFill>
              </a:rPr>
              <a:t>pages, need to find </a:t>
            </a:r>
            <a:r>
              <a:rPr lang="en-US" altLang="en-US" sz="2000" b="1" i="1" dirty="0">
                <a:solidFill>
                  <a:srgbClr val="FF0000"/>
                </a:solidFill>
              </a:rPr>
              <a:t>N</a:t>
            </a:r>
            <a:r>
              <a:rPr lang="en-US" altLang="en-US" sz="2000" dirty="0">
                <a:solidFill>
                  <a:srgbClr val="FF0000"/>
                </a:solidFill>
              </a:rPr>
              <a:t> free frames </a:t>
            </a:r>
            <a:r>
              <a:rPr lang="en-US" altLang="en-US" sz="2000" dirty="0"/>
              <a:t>and load program</a:t>
            </a:r>
            <a:endParaRPr lang="en-US" altLang="en-US" sz="900" dirty="0"/>
          </a:p>
          <a:p>
            <a:r>
              <a:rPr lang="en-US" altLang="en-US" sz="2000" dirty="0"/>
              <a:t>Set up a </a:t>
            </a:r>
            <a:r>
              <a:rPr lang="en-US" altLang="en-US" sz="2000" b="1" dirty="0">
                <a:solidFill>
                  <a:srgbClr val="006699"/>
                </a:solidFill>
                <a:latin typeface="+mj-lt"/>
              </a:rPr>
              <a:t>page</a:t>
            </a:r>
            <a:r>
              <a:rPr lang="en-US" altLang="en-US" sz="2000" b="1" dirty="0">
                <a:solidFill>
                  <a:srgbClr val="3366FF"/>
                </a:solidFill>
              </a:rPr>
              <a:t> </a:t>
            </a:r>
            <a:r>
              <a:rPr lang="en-US" altLang="en-US" sz="2000" b="1" dirty="0">
                <a:solidFill>
                  <a:srgbClr val="006699"/>
                </a:solidFill>
                <a:latin typeface="+mj-lt"/>
              </a:rPr>
              <a:t>table</a:t>
            </a:r>
            <a:r>
              <a:rPr lang="en-US" altLang="en-US" sz="2000" dirty="0"/>
              <a:t> to translate logical to physical addresses</a:t>
            </a:r>
            <a:endParaRPr lang="en-US" altLang="en-US" sz="900" dirty="0"/>
          </a:p>
          <a:p>
            <a:r>
              <a:rPr lang="en-US" altLang="en-US" sz="2000" dirty="0"/>
              <a:t>Cons : Still have Internal fragmentation</a:t>
            </a:r>
          </a:p>
          <a:p>
            <a:pPr>
              <a:defRPr/>
            </a:pPr>
            <a:r>
              <a:rPr lang="en-US" altLang="en-US" dirty="0"/>
              <a:t>Address generated by CPU is divided into:</a:t>
            </a:r>
          </a:p>
          <a:p>
            <a:pPr lvl="1">
              <a:defRPr/>
            </a:pP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number</a:t>
            </a:r>
            <a:r>
              <a:rPr lang="en-US" altLang="en-US" b="1" dirty="0">
                <a:solidFill>
                  <a:srgbClr val="3366FF"/>
                </a:solidFill>
              </a:rPr>
              <a:t> </a:t>
            </a:r>
            <a:r>
              <a:rPr lang="en-US" altLang="en-US" dirty="0"/>
              <a:t>(</a:t>
            </a:r>
            <a:r>
              <a:rPr lang="en-US" altLang="en-US" b="1" i="1" dirty="0">
                <a:solidFill>
                  <a:srgbClr val="006699"/>
                </a:solidFill>
                <a:latin typeface="+mj-lt"/>
              </a:rPr>
              <a:t>p</a:t>
            </a:r>
            <a:r>
              <a:rPr lang="en-US" altLang="en-US" dirty="0"/>
              <a:t>)</a:t>
            </a:r>
            <a:r>
              <a:rPr lang="en-US" altLang="en-US" dirty="0">
                <a:solidFill>
                  <a:srgbClr val="3366FF"/>
                </a:solidFill>
              </a:rPr>
              <a:t> </a:t>
            </a:r>
            <a:r>
              <a:rPr lang="en-US" altLang="en-US" dirty="0"/>
              <a:t>– used as an index into a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which contains </a:t>
            </a:r>
            <a:r>
              <a:rPr lang="en-US" altLang="en-US" dirty="0">
                <a:solidFill>
                  <a:srgbClr val="FF0000"/>
                </a:solidFill>
              </a:rPr>
              <a:t>base address </a:t>
            </a:r>
            <a:r>
              <a:rPr lang="en-US" altLang="en-US" dirty="0"/>
              <a:t>of each page in physical memory</a:t>
            </a:r>
          </a:p>
          <a:p>
            <a:pPr lvl="1">
              <a:defRPr/>
            </a:pP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offset</a:t>
            </a:r>
            <a:r>
              <a:rPr lang="en-US" altLang="en-US" b="1" dirty="0">
                <a:solidFill>
                  <a:srgbClr val="3366FF"/>
                </a:solidFill>
              </a:rPr>
              <a:t> </a:t>
            </a:r>
            <a:r>
              <a:rPr lang="en-US" altLang="en-US" dirty="0"/>
              <a:t>(</a:t>
            </a:r>
            <a:r>
              <a:rPr lang="en-US" altLang="en-US" b="1" i="1" dirty="0">
                <a:solidFill>
                  <a:srgbClr val="006699"/>
                </a:solidFill>
                <a:latin typeface="+mj-lt"/>
              </a:rPr>
              <a:t>d</a:t>
            </a:r>
            <a:r>
              <a:rPr lang="en-US" altLang="en-US" dirty="0"/>
              <a:t>)</a:t>
            </a:r>
            <a:r>
              <a:rPr lang="en-US" altLang="en-US" dirty="0">
                <a:solidFill>
                  <a:srgbClr val="3366FF"/>
                </a:solidFill>
              </a:rPr>
              <a:t> </a:t>
            </a:r>
            <a:r>
              <a:rPr lang="en-US" altLang="en-US" dirty="0"/>
              <a:t>– combined with base address to define the physical memory address that is sent to the memory unit</a:t>
            </a:r>
          </a:p>
          <a:p>
            <a:pPr lvl="1">
              <a:spcBef>
                <a:spcPts val="600"/>
              </a:spcBef>
              <a:spcAft>
                <a:spcPts val="600"/>
              </a:spcAft>
            </a:pPr>
            <a:r>
              <a:rPr lang="en-US" altLang="en-US" sz="1800" dirty="0"/>
              <a:t>For given </a:t>
            </a:r>
            <a:r>
              <a:rPr lang="en-US" altLang="en-US" sz="1800" dirty="0">
                <a:solidFill>
                  <a:srgbClr val="0070C0"/>
                </a:solidFill>
              </a:rPr>
              <a:t>logical address </a:t>
            </a:r>
            <a:r>
              <a:rPr lang="en-US" altLang="en-US" sz="1800" dirty="0"/>
              <a:t>space </a:t>
            </a:r>
            <a:r>
              <a:rPr lang="en-US" altLang="en-US" sz="1800" dirty="0">
                <a:solidFill>
                  <a:srgbClr val="FF0000"/>
                </a:solidFill>
              </a:rPr>
              <a:t>2</a:t>
            </a:r>
            <a:r>
              <a:rPr lang="en-US" altLang="en-US" sz="1800" i="1" baseline="30000" dirty="0">
                <a:solidFill>
                  <a:srgbClr val="FF0000"/>
                </a:solidFill>
              </a:rPr>
              <a:t>m</a:t>
            </a:r>
            <a:r>
              <a:rPr lang="en-US" altLang="en-US" sz="1800" i="1" baseline="30000" dirty="0"/>
              <a:t> </a:t>
            </a:r>
            <a:r>
              <a:rPr lang="en-US" altLang="en-US" sz="1800" dirty="0"/>
              <a:t>and </a:t>
            </a:r>
            <a:r>
              <a:rPr lang="en-US" altLang="en-US" sz="1800" i="1" dirty="0">
                <a:solidFill>
                  <a:srgbClr val="0070C0"/>
                </a:solidFill>
              </a:rPr>
              <a:t>page size </a:t>
            </a:r>
            <a:r>
              <a:rPr lang="en-US" altLang="en-US" sz="1800" i="1" dirty="0">
                <a:solidFill>
                  <a:srgbClr val="FF0000"/>
                </a:solidFill>
              </a:rPr>
              <a:t>2</a:t>
            </a:r>
            <a:r>
              <a:rPr lang="en-US" altLang="en-US" sz="1800" baseline="30000" dirty="0">
                <a:solidFill>
                  <a:srgbClr val="FF0000"/>
                </a:solidFill>
              </a:rPr>
              <a:t>n</a:t>
            </a:r>
          </a:p>
          <a:p>
            <a:pPr lvl="1">
              <a:spcBef>
                <a:spcPts val="600"/>
              </a:spcBef>
              <a:spcAft>
                <a:spcPts val="600"/>
              </a:spcAft>
            </a:pPr>
            <a:r>
              <a:rPr lang="en-US" sz="1800" b="1" i="1" dirty="0">
                <a:solidFill>
                  <a:srgbClr val="FF0000"/>
                </a:solidFill>
              </a:rPr>
              <a:t>p</a:t>
            </a:r>
            <a:r>
              <a:rPr lang="en-US" sz="1800" i="1" dirty="0"/>
              <a:t> </a:t>
            </a:r>
            <a:r>
              <a:rPr lang="en-US" sz="1800" dirty="0"/>
              <a:t>is an index into the page table and </a:t>
            </a:r>
            <a:r>
              <a:rPr lang="en-US" sz="1800" b="1" i="1" dirty="0">
                <a:solidFill>
                  <a:srgbClr val="FF0000"/>
                </a:solidFill>
              </a:rPr>
              <a:t>d</a:t>
            </a:r>
            <a:r>
              <a:rPr lang="en-US" sz="1800" i="1" dirty="0"/>
              <a:t> </a:t>
            </a:r>
            <a:r>
              <a:rPr lang="en-US" sz="1800" dirty="0"/>
              <a:t>is the displacement within the page</a:t>
            </a:r>
            <a:endParaRPr lang="en-US" altLang="en-US" sz="1800" baseline="30000" dirty="0">
              <a:solidFill>
                <a:srgbClr val="FF0000"/>
              </a:solidFill>
            </a:endParaRPr>
          </a:p>
          <a:p>
            <a:endParaRPr lang="en-US" altLang="en-US" sz="2000" dirty="0"/>
          </a:p>
        </p:txBody>
      </p:sp>
      <p:pic>
        <p:nvPicPr>
          <p:cNvPr id="4" name="Picture 3">
            <a:extLst>
              <a:ext uri="{FF2B5EF4-FFF2-40B4-BE49-F238E27FC236}">
                <a16:creationId xmlns:a16="http://schemas.microsoft.com/office/drawing/2014/main" id="{69904815-E7B7-455B-B35E-A1E6ACF08A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5264150"/>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C7FF2E6-2566-11B6-5645-5594C03BCE14}"/>
              </a:ext>
            </a:extLst>
          </p:cNvPr>
          <p:cNvPicPr>
            <a:picLocks noChangeAspect="1"/>
          </p:cNvPicPr>
          <p:nvPr/>
        </p:nvPicPr>
        <p:blipFill>
          <a:blip r:embed="rId4"/>
          <a:stretch>
            <a:fillRect/>
          </a:stretch>
        </p:blipFill>
        <p:spPr>
          <a:xfrm>
            <a:off x="8113161" y="1847366"/>
            <a:ext cx="3422002" cy="2522854"/>
          </a:xfrm>
          <a:prstGeom prst="rect">
            <a:avLst/>
          </a:prstGeom>
        </p:spPr>
      </p:pic>
    </p:spTree>
    <p:extLst>
      <p:ext uri="{BB962C8B-B14F-4D97-AF65-F5344CB8AC3E}">
        <p14:creationId xmlns:p14="http://schemas.microsoft.com/office/powerpoint/2010/main" val="28400909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B5E8F9-34FE-FA9E-B112-6C401039AB31}"/>
              </a:ext>
            </a:extLst>
          </p:cNvPr>
          <p:cNvSpPr>
            <a:spLocks noGrp="1"/>
          </p:cNvSpPr>
          <p:nvPr>
            <p:ph type="title"/>
          </p:nvPr>
        </p:nvSpPr>
        <p:spPr>
          <a:xfrm>
            <a:off x="838201" y="643467"/>
            <a:ext cx="3888526" cy="1800526"/>
          </a:xfrm>
        </p:spPr>
        <p:txBody>
          <a:bodyPr>
            <a:normAutofit/>
          </a:bodyPr>
          <a:lstStyle/>
          <a:p>
            <a:r>
              <a:rPr lang="en-US" altLang="en-US" dirty="0"/>
              <a:t>Paging Hardware</a:t>
            </a:r>
            <a:endParaRPr lang="ar-EG" dirty="0"/>
          </a:p>
        </p:txBody>
      </p:sp>
      <p:sp>
        <p:nvSpPr>
          <p:cNvPr id="3" name="Content Placeholder 2">
            <a:extLst>
              <a:ext uri="{FF2B5EF4-FFF2-40B4-BE49-F238E27FC236}">
                <a16:creationId xmlns:a16="http://schemas.microsoft.com/office/drawing/2014/main" id="{FE1E2D3F-16B2-4D1E-947E-5BFA0681D3A8}"/>
              </a:ext>
            </a:extLst>
          </p:cNvPr>
          <p:cNvSpPr>
            <a:spLocks noGrp="1"/>
          </p:cNvSpPr>
          <p:nvPr>
            <p:ph idx="1"/>
          </p:nvPr>
        </p:nvSpPr>
        <p:spPr>
          <a:xfrm>
            <a:off x="838201" y="2623381"/>
            <a:ext cx="5391016" cy="3898717"/>
          </a:xfrm>
        </p:spPr>
        <p:txBody>
          <a:bodyPr>
            <a:normAutofit/>
          </a:bodyPr>
          <a:lstStyle/>
          <a:p>
            <a:r>
              <a:rPr lang="en-US" sz="2000" dirty="0"/>
              <a:t>Steps taken by the </a:t>
            </a:r>
            <a:r>
              <a:rPr lang="en-US" sz="2000" b="1" i="1" dirty="0">
                <a:solidFill>
                  <a:srgbClr val="0070C0"/>
                </a:solidFill>
              </a:rPr>
              <a:t>MMU</a:t>
            </a:r>
            <a:r>
              <a:rPr lang="en-US" sz="2000" dirty="0"/>
              <a:t> to translate a </a:t>
            </a:r>
            <a:r>
              <a:rPr lang="en-US" sz="2000" b="1" i="1" dirty="0">
                <a:solidFill>
                  <a:srgbClr val="0070C0"/>
                </a:solidFill>
              </a:rPr>
              <a:t>logical address </a:t>
            </a:r>
            <a:r>
              <a:rPr lang="en-US" sz="2000" dirty="0"/>
              <a:t>generated by the CPU to a </a:t>
            </a:r>
            <a:r>
              <a:rPr lang="en-US" sz="2000" b="1" i="1" dirty="0">
                <a:solidFill>
                  <a:srgbClr val="0070C0"/>
                </a:solidFill>
              </a:rPr>
              <a:t>physical address</a:t>
            </a:r>
            <a:r>
              <a:rPr lang="en-US" sz="2000" dirty="0"/>
              <a:t>:</a:t>
            </a:r>
          </a:p>
          <a:p>
            <a:pPr lvl="1">
              <a:buSzPct val="100000"/>
              <a:buFont typeface="+mj-lt"/>
              <a:buAutoNum type="arabicPeriod"/>
            </a:pPr>
            <a:r>
              <a:rPr lang="en-US" sz="1600" b="1" dirty="0"/>
              <a:t>Extract</a:t>
            </a:r>
            <a:r>
              <a:rPr lang="en-US" sz="1600" dirty="0"/>
              <a:t> the </a:t>
            </a:r>
            <a:r>
              <a:rPr lang="en-US" sz="1600" b="1" i="1" dirty="0">
                <a:solidFill>
                  <a:srgbClr val="0070C0"/>
                </a:solidFill>
                <a:cs typeface="ＭＳ Ｐゴシック" charset="-128"/>
              </a:rPr>
              <a:t>page number </a:t>
            </a:r>
            <a:r>
              <a:rPr lang="en-US" sz="1600" b="1" i="1" dirty="0">
                <a:solidFill>
                  <a:srgbClr val="FF0000"/>
                </a:solidFill>
              </a:rPr>
              <a:t>p</a:t>
            </a:r>
            <a:r>
              <a:rPr lang="en-US" sz="1600" dirty="0"/>
              <a:t> and use it as an </a:t>
            </a:r>
            <a:r>
              <a:rPr lang="en-US" sz="1600" b="1" dirty="0"/>
              <a:t>index</a:t>
            </a:r>
            <a:r>
              <a:rPr lang="en-US" sz="1600" dirty="0"/>
              <a:t> into the </a:t>
            </a:r>
            <a:r>
              <a:rPr lang="en-US" sz="1600" b="1" dirty="0"/>
              <a:t>page table</a:t>
            </a:r>
          </a:p>
          <a:p>
            <a:pPr lvl="1">
              <a:buSzPct val="100000"/>
              <a:buFont typeface="+mj-lt"/>
              <a:buAutoNum type="arabicPeriod"/>
            </a:pPr>
            <a:r>
              <a:rPr lang="en-US" sz="1600" b="1" dirty="0"/>
              <a:t>Extract</a:t>
            </a:r>
            <a:r>
              <a:rPr lang="en-US" sz="1600" dirty="0"/>
              <a:t> the corresponding </a:t>
            </a:r>
            <a:r>
              <a:rPr lang="en-US" sz="1600" b="1" i="1" dirty="0">
                <a:solidFill>
                  <a:srgbClr val="0070C0"/>
                </a:solidFill>
                <a:cs typeface="ＭＳ Ｐゴシック" charset="-128"/>
              </a:rPr>
              <a:t>frame number</a:t>
            </a:r>
            <a:r>
              <a:rPr lang="en-US" sz="1600" dirty="0"/>
              <a:t> </a:t>
            </a:r>
            <a:r>
              <a:rPr lang="en-US" sz="1600" b="1" i="1" dirty="0">
                <a:solidFill>
                  <a:srgbClr val="FF0000"/>
                </a:solidFill>
              </a:rPr>
              <a:t>f</a:t>
            </a:r>
            <a:r>
              <a:rPr lang="en-US" sz="1600" dirty="0"/>
              <a:t> from the </a:t>
            </a:r>
            <a:r>
              <a:rPr lang="en-US" sz="1600" b="1" dirty="0"/>
              <a:t>page table</a:t>
            </a:r>
          </a:p>
          <a:p>
            <a:pPr lvl="1">
              <a:buSzPct val="100000"/>
              <a:buFont typeface="+mj-lt"/>
              <a:buAutoNum type="arabicPeriod"/>
            </a:pPr>
            <a:r>
              <a:rPr lang="en-US" sz="1600" b="1" dirty="0"/>
              <a:t>Replace</a:t>
            </a:r>
            <a:r>
              <a:rPr lang="en-US" sz="1600" dirty="0"/>
              <a:t> the </a:t>
            </a:r>
            <a:r>
              <a:rPr lang="en-US" sz="1600" b="1" i="1" dirty="0">
                <a:solidFill>
                  <a:srgbClr val="0070C0"/>
                </a:solidFill>
                <a:cs typeface="ＭＳ Ｐゴシック" charset="-128"/>
              </a:rPr>
              <a:t>page number </a:t>
            </a:r>
            <a:r>
              <a:rPr lang="en-US" sz="1600" b="1" i="1" dirty="0">
                <a:solidFill>
                  <a:srgbClr val="FF0000"/>
                </a:solidFill>
              </a:rPr>
              <a:t>p</a:t>
            </a:r>
            <a:r>
              <a:rPr lang="en-US" sz="1600" dirty="0"/>
              <a:t> in the logical address with the frame number </a:t>
            </a:r>
            <a:r>
              <a:rPr lang="en-US" sz="1600" b="1" i="1" dirty="0">
                <a:solidFill>
                  <a:srgbClr val="FF0000"/>
                </a:solidFill>
              </a:rPr>
              <a:t>f</a:t>
            </a:r>
          </a:p>
          <a:p>
            <a:r>
              <a:rPr lang="en-US" sz="1600" i="1" dirty="0"/>
              <a:t>As the offset </a:t>
            </a:r>
            <a:r>
              <a:rPr lang="en-US" sz="1600" b="1" i="1" dirty="0">
                <a:solidFill>
                  <a:srgbClr val="FF0000"/>
                </a:solidFill>
              </a:rPr>
              <a:t>d</a:t>
            </a:r>
            <a:r>
              <a:rPr lang="en-US" sz="1600" i="1" dirty="0"/>
              <a:t> does not change, it is not replaced, and the frame number and offset now comprise the </a:t>
            </a:r>
            <a:r>
              <a:rPr lang="en-US" sz="1600" i="1" dirty="0">
                <a:solidFill>
                  <a:srgbClr val="FF0000"/>
                </a:solidFill>
              </a:rPr>
              <a:t>physical address</a:t>
            </a:r>
            <a:r>
              <a:rPr lang="en-US" sz="1600" i="1" dirty="0"/>
              <a:t>.</a:t>
            </a:r>
          </a:p>
          <a:p>
            <a:r>
              <a:rPr lang="en-US" sz="1400" dirty="0"/>
              <a:t>Address space = # of pages </a:t>
            </a:r>
            <a:r>
              <a:rPr lang="en-US" sz="1400" dirty="0">
                <a:solidFill>
                  <a:srgbClr val="00B0F0"/>
                </a:solidFill>
              </a:rPr>
              <a:t>(frames) </a:t>
            </a:r>
            <a:r>
              <a:rPr lang="en-US" sz="1400" dirty="0"/>
              <a:t>x page </a:t>
            </a:r>
            <a:r>
              <a:rPr lang="en-US" sz="1400" dirty="0">
                <a:solidFill>
                  <a:srgbClr val="00B0F0"/>
                </a:solidFill>
              </a:rPr>
              <a:t>(frame) </a:t>
            </a:r>
            <a:r>
              <a:rPr lang="en-US" sz="1400" dirty="0"/>
              <a:t>size</a:t>
            </a:r>
          </a:p>
          <a:p>
            <a:endParaRPr lang="en-US" sz="1400" b="1" i="1" dirty="0"/>
          </a:p>
          <a:p>
            <a:endParaRPr lang="ar-EG" dirty="0"/>
          </a:p>
        </p:txBody>
      </p:sp>
      <p:pic>
        <p:nvPicPr>
          <p:cNvPr id="4" name="Picture 3" descr="A diagram of a physical address&#10;&#10;Description automatically generated with low confidence">
            <a:extLst>
              <a:ext uri="{FF2B5EF4-FFF2-40B4-BE49-F238E27FC236}">
                <a16:creationId xmlns:a16="http://schemas.microsoft.com/office/drawing/2014/main" id="{A8D40407-2B70-2772-B15B-9007B0B944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226286"/>
            <a:ext cx="4747547" cy="2634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7EFDC3-16BC-41C6-9509-A54864929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450" y="2968005"/>
            <a:ext cx="3922160" cy="3663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6C5FBC2-B378-A550-E278-5754D46DE60F}"/>
                  </a:ext>
                </a:extLst>
              </p14:cNvPr>
              <p14:cNvContentPartPr/>
              <p14:nvPr/>
            </p14:nvContentPartPr>
            <p14:xfrm>
              <a:off x="7062811" y="3396078"/>
              <a:ext cx="3960" cy="1202760"/>
            </p14:xfrm>
          </p:contentPart>
        </mc:Choice>
        <mc:Fallback xmlns="">
          <p:pic>
            <p:nvPicPr>
              <p:cNvPr id="6" name="Ink 5">
                <a:extLst>
                  <a:ext uri="{FF2B5EF4-FFF2-40B4-BE49-F238E27FC236}">
                    <a16:creationId xmlns:a16="http://schemas.microsoft.com/office/drawing/2014/main" id="{36C5FBC2-B378-A550-E278-5754D46DE60F}"/>
                  </a:ext>
                </a:extLst>
              </p:cNvPr>
              <p:cNvPicPr/>
              <p:nvPr/>
            </p:nvPicPr>
            <p:blipFill>
              <a:blip r:embed="rId5"/>
              <a:stretch>
                <a:fillRect/>
              </a:stretch>
            </p:blipFill>
            <p:spPr>
              <a:xfrm>
                <a:off x="7054171" y="3387078"/>
                <a:ext cx="21600" cy="122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7AA99B4-7E4E-AB4A-6F1D-E796BD5681AE}"/>
                  </a:ext>
                </a:extLst>
              </p14:cNvPr>
              <p14:cNvContentPartPr/>
              <p14:nvPr/>
            </p14:nvContentPartPr>
            <p14:xfrm>
              <a:off x="6605971" y="3940758"/>
              <a:ext cx="150480" cy="91080"/>
            </p14:xfrm>
          </p:contentPart>
        </mc:Choice>
        <mc:Fallback xmlns="">
          <p:pic>
            <p:nvPicPr>
              <p:cNvPr id="7" name="Ink 6">
                <a:extLst>
                  <a:ext uri="{FF2B5EF4-FFF2-40B4-BE49-F238E27FC236}">
                    <a16:creationId xmlns:a16="http://schemas.microsoft.com/office/drawing/2014/main" id="{17AA99B4-7E4E-AB4A-6F1D-E796BD5681AE}"/>
                  </a:ext>
                </a:extLst>
              </p:cNvPr>
              <p:cNvPicPr/>
              <p:nvPr/>
            </p:nvPicPr>
            <p:blipFill>
              <a:blip r:embed="rId7"/>
              <a:stretch>
                <a:fillRect/>
              </a:stretch>
            </p:blipFill>
            <p:spPr>
              <a:xfrm>
                <a:off x="6596971" y="3932118"/>
                <a:ext cx="168120" cy="108720"/>
              </a:xfrm>
              <a:prstGeom prst="rect">
                <a:avLst/>
              </a:prstGeom>
            </p:spPr>
          </p:pic>
        </mc:Fallback>
      </mc:AlternateContent>
      <p:grpSp>
        <p:nvGrpSpPr>
          <p:cNvPr id="16" name="Group 15">
            <a:extLst>
              <a:ext uri="{FF2B5EF4-FFF2-40B4-BE49-F238E27FC236}">
                <a16:creationId xmlns:a16="http://schemas.microsoft.com/office/drawing/2014/main" id="{217391AF-266B-5C9D-31B5-8ACB1F4FD1DE}"/>
              </a:ext>
            </a:extLst>
          </p:cNvPr>
          <p:cNvGrpSpPr/>
          <p:nvPr/>
        </p:nvGrpSpPr>
        <p:grpSpPr>
          <a:xfrm>
            <a:off x="7930771" y="3376998"/>
            <a:ext cx="263520" cy="356040"/>
            <a:chOff x="7930771" y="3376998"/>
            <a:chExt cx="263520" cy="35604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C84A6D39-04EF-1B43-36E7-08FF67185A3B}"/>
                    </a:ext>
                  </a:extLst>
                </p14:cNvPr>
                <p14:cNvContentPartPr/>
                <p14:nvPr/>
              </p14:nvContentPartPr>
              <p14:xfrm>
                <a:off x="7930771" y="3376998"/>
                <a:ext cx="39960" cy="272880"/>
              </p14:xfrm>
            </p:contentPart>
          </mc:Choice>
          <mc:Fallback xmlns="">
            <p:pic>
              <p:nvPicPr>
                <p:cNvPr id="13" name="Ink 12">
                  <a:extLst>
                    <a:ext uri="{FF2B5EF4-FFF2-40B4-BE49-F238E27FC236}">
                      <a16:creationId xmlns:a16="http://schemas.microsoft.com/office/drawing/2014/main" id="{C84A6D39-04EF-1B43-36E7-08FF67185A3B}"/>
                    </a:ext>
                  </a:extLst>
                </p:cNvPr>
                <p:cNvPicPr/>
                <p:nvPr/>
              </p:nvPicPr>
              <p:blipFill>
                <a:blip r:embed="rId9"/>
                <a:stretch>
                  <a:fillRect/>
                </a:stretch>
              </p:blipFill>
              <p:spPr>
                <a:xfrm>
                  <a:off x="7921771" y="3368358"/>
                  <a:ext cx="576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938D09D-AF25-340F-738B-79E2D3E93E52}"/>
                    </a:ext>
                  </a:extLst>
                </p14:cNvPr>
                <p14:cNvContentPartPr/>
                <p14:nvPr/>
              </p14:nvContentPartPr>
              <p14:xfrm>
                <a:off x="8109331" y="3482838"/>
                <a:ext cx="84960" cy="99000"/>
              </p14:xfrm>
            </p:contentPart>
          </mc:Choice>
          <mc:Fallback xmlns="">
            <p:pic>
              <p:nvPicPr>
                <p:cNvPr id="14" name="Ink 13">
                  <a:extLst>
                    <a:ext uri="{FF2B5EF4-FFF2-40B4-BE49-F238E27FC236}">
                      <a16:creationId xmlns:a16="http://schemas.microsoft.com/office/drawing/2014/main" id="{B938D09D-AF25-340F-738B-79E2D3E93E52}"/>
                    </a:ext>
                  </a:extLst>
                </p:cNvPr>
                <p:cNvPicPr/>
                <p:nvPr/>
              </p:nvPicPr>
              <p:blipFill>
                <a:blip r:embed="rId11"/>
                <a:stretch>
                  <a:fillRect/>
                </a:stretch>
              </p:blipFill>
              <p:spPr>
                <a:xfrm>
                  <a:off x="8100691" y="3474198"/>
                  <a:ext cx="1026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BBFB4931-C384-89AE-2E09-139F049F45A7}"/>
                    </a:ext>
                  </a:extLst>
                </p14:cNvPr>
                <p14:cNvContentPartPr/>
                <p14:nvPr/>
              </p14:nvContentPartPr>
              <p14:xfrm>
                <a:off x="8052091" y="3625758"/>
                <a:ext cx="73440" cy="107280"/>
              </p14:xfrm>
            </p:contentPart>
          </mc:Choice>
          <mc:Fallback xmlns="">
            <p:pic>
              <p:nvPicPr>
                <p:cNvPr id="15" name="Ink 14">
                  <a:extLst>
                    <a:ext uri="{FF2B5EF4-FFF2-40B4-BE49-F238E27FC236}">
                      <a16:creationId xmlns:a16="http://schemas.microsoft.com/office/drawing/2014/main" id="{BBFB4931-C384-89AE-2E09-139F049F45A7}"/>
                    </a:ext>
                  </a:extLst>
                </p:cNvPr>
                <p:cNvPicPr/>
                <p:nvPr/>
              </p:nvPicPr>
              <p:blipFill>
                <a:blip r:embed="rId13"/>
                <a:stretch>
                  <a:fillRect/>
                </a:stretch>
              </p:blipFill>
              <p:spPr>
                <a:xfrm>
                  <a:off x="8043091" y="3616758"/>
                  <a:ext cx="91080" cy="124920"/>
                </a:xfrm>
                <a:prstGeom prst="rect">
                  <a:avLst/>
                </a:prstGeom>
              </p:spPr>
            </p:pic>
          </mc:Fallback>
        </mc:AlternateContent>
      </p:grpSp>
    </p:spTree>
    <p:extLst>
      <p:ext uri="{BB962C8B-B14F-4D97-AF65-F5344CB8AC3E}">
        <p14:creationId xmlns:p14="http://schemas.microsoft.com/office/powerpoint/2010/main" val="944480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6CD0-0244-FB5E-3563-DF6961107D92}"/>
              </a:ext>
            </a:extLst>
          </p:cNvPr>
          <p:cNvSpPr>
            <a:spLocks noGrp="1"/>
          </p:cNvSpPr>
          <p:nvPr>
            <p:ph type="title"/>
          </p:nvPr>
        </p:nvSpPr>
        <p:spPr/>
        <p:txBody>
          <a:bodyPr/>
          <a:lstStyle/>
          <a:p>
            <a:r>
              <a:rPr lang="en-US" altLang="en-US" dirty="0"/>
              <a:t>Paging Example </a:t>
            </a:r>
            <a:endParaRPr lang="ar-EG" dirty="0"/>
          </a:p>
        </p:txBody>
      </p:sp>
      <p:sp>
        <p:nvSpPr>
          <p:cNvPr id="3" name="Content Placeholder 2">
            <a:extLst>
              <a:ext uri="{FF2B5EF4-FFF2-40B4-BE49-F238E27FC236}">
                <a16:creationId xmlns:a16="http://schemas.microsoft.com/office/drawing/2014/main" id="{0CF6281C-587C-6354-3B43-42621315E765}"/>
              </a:ext>
            </a:extLst>
          </p:cNvPr>
          <p:cNvSpPr>
            <a:spLocks noGrp="1"/>
          </p:cNvSpPr>
          <p:nvPr>
            <p:ph idx="1"/>
          </p:nvPr>
        </p:nvSpPr>
        <p:spPr>
          <a:xfrm>
            <a:off x="838200" y="1567543"/>
            <a:ext cx="4862804" cy="4837922"/>
          </a:xfrm>
        </p:spPr>
        <p:txBody>
          <a:bodyPr>
            <a:normAutofit fontScale="92500" lnSpcReduction="20000"/>
          </a:bodyPr>
          <a:lstStyle/>
          <a:p>
            <a:r>
              <a:rPr lang="en-US" altLang="en-US" sz="1600" b="1" dirty="0"/>
              <a:t>Page size </a:t>
            </a:r>
            <a:r>
              <a:rPr lang="en-US" altLang="en-US" sz="1600" dirty="0"/>
              <a:t>of </a:t>
            </a:r>
            <a:r>
              <a:rPr lang="en-US" altLang="en-US" sz="1600" dirty="0">
                <a:solidFill>
                  <a:srgbClr val="FF0000"/>
                </a:solidFill>
              </a:rPr>
              <a:t>4 bytes</a:t>
            </a:r>
            <a:endParaRPr lang="en-US" altLang="en-US" sz="1600" dirty="0"/>
          </a:p>
          <a:p>
            <a:r>
              <a:rPr lang="en-US" altLang="en-US" sz="1600" b="1" dirty="0"/>
              <a:t>Logical address</a:t>
            </a:r>
            <a:r>
              <a:rPr lang="en-US" altLang="en-US" sz="1600" dirty="0"/>
              <a:t>:  </a:t>
            </a:r>
            <a:r>
              <a:rPr lang="en-US" altLang="en-US" sz="1600" i="1" dirty="0">
                <a:solidFill>
                  <a:srgbClr val="FF0000"/>
                </a:solidFill>
              </a:rPr>
              <a:t>m = 4 </a:t>
            </a:r>
            <a:r>
              <a:rPr lang="en-US" altLang="en-US" sz="1600" dirty="0"/>
              <a:t>and </a:t>
            </a:r>
            <a:r>
              <a:rPr lang="en-US" altLang="en-US" sz="1600" i="1" dirty="0">
                <a:solidFill>
                  <a:srgbClr val="FF0000"/>
                </a:solidFill>
              </a:rPr>
              <a:t>n = 2</a:t>
            </a:r>
            <a:r>
              <a:rPr lang="en-US" altLang="en-US" sz="1600" dirty="0"/>
              <a:t>;</a:t>
            </a:r>
          </a:p>
          <a:p>
            <a:r>
              <a:rPr lang="en-US" altLang="en-US" sz="1600" b="1" dirty="0"/>
              <a:t>Physical memory </a:t>
            </a:r>
            <a:r>
              <a:rPr lang="en-US" altLang="en-US" sz="1600" dirty="0"/>
              <a:t>of </a:t>
            </a:r>
            <a:r>
              <a:rPr lang="en-US" altLang="en-US" sz="1600" dirty="0">
                <a:solidFill>
                  <a:srgbClr val="FF0000"/>
                </a:solidFill>
              </a:rPr>
              <a:t>32</a:t>
            </a:r>
            <a:r>
              <a:rPr lang="en-US" altLang="en-US" sz="1600" dirty="0"/>
              <a:t> bytes (</a:t>
            </a:r>
            <a:r>
              <a:rPr lang="en-US" altLang="en-US" sz="1600" i="1" dirty="0">
                <a:solidFill>
                  <a:srgbClr val="FF0000"/>
                </a:solidFill>
              </a:rPr>
              <a:t>8</a:t>
            </a:r>
            <a:r>
              <a:rPr lang="en-US" altLang="en-US" sz="1600" i="1" dirty="0"/>
              <a:t> frames</a:t>
            </a:r>
            <a:r>
              <a:rPr lang="en-US" altLang="en-US" sz="1600" dirty="0"/>
              <a:t>)</a:t>
            </a:r>
          </a:p>
          <a:p>
            <a:r>
              <a:rPr lang="en-US" sz="1200" dirty="0">
                <a:solidFill>
                  <a:srgbClr val="00B0F0"/>
                </a:solidFill>
              </a:rPr>
              <a:t>Physical address  = Frame number x frame size + offset</a:t>
            </a:r>
          </a:p>
          <a:p>
            <a:r>
              <a:rPr lang="en-US" sz="1600" dirty="0"/>
              <a:t>Indexing into the page table, we find that page </a:t>
            </a:r>
            <a:r>
              <a:rPr lang="en-US" sz="1600" b="1" dirty="0">
                <a:solidFill>
                  <a:srgbClr val="FF0000"/>
                </a:solidFill>
              </a:rPr>
              <a:t>0</a:t>
            </a:r>
            <a:r>
              <a:rPr lang="en-US" sz="1600" dirty="0"/>
              <a:t> is in frame </a:t>
            </a:r>
            <a:r>
              <a:rPr lang="en-US" sz="1600" b="1" dirty="0">
                <a:solidFill>
                  <a:srgbClr val="FF0000"/>
                </a:solidFill>
              </a:rPr>
              <a:t>5</a:t>
            </a:r>
            <a:r>
              <a:rPr lang="en-US" sz="1600" dirty="0"/>
              <a:t>. Thus, </a:t>
            </a:r>
          </a:p>
          <a:p>
            <a:pPr lvl="1"/>
            <a:r>
              <a:rPr lang="en-US" sz="1600" b="1" u="sng" dirty="0"/>
              <a:t>Logical address </a:t>
            </a:r>
            <a:r>
              <a:rPr lang="en-US" sz="1600" b="1" u="sng" dirty="0">
                <a:solidFill>
                  <a:srgbClr val="FF0000"/>
                </a:solidFill>
                <a:cs typeface="ＭＳ Ｐゴシック" charset="-128"/>
              </a:rPr>
              <a:t>0</a:t>
            </a:r>
            <a:r>
              <a:rPr lang="en-US" sz="1600" b="1" dirty="0"/>
              <a:t> </a:t>
            </a:r>
            <a:r>
              <a:rPr lang="en-US" sz="1600" dirty="0"/>
              <a:t>maps to physical address </a:t>
            </a:r>
            <a:r>
              <a:rPr lang="en-US" sz="1600" b="1" dirty="0">
                <a:solidFill>
                  <a:srgbClr val="FF0000"/>
                </a:solidFill>
                <a:cs typeface="ＭＳ Ｐゴシック" charset="-128"/>
              </a:rPr>
              <a:t>20</a:t>
            </a:r>
            <a:r>
              <a:rPr lang="en-US" sz="1600" dirty="0"/>
              <a:t> [= (5 × 4) +0]. </a:t>
            </a:r>
          </a:p>
          <a:p>
            <a:pPr lvl="1"/>
            <a:endParaRPr lang="en-US" sz="600" dirty="0"/>
          </a:p>
          <a:p>
            <a:pPr lvl="1"/>
            <a:r>
              <a:rPr lang="en-US" sz="1600" b="1" u="sng" dirty="0"/>
              <a:t>Logical address </a:t>
            </a:r>
            <a:r>
              <a:rPr lang="en-US" sz="1600" b="1" u="sng" dirty="0">
                <a:solidFill>
                  <a:srgbClr val="FF0000"/>
                </a:solidFill>
                <a:cs typeface="ＭＳ Ｐゴシック" charset="-128"/>
              </a:rPr>
              <a:t>3</a:t>
            </a:r>
            <a:r>
              <a:rPr lang="en-US" sz="1600" b="1" dirty="0"/>
              <a:t> </a:t>
            </a:r>
            <a:r>
              <a:rPr lang="en-US" sz="1600" dirty="0"/>
              <a:t>(page </a:t>
            </a:r>
            <a:r>
              <a:rPr lang="en-US" sz="1600" b="1" dirty="0">
                <a:solidFill>
                  <a:srgbClr val="FF0000"/>
                </a:solidFill>
                <a:cs typeface="ＭＳ Ｐゴシック" charset="-128"/>
              </a:rPr>
              <a:t>0</a:t>
            </a:r>
            <a:r>
              <a:rPr lang="en-US" sz="1600" dirty="0"/>
              <a:t>, offset </a:t>
            </a:r>
            <a:r>
              <a:rPr lang="en-US" sz="1600" b="1" dirty="0">
                <a:solidFill>
                  <a:srgbClr val="FF0000"/>
                </a:solidFill>
                <a:cs typeface="ＭＳ Ｐゴシック" charset="-128"/>
              </a:rPr>
              <a:t>3</a:t>
            </a:r>
            <a:r>
              <a:rPr lang="en-US" sz="1600" dirty="0"/>
              <a:t>) maps to physical address </a:t>
            </a:r>
            <a:r>
              <a:rPr lang="en-US" sz="1600" b="1" dirty="0">
                <a:solidFill>
                  <a:srgbClr val="FF0000"/>
                </a:solidFill>
                <a:cs typeface="ＭＳ Ｐゴシック" charset="-128"/>
              </a:rPr>
              <a:t>23</a:t>
            </a:r>
            <a:r>
              <a:rPr lang="en-US" sz="1600" dirty="0"/>
              <a:t> [= (5 × 4) + 3].</a:t>
            </a:r>
          </a:p>
          <a:p>
            <a:pPr lvl="2"/>
            <a:r>
              <a:rPr lang="en-US" sz="1300" dirty="0">
                <a:solidFill>
                  <a:srgbClr val="00B0F0"/>
                </a:solidFill>
              </a:rPr>
              <a:t>Page# =(int) ¾ = 0.</a:t>
            </a:r>
          </a:p>
          <a:p>
            <a:pPr lvl="2"/>
            <a:r>
              <a:rPr lang="en-US" sz="1300" dirty="0">
                <a:solidFill>
                  <a:srgbClr val="00B0F0"/>
                </a:solidFill>
              </a:rPr>
              <a:t>Offset = 3 % 4 = 3.</a:t>
            </a:r>
          </a:p>
          <a:p>
            <a:pPr lvl="1"/>
            <a:r>
              <a:rPr lang="en-US" sz="1600" b="1" u="sng" dirty="0"/>
              <a:t>Logical address </a:t>
            </a:r>
            <a:r>
              <a:rPr lang="en-US" sz="1600" b="1" u="sng" dirty="0">
                <a:solidFill>
                  <a:srgbClr val="FF0000"/>
                </a:solidFill>
              </a:rPr>
              <a:t>4</a:t>
            </a:r>
            <a:r>
              <a:rPr lang="en-US" sz="1600" b="1" dirty="0"/>
              <a:t> </a:t>
            </a:r>
            <a:r>
              <a:rPr lang="en-US" sz="1600" dirty="0"/>
              <a:t>(page </a:t>
            </a:r>
            <a:r>
              <a:rPr lang="en-US" sz="1600" b="1" dirty="0">
                <a:solidFill>
                  <a:srgbClr val="FF0000"/>
                </a:solidFill>
              </a:rPr>
              <a:t>1</a:t>
            </a:r>
            <a:r>
              <a:rPr lang="en-US" sz="1600" dirty="0"/>
              <a:t>, offset </a:t>
            </a:r>
            <a:r>
              <a:rPr lang="en-US" sz="1600" b="1" dirty="0">
                <a:solidFill>
                  <a:srgbClr val="FF0000"/>
                </a:solidFill>
              </a:rPr>
              <a:t>0</a:t>
            </a:r>
            <a:r>
              <a:rPr lang="en-US" sz="1600" dirty="0"/>
              <a:t>); according to the page table, page </a:t>
            </a:r>
            <a:r>
              <a:rPr lang="en-US" sz="1600" b="1" dirty="0">
                <a:solidFill>
                  <a:srgbClr val="FF0000"/>
                </a:solidFill>
              </a:rPr>
              <a:t>1</a:t>
            </a:r>
            <a:r>
              <a:rPr lang="en-US" sz="1600" dirty="0"/>
              <a:t> is mapped to frame </a:t>
            </a:r>
            <a:r>
              <a:rPr lang="en-US" sz="1600" b="1" dirty="0">
                <a:solidFill>
                  <a:srgbClr val="FF0000"/>
                </a:solidFill>
              </a:rPr>
              <a:t>6</a:t>
            </a:r>
            <a:r>
              <a:rPr lang="en-US" sz="1600" dirty="0"/>
              <a:t>.  Thus, logical address </a:t>
            </a:r>
            <a:r>
              <a:rPr lang="en-US" sz="1600" b="1" dirty="0">
                <a:solidFill>
                  <a:srgbClr val="FF0000"/>
                </a:solidFill>
                <a:cs typeface="ＭＳ Ｐゴシック" charset="-128"/>
              </a:rPr>
              <a:t>4</a:t>
            </a:r>
            <a:r>
              <a:rPr lang="en-US" sz="1600" dirty="0"/>
              <a:t> maps to </a:t>
            </a:r>
            <a:br>
              <a:rPr lang="en-US" sz="1600" dirty="0"/>
            </a:br>
            <a:r>
              <a:rPr lang="en-US" sz="1600" dirty="0"/>
              <a:t>physical address </a:t>
            </a:r>
            <a:r>
              <a:rPr lang="en-US" sz="1600" b="1" dirty="0">
                <a:solidFill>
                  <a:srgbClr val="FF0000"/>
                </a:solidFill>
                <a:cs typeface="ＭＳ Ｐゴシック" charset="-128"/>
              </a:rPr>
              <a:t>24</a:t>
            </a:r>
            <a:r>
              <a:rPr lang="en-US" sz="1600" dirty="0"/>
              <a:t> [= (6 × 4) + 0]. </a:t>
            </a:r>
          </a:p>
          <a:p>
            <a:endParaRPr lang="en-US" sz="300" dirty="0"/>
          </a:p>
          <a:p>
            <a:pPr lvl="1"/>
            <a:r>
              <a:rPr lang="en-US" sz="1600" b="1" u="sng" dirty="0"/>
              <a:t>Logical address </a:t>
            </a:r>
            <a:r>
              <a:rPr lang="en-US" sz="1600" b="1" u="sng" dirty="0">
                <a:solidFill>
                  <a:srgbClr val="FF0000"/>
                </a:solidFill>
              </a:rPr>
              <a:t>13</a:t>
            </a:r>
            <a:r>
              <a:rPr lang="en-US" sz="1600" b="1" dirty="0"/>
              <a:t> </a:t>
            </a:r>
            <a:r>
              <a:rPr lang="en-US" sz="1600" dirty="0"/>
              <a:t>maps to physical address </a:t>
            </a:r>
            <a:r>
              <a:rPr lang="en-US" sz="1600" b="1" dirty="0">
                <a:solidFill>
                  <a:srgbClr val="FF0000"/>
                </a:solidFill>
              </a:rPr>
              <a:t>9</a:t>
            </a:r>
            <a:r>
              <a:rPr lang="en-US" sz="1600" dirty="0"/>
              <a:t>.</a:t>
            </a:r>
            <a:endParaRPr lang="en-US" altLang="en-US" sz="1400" dirty="0"/>
          </a:p>
          <a:p>
            <a:endParaRPr lang="ar-EG" dirty="0"/>
          </a:p>
        </p:txBody>
      </p:sp>
      <p:grpSp>
        <p:nvGrpSpPr>
          <p:cNvPr id="4" name="Group 3">
            <a:extLst>
              <a:ext uri="{FF2B5EF4-FFF2-40B4-BE49-F238E27FC236}">
                <a16:creationId xmlns:a16="http://schemas.microsoft.com/office/drawing/2014/main" id="{EBABBD0B-89A1-FEDE-BB7A-BD719AD7ED71}"/>
              </a:ext>
            </a:extLst>
          </p:cNvPr>
          <p:cNvGrpSpPr/>
          <p:nvPr/>
        </p:nvGrpSpPr>
        <p:grpSpPr>
          <a:xfrm>
            <a:off x="6899797" y="526973"/>
            <a:ext cx="4326675" cy="5965902"/>
            <a:chOff x="4356910" y="892098"/>
            <a:chExt cx="4787092" cy="5965902"/>
          </a:xfrm>
        </p:grpSpPr>
        <p:pic>
          <p:nvPicPr>
            <p:cNvPr id="5" name="Picture 4">
              <a:extLst>
                <a:ext uri="{FF2B5EF4-FFF2-40B4-BE49-F238E27FC236}">
                  <a16:creationId xmlns:a16="http://schemas.microsoft.com/office/drawing/2014/main" id="{A65BE403-7D86-6F2B-506A-E5F8D6B47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910" y="892098"/>
              <a:ext cx="4787092" cy="59659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B662A22-FC31-F12C-7D1C-4F1B07F8FE8E}"/>
                </a:ext>
              </a:extLst>
            </p:cNvPr>
            <p:cNvGrpSpPr/>
            <p:nvPr/>
          </p:nvGrpSpPr>
          <p:grpSpPr>
            <a:xfrm>
              <a:off x="7424851" y="1127711"/>
              <a:ext cx="903249" cy="5298123"/>
              <a:chOff x="7424851" y="1127711"/>
              <a:chExt cx="903249" cy="5298123"/>
            </a:xfrm>
          </p:grpSpPr>
          <p:sp>
            <p:nvSpPr>
              <p:cNvPr id="12" name="TextBox 1">
                <a:extLst>
                  <a:ext uri="{FF2B5EF4-FFF2-40B4-BE49-F238E27FC236}">
                    <a16:creationId xmlns:a16="http://schemas.microsoft.com/office/drawing/2014/main" id="{BD5388F3-C0B7-D42C-07A5-87F582B4FAF1}"/>
                  </a:ext>
                </a:extLst>
              </p:cNvPr>
              <p:cNvSpPr txBox="1"/>
              <p:nvPr/>
            </p:nvSpPr>
            <p:spPr>
              <a:xfrm>
                <a:off x="7424851" y="112771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0</a:t>
                </a:r>
              </a:p>
            </p:txBody>
          </p:sp>
          <p:sp>
            <p:nvSpPr>
              <p:cNvPr id="13" name="TextBox 5">
                <a:extLst>
                  <a:ext uri="{FF2B5EF4-FFF2-40B4-BE49-F238E27FC236}">
                    <a16:creationId xmlns:a16="http://schemas.microsoft.com/office/drawing/2014/main" id="{301724B4-04D3-7A39-F790-D4F9B67283C9}"/>
                  </a:ext>
                </a:extLst>
              </p:cNvPr>
              <p:cNvSpPr txBox="1"/>
              <p:nvPr/>
            </p:nvSpPr>
            <p:spPr>
              <a:xfrm>
                <a:off x="7424851" y="1881237"/>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1</a:t>
                </a:r>
              </a:p>
            </p:txBody>
          </p:sp>
          <p:sp>
            <p:nvSpPr>
              <p:cNvPr id="14" name="TextBox 6">
                <a:extLst>
                  <a:ext uri="{FF2B5EF4-FFF2-40B4-BE49-F238E27FC236}">
                    <a16:creationId xmlns:a16="http://schemas.microsoft.com/office/drawing/2014/main" id="{090B4C46-8861-69E2-89FC-E3848D6499A5}"/>
                  </a:ext>
                </a:extLst>
              </p:cNvPr>
              <p:cNvSpPr txBox="1"/>
              <p:nvPr/>
            </p:nvSpPr>
            <p:spPr>
              <a:xfrm>
                <a:off x="7424851" y="263459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2</a:t>
                </a:r>
              </a:p>
            </p:txBody>
          </p:sp>
          <p:sp>
            <p:nvSpPr>
              <p:cNvPr id="15" name="TextBox 7">
                <a:extLst>
                  <a:ext uri="{FF2B5EF4-FFF2-40B4-BE49-F238E27FC236}">
                    <a16:creationId xmlns:a16="http://schemas.microsoft.com/office/drawing/2014/main" id="{47B2AB59-1F31-E4AA-8F9D-FE9E75863A3B}"/>
                  </a:ext>
                </a:extLst>
              </p:cNvPr>
              <p:cNvSpPr txBox="1"/>
              <p:nvPr/>
            </p:nvSpPr>
            <p:spPr>
              <a:xfrm>
                <a:off x="7424851" y="3302716"/>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3</a:t>
                </a:r>
              </a:p>
            </p:txBody>
          </p:sp>
          <p:sp>
            <p:nvSpPr>
              <p:cNvPr id="16" name="TextBox 8">
                <a:extLst>
                  <a:ext uri="{FF2B5EF4-FFF2-40B4-BE49-F238E27FC236}">
                    <a16:creationId xmlns:a16="http://schemas.microsoft.com/office/drawing/2014/main" id="{F276D0DE-B83F-31DF-D76B-B570A4D9463E}"/>
                  </a:ext>
                </a:extLst>
              </p:cNvPr>
              <p:cNvSpPr txBox="1"/>
              <p:nvPr/>
            </p:nvSpPr>
            <p:spPr>
              <a:xfrm>
                <a:off x="7424851" y="4073912"/>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4</a:t>
                </a:r>
              </a:p>
            </p:txBody>
          </p:sp>
          <p:sp>
            <p:nvSpPr>
              <p:cNvPr id="17" name="TextBox 9">
                <a:extLst>
                  <a:ext uri="{FF2B5EF4-FFF2-40B4-BE49-F238E27FC236}">
                    <a16:creationId xmlns:a16="http://schemas.microsoft.com/office/drawing/2014/main" id="{4D7A8D20-DD97-3116-0A0B-DBC073FA19CA}"/>
                  </a:ext>
                </a:extLst>
              </p:cNvPr>
              <p:cNvSpPr txBox="1"/>
              <p:nvPr/>
            </p:nvSpPr>
            <p:spPr>
              <a:xfrm>
                <a:off x="7424851" y="4742037"/>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5</a:t>
                </a:r>
              </a:p>
            </p:txBody>
          </p:sp>
          <p:sp>
            <p:nvSpPr>
              <p:cNvPr id="18" name="TextBox 10">
                <a:extLst>
                  <a:ext uri="{FF2B5EF4-FFF2-40B4-BE49-F238E27FC236}">
                    <a16:creationId xmlns:a16="http://schemas.microsoft.com/office/drawing/2014/main" id="{72AB7994-86CD-C0CE-E62D-836FCF872F49}"/>
                  </a:ext>
                </a:extLst>
              </p:cNvPr>
              <p:cNvSpPr txBox="1"/>
              <p:nvPr/>
            </p:nvSpPr>
            <p:spPr>
              <a:xfrm>
                <a:off x="7424851" y="5445436"/>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6</a:t>
                </a:r>
              </a:p>
            </p:txBody>
          </p:sp>
          <p:sp>
            <p:nvSpPr>
              <p:cNvPr id="19" name="TextBox 11">
                <a:extLst>
                  <a:ext uri="{FF2B5EF4-FFF2-40B4-BE49-F238E27FC236}">
                    <a16:creationId xmlns:a16="http://schemas.microsoft.com/office/drawing/2014/main" id="{D589298B-F242-F218-AF7A-25422CD3A383}"/>
                  </a:ext>
                </a:extLst>
              </p:cNvPr>
              <p:cNvSpPr txBox="1"/>
              <p:nvPr/>
            </p:nvSpPr>
            <p:spPr>
              <a:xfrm>
                <a:off x="7424851" y="6148835"/>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7</a:t>
                </a:r>
              </a:p>
            </p:txBody>
          </p:sp>
        </p:grpSp>
        <p:grpSp>
          <p:nvGrpSpPr>
            <p:cNvPr id="7" name="Group 6">
              <a:extLst>
                <a:ext uri="{FF2B5EF4-FFF2-40B4-BE49-F238E27FC236}">
                  <a16:creationId xmlns:a16="http://schemas.microsoft.com/office/drawing/2014/main" id="{FA216FFA-E7ED-C826-6791-DD6ADC4D0FB9}"/>
                </a:ext>
              </a:extLst>
            </p:cNvPr>
            <p:cNvGrpSpPr/>
            <p:nvPr/>
          </p:nvGrpSpPr>
          <p:grpSpPr>
            <a:xfrm>
              <a:off x="5244788" y="1127711"/>
              <a:ext cx="903249" cy="2452004"/>
              <a:chOff x="5244788" y="1127711"/>
              <a:chExt cx="903249" cy="2452004"/>
            </a:xfrm>
          </p:grpSpPr>
          <p:sp>
            <p:nvSpPr>
              <p:cNvPr id="8" name="TextBox 12">
                <a:extLst>
                  <a:ext uri="{FF2B5EF4-FFF2-40B4-BE49-F238E27FC236}">
                    <a16:creationId xmlns:a16="http://schemas.microsoft.com/office/drawing/2014/main" id="{0C3FD256-3D9B-88C9-4B72-485D882ED0B2}"/>
                  </a:ext>
                </a:extLst>
              </p:cNvPr>
              <p:cNvSpPr txBox="1"/>
              <p:nvPr/>
            </p:nvSpPr>
            <p:spPr>
              <a:xfrm>
                <a:off x="5244788" y="112771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0</a:t>
                </a:r>
              </a:p>
            </p:txBody>
          </p:sp>
          <p:sp>
            <p:nvSpPr>
              <p:cNvPr id="9" name="TextBox 13">
                <a:extLst>
                  <a:ext uri="{FF2B5EF4-FFF2-40B4-BE49-F238E27FC236}">
                    <a16:creationId xmlns:a16="http://schemas.microsoft.com/office/drawing/2014/main" id="{B2AFB08D-189F-DF5C-505F-8B23FBF6F725}"/>
                  </a:ext>
                </a:extLst>
              </p:cNvPr>
              <p:cNvSpPr txBox="1"/>
              <p:nvPr/>
            </p:nvSpPr>
            <p:spPr>
              <a:xfrm>
                <a:off x="5244788" y="1881237"/>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1</a:t>
                </a:r>
              </a:p>
            </p:txBody>
          </p:sp>
          <p:sp>
            <p:nvSpPr>
              <p:cNvPr id="10" name="TextBox 14">
                <a:extLst>
                  <a:ext uri="{FF2B5EF4-FFF2-40B4-BE49-F238E27FC236}">
                    <a16:creationId xmlns:a16="http://schemas.microsoft.com/office/drawing/2014/main" id="{5CE363E9-7422-2D05-5A54-CCCA89A83A3B}"/>
                  </a:ext>
                </a:extLst>
              </p:cNvPr>
              <p:cNvSpPr txBox="1"/>
              <p:nvPr/>
            </p:nvSpPr>
            <p:spPr>
              <a:xfrm>
                <a:off x="5244788" y="263459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2</a:t>
                </a:r>
              </a:p>
            </p:txBody>
          </p:sp>
          <p:sp>
            <p:nvSpPr>
              <p:cNvPr id="11" name="TextBox 15">
                <a:extLst>
                  <a:ext uri="{FF2B5EF4-FFF2-40B4-BE49-F238E27FC236}">
                    <a16:creationId xmlns:a16="http://schemas.microsoft.com/office/drawing/2014/main" id="{01B0CD7D-D535-B3EB-69EC-67AB2A170A76}"/>
                  </a:ext>
                </a:extLst>
              </p:cNvPr>
              <p:cNvSpPr txBox="1"/>
              <p:nvPr/>
            </p:nvSpPr>
            <p:spPr>
              <a:xfrm>
                <a:off x="5244788" y="3302716"/>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3</a:t>
                </a:r>
              </a:p>
            </p:txBody>
          </p:sp>
        </p:grpSp>
      </p:gr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BEF6488C-FA1A-2550-BB88-C7E2E71133D3}"/>
                  </a:ext>
                </a:extLst>
              </p14:cNvPr>
              <p14:cNvContentPartPr/>
              <p14:nvPr/>
            </p14:nvContentPartPr>
            <p14:xfrm>
              <a:off x="8791531" y="1165878"/>
              <a:ext cx="72720" cy="246240"/>
            </p14:xfrm>
          </p:contentPart>
        </mc:Choice>
        <mc:Fallback xmlns="">
          <p:pic>
            <p:nvPicPr>
              <p:cNvPr id="20" name="Ink 19">
                <a:extLst>
                  <a:ext uri="{FF2B5EF4-FFF2-40B4-BE49-F238E27FC236}">
                    <a16:creationId xmlns:a16="http://schemas.microsoft.com/office/drawing/2014/main" id="{BEF6488C-FA1A-2550-BB88-C7E2E71133D3}"/>
                  </a:ext>
                </a:extLst>
              </p:cNvPr>
              <p:cNvPicPr/>
              <p:nvPr/>
            </p:nvPicPr>
            <p:blipFill>
              <a:blip r:embed="rId4"/>
              <a:stretch>
                <a:fillRect/>
              </a:stretch>
            </p:blipFill>
            <p:spPr>
              <a:xfrm>
                <a:off x="8782891" y="1156878"/>
                <a:ext cx="903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E2B983A8-8909-60E4-746E-5CB78A8E78B8}"/>
                  </a:ext>
                </a:extLst>
              </p14:cNvPr>
              <p14:cNvContentPartPr/>
              <p14:nvPr/>
            </p14:nvContentPartPr>
            <p14:xfrm>
              <a:off x="9181051" y="2444238"/>
              <a:ext cx="282960" cy="501120"/>
            </p14:xfrm>
          </p:contentPart>
        </mc:Choice>
        <mc:Fallback xmlns="">
          <p:pic>
            <p:nvPicPr>
              <p:cNvPr id="21" name="Ink 20">
                <a:extLst>
                  <a:ext uri="{FF2B5EF4-FFF2-40B4-BE49-F238E27FC236}">
                    <a16:creationId xmlns:a16="http://schemas.microsoft.com/office/drawing/2014/main" id="{E2B983A8-8909-60E4-746E-5CB78A8E78B8}"/>
                  </a:ext>
                </a:extLst>
              </p:cNvPr>
              <p:cNvPicPr/>
              <p:nvPr/>
            </p:nvPicPr>
            <p:blipFill>
              <a:blip r:embed="rId6"/>
              <a:stretch>
                <a:fillRect/>
              </a:stretch>
            </p:blipFill>
            <p:spPr>
              <a:xfrm>
                <a:off x="9172051" y="2435238"/>
                <a:ext cx="300600" cy="518760"/>
              </a:xfrm>
              <a:prstGeom prst="rect">
                <a:avLst/>
              </a:prstGeom>
            </p:spPr>
          </p:pic>
        </mc:Fallback>
      </mc:AlternateContent>
      <p:grpSp>
        <p:nvGrpSpPr>
          <p:cNvPr id="32" name="Group 31">
            <a:extLst>
              <a:ext uri="{FF2B5EF4-FFF2-40B4-BE49-F238E27FC236}">
                <a16:creationId xmlns:a16="http://schemas.microsoft.com/office/drawing/2014/main" id="{F42B1A33-7E0D-FC93-354D-CC6897E33CCB}"/>
              </a:ext>
            </a:extLst>
          </p:cNvPr>
          <p:cNvGrpSpPr/>
          <p:nvPr/>
        </p:nvGrpSpPr>
        <p:grpSpPr>
          <a:xfrm>
            <a:off x="8714491" y="876798"/>
            <a:ext cx="670680" cy="223920"/>
            <a:chOff x="8714491" y="876798"/>
            <a:chExt cx="670680" cy="223920"/>
          </a:xfrm>
        </p:grpSpPr>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D859477C-822C-E36B-2AE1-941CA1F0133D}"/>
                    </a:ext>
                  </a:extLst>
                </p14:cNvPr>
                <p14:cNvContentPartPr/>
                <p14:nvPr/>
              </p14:nvContentPartPr>
              <p14:xfrm>
                <a:off x="8714491" y="895518"/>
                <a:ext cx="360" cy="158040"/>
              </p14:xfrm>
            </p:contentPart>
          </mc:Choice>
          <mc:Fallback xmlns="">
            <p:pic>
              <p:nvPicPr>
                <p:cNvPr id="22" name="Ink 21">
                  <a:extLst>
                    <a:ext uri="{FF2B5EF4-FFF2-40B4-BE49-F238E27FC236}">
                      <a16:creationId xmlns:a16="http://schemas.microsoft.com/office/drawing/2014/main" id="{D859477C-822C-E36B-2AE1-941CA1F0133D}"/>
                    </a:ext>
                  </a:extLst>
                </p:cNvPr>
                <p:cNvPicPr/>
                <p:nvPr/>
              </p:nvPicPr>
              <p:blipFill>
                <a:blip r:embed="rId8"/>
                <a:stretch>
                  <a:fillRect/>
                </a:stretch>
              </p:blipFill>
              <p:spPr>
                <a:xfrm>
                  <a:off x="8705491" y="886518"/>
                  <a:ext cx="18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C0125034-C5DD-2FF1-ECDE-730AC8FD88FC}"/>
                    </a:ext>
                  </a:extLst>
                </p14:cNvPr>
                <p14:cNvContentPartPr/>
                <p14:nvPr/>
              </p14:nvContentPartPr>
              <p14:xfrm>
                <a:off x="8723851" y="894798"/>
                <a:ext cx="75240" cy="57600"/>
              </p14:xfrm>
            </p:contentPart>
          </mc:Choice>
          <mc:Fallback xmlns="">
            <p:pic>
              <p:nvPicPr>
                <p:cNvPr id="23" name="Ink 22">
                  <a:extLst>
                    <a:ext uri="{FF2B5EF4-FFF2-40B4-BE49-F238E27FC236}">
                      <a16:creationId xmlns:a16="http://schemas.microsoft.com/office/drawing/2014/main" id="{C0125034-C5DD-2FF1-ECDE-730AC8FD88FC}"/>
                    </a:ext>
                  </a:extLst>
                </p:cNvPr>
                <p:cNvPicPr/>
                <p:nvPr/>
              </p:nvPicPr>
              <p:blipFill>
                <a:blip r:embed="rId10"/>
                <a:stretch>
                  <a:fillRect/>
                </a:stretch>
              </p:blipFill>
              <p:spPr>
                <a:xfrm>
                  <a:off x="8715211" y="886158"/>
                  <a:ext cx="928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F2948510-1E8A-32B5-254B-78965831F9A3}"/>
                    </a:ext>
                  </a:extLst>
                </p14:cNvPr>
                <p14:cNvContentPartPr/>
                <p14:nvPr/>
              </p14:nvContentPartPr>
              <p14:xfrm>
                <a:off x="8796571" y="960318"/>
                <a:ext cx="88200" cy="66240"/>
              </p14:xfrm>
            </p:contentPart>
          </mc:Choice>
          <mc:Fallback xmlns="">
            <p:pic>
              <p:nvPicPr>
                <p:cNvPr id="24" name="Ink 23">
                  <a:extLst>
                    <a:ext uri="{FF2B5EF4-FFF2-40B4-BE49-F238E27FC236}">
                      <a16:creationId xmlns:a16="http://schemas.microsoft.com/office/drawing/2014/main" id="{F2948510-1E8A-32B5-254B-78965831F9A3}"/>
                    </a:ext>
                  </a:extLst>
                </p:cNvPr>
                <p:cNvPicPr/>
                <p:nvPr/>
              </p:nvPicPr>
              <p:blipFill>
                <a:blip r:embed="rId12"/>
                <a:stretch>
                  <a:fillRect/>
                </a:stretch>
              </p:blipFill>
              <p:spPr>
                <a:xfrm>
                  <a:off x="8787931" y="951678"/>
                  <a:ext cx="1058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32B67354-810C-CD80-BA8D-D3747B338C19}"/>
                    </a:ext>
                  </a:extLst>
                </p14:cNvPr>
                <p14:cNvContentPartPr/>
                <p14:nvPr/>
              </p14:nvContentPartPr>
              <p14:xfrm>
                <a:off x="8938771" y="913878"/>
                <a:ext cx="55800" cy="150120"/>
              </p14:xfrm>
            </p:contentPart>
          </mc:Choice>
          <mc:Fallback xmlns="">
            <p:pic>
              <p:nvPicPr>
                <p:cNvPr id="25" name="Ink 24">
                  <a:extLst>
                    <a:ext uri="{FF2B5EF4-FFF2-40B4-BE49-F238E27FC236}">
                      <a16:creationId xmlns:a16="http://schemas.microsoft.com/office/drawing/2014/main" id="{32B67354-810C-CD80-BA8D-D3747B338C19}"/>
                    </a:ext>
                  </a:extLst>
                </p:cNvPr>
                <p:cNvPicPr/>
                <p:nvPr/>
              </p:nvPicPr>
              <p:blipFill>
                <a:blip r:embed="rId14"/>
                <a:stretch>
                  <a:fillRect/>
                </a:stretch>
              </p:blipFill>
              <p:spPr>
                <a:xfrm>
                  <a:off x="8930131" y="905238"/>
                  <a:ext cx="734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9E6F5C51-73B3-C020-5766-E1D82AED0848}"/>
                    </a:ext>
                  </a:extLst>
                </p14:cNvPr>
                <p14:cNvContentPartPr/>
                <p14:nvPr/>
              </p14:nvContentPartPr>
              <p14:xfrm>
                <a:off x="9048571" y="973278"/>
                <a:ext cx="65520" cy="91800"/>
              </p14:xfrm>
            </p:contentPart>
          </mc:Choice>
          <mc:Fallback xmlns="">
            <p:pic>
              <p:nvPicPr>
                <p:cNvPr id="26" name="Ink 25">
                  <a:extLst>
                    <a:ext uri="{FF2B5EF4-FFF2-40B4-BE49-F238E27FC236}">
                      <a16:creationId xmlns:a16="http://schemas.microsoft.com/office/drawing/2014/main" id="{9E6F5C51-73B3-C020-5766-E1D82AED0848}"/>
                    </a:ext>
                  </a:extLst>
                </p:cNvPr>
                <p:cNvPicPr/>
                <p:nvPr/>
              </p:nvPicPr>
              <p:blipFill>
                <a:blip r:embed="rId16"/>
                <a:stretch>
                  <a:fillRect/>
                </a:stretch>
              </p:blipFill>
              <p:spPr>
                <a:xfrm>
                  <a:off x="9039931" y="964278"/>
                  <a:ext cx="831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0736D43C-0FB0-972E-0839-B2A5351B23FA}"/>
                    </a:ext>
                  </a:extLst>
                </p14:cNvPr>
                <p14:cNvContentPartPr/>
                <p14:nvPr/>
              </p14:nvContentPartPr>
              <p14:xfrm>
                <a:off x="9236851" y="895518"/>
                <a:ext cx="47160" cy="205200"/>
              </p14:xfrm>
            </p:contentPart>
          </mc:Choice>
          <mc:Fallback xmlns="">
            <p:pic>
              <p:nvPicPr>
                <p:cNvPr id="28" name="Ink 27">
                  <a:extLst>
                    <a:ext uri="{FF2B5EF4-FFF2-40B4-BE49-F238E27FC236}">
                      <a16:creationId xmlns:a16="http://schemas.microsoft.com/office/drawing/2014/main" id="{0736D43C-0FB0-972E-0839-B2A5351B23FA}"/>
                    </a:ext>
                  </a:extLst>
                </p:cNvPr>
                <p:cNvPicPr/>
                <p:nvPr/>
              </p:nvPicPr>
              <p:blipFill>
                <a:blip r:embed="rId18"/>
                <a:stretch>
                  <a:fillRect/>
                </a:stretch>
              </p:blipFill>
              <p:spPr>
                <a:xfrm>
                  <a:off x="9227851" y="886518"/>
                  <a:ext cx="648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84D03F75-BB2B-6141-4FEC-C7CD358C52B5}"/>
                    </a:ext>
                  </a:extLst>
                </p14:cNvPr>
                <p14:cNvContentPartPr/>
                <p14:nvPr/>
              </p14:nvContentPartPr>
              <p14:xfrm>
                <a:off x="9315691" y="876798"/>
                <a:ext cx="33840" cy="213120"/>
              </p14:xfrm>
            </p:contentPart>
          </mc:Choice>
          <mc:Fallback xmlns="">
            <p:pic>
              <p:nvPicPr>
                <p:cNvPr id="29" name="Ink 28">
                  <a:extLst>
                    <a:ext uri="{FF2B5EF4-FFF2-40B4-BE49-F238E27FC236}">
                      <a16:creationId xmlns:a16="http://schemas.microsoft.com/office/drawing/2014/main" id="{84D03F75-BB2B-6141-4FEC-C7CD358C52B5}"/>
                    </a:ext>
                  </a:extLst>
                </p:cNvPr>
                <p:cNvPicPr/>
                <p:nvPr/>
              </p:nvPicPr>
              <p:blipFill>
                <a:blip r:embed="rId20"/>
                <a:stretch>
                  <a:fillRect/>
                </a:stretch>
              </p:blipFill>
              <p:spPr>
                <a:xfrm>
                  <a:off x="9306691" y="867798"/>
                  <a:ext cx="514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230A1A94-DD5A-1016-3F3B-E8469E564178}"/>
                    </a:ext>
                  </a:extLst>
                </p14:cNvPr>
                <p14:cNvContentPartPr/>
                <p14:nvPr/>
              </p14:nvContentPartPr>
              <p14:xfrm>
                <a:off x="9227851" y="951318"/>
                <a:ext cx="151560" cy="43920"/>
              </p14:xfrm>
            </p:contentPart>
          </mc:Choice>
          <mc:Fallback xmlns="">
            <p:pic>
              <p:nvPicPr>
                <p:cNvPr id="30" name="Ink 29">
                  <a:extLst>
                    <a:ext uri="{FF2B5EF4-FFF2-40B4-BE49-F238E27FC236}">
                      <a16:creationId xmlns:a16="http://schemas.microsoft.com/office/drawing/2014/main" id="{230A1A94-DD5A-1016-3F3B-E8469E564178}"/>
                    </a:ext>
                  </a:extLst>
                </p:cNvPr>
                <p:cNvPicPr/>
                <p:nvPr/>
              </p:nvPicPr>
              <p:blipFill>
                <a:blip r:embed="rId22"/>
                <a:stretch>
                  <a:fillRect/>
                </a:stretch>
              </p:blipFill>
              <p:spPr>
                <a:xfrm>
                  <a:off x="9218851" y="942678"/>
                  <a:ext cx="1692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9CE9908E-B862-E2A5-3CEA-C197CC3ABBC6}"/>
                    </a:ext>
                  </a:extLst>
                </p14:cNvPr>
                <p14:cNvContentPartPr/>
                <p14:nvPr/>
              </p14:nvContentPartPr>
              <p14:xfrm>
                <a:off x="9209131" y="1007478"/>
                <a:ext cx="176040" cy="65520"/>
              </p14:xfrm>
            </p:contentPart>
          </mc:Choice>
          <mc:Fallback xmlns="">
            <p:pic>
              <p:nvPicPr>
                <p:cNvPr id="31" name="Ink 30">
                  <a:extLst>
                    <a:ext uri="{FF2B5EF4-FFF2-40B4-BE49-F238E27FC236}">
                      <a16:creationId xmlns:a16="http://schemas.microsoft.com/office/drawing/2014/main" id="{9CE9908E-B862-E2A5-3CEA-C197CC3ABBC6}"/>
                    </a:ext>
                  </a:extLst>
                </p:cNvPr>
                <p:cNvPicPr/>
                <p:nvPr/>
              </p:nvPicPr>
              <p:blipFill>
                <a:blip r:embed="rId24"/>
                <a:stretch>
                  <a:fillRect/>
                </a:stretch>
              </p:blipFill>
              <p:spPr>
                <a:xfrm>
                  <a:off x="9200131" y="998838"/>
                  <a:ext cx="193680" cy="83160"/>
                </a:xfrm>
                <a:prstGeom prst="rect">
                  <a:avLst/>
                </a:prstGeom>
              </p:spPr>
            </p:pic>
          </mc:Fallback>
        </mc:AlternateContent>
      </p:grpSp>
      <p:grpSp>
        <p:nvGrpSpPr>
          <p:cNvPr id="43" name="Group 42">
            <a:extLst>
              <a:ext uri="{FF2B5EF4-FFF2-40B4-BE49-F238E27FC236}">
                <a16:creationId xmlns:a16="http://schemas.microsoft.com/office/drawing/2014/main" id="{D0DB254A-77B4-CB7D-5ADC-20969FFAFD28}"/>
              </a:ext>
            </a:extLst>
          </p:cNvPr>
          <p:cNvGrpSpPr/>
          <p:nvPr/>
        </p:nvGrpSpPr>
        <p:grpSpPr>
          <a:xfrm>
            <a:off x="8768491" y="3022398"/>
            <a:ext cx="704880" cy="235080"/>
            <a:chOff x="8768491" y="3022398"/>
            <a:chExt cx="704880" cy="235080"/>
          </a:xfrm>
        </p:grpSpPr>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2D649EA4-A32D-2781-A880-69FE04655704}"/>
                    </a:ext>
                  </a:extLst>
                </p14:cNvPr>
                <p14:cNvContentPartPr/>
                <p14:nvPr/>
              </p14:nvContentPartPr>
              <p14:xfrm>
                <a:off x="8768491" y="3022398"/>
                <a:ext cx="77040" cy="152280"/>
              </p14:xfrm>
            </p:contentPart>
          </mc:Choice>
          <mc:Fallback xmlns="">
            <p:pic>
              <p:nvPicPr>
                <p:cNvPr id="33" name="Ink 32">
                  <a:extLst>
                    <a:ext uri="{FF2B5EF4-FFF2-40B4-BE49-F238E27FC236}">
                      <a16:creationId xmlns:a16="http://schemas.microsoft.com/office/drawing/2014/main" id="{2D649EA4-A32D-2781-A880-69FE04655704}"/>
                    </a:ext>
                  </a:extLst>
                </p:cNvPr>
                <p:cNvPicPr/>
                <p:nvPr/>
              </p:nvPicPr>
              <p:blipFill>
                <a:blip r:embed="rId26"/>
                <a:stretch>
                  <a:fillRect/>
                </a:stretch>
              </p:blipFill>
              <p:spPr>
                <a:xfrm>
                  <a:off x="8759851" y="3013398"/>
                  <a:ext cx="946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570E9FD3-F18F-F7F5-0385-9C4860B92B55}"/>
                    </a:ext>
                  </a:extLst>
                </p14:cNvPr>
                <p14:cNvContentPartPr/>
                <p14:nvPr/>
              </p14:nvContentPartPr>
              <p14:xfrm>
                <a:off x="8862091" y="3071358"/>
                <a:ext cx="40680" cy="108000"/>
              </p14:xfrm>
            </p:contentPart>
          </mc:Choice>
          <mc:Fallback xmlns="">
            <p:pic>
              <p:nvPicPr>
                <p:cNvPr id="34" name="Ink 33">
                  <a:extLst>
                    <a:ext uri="{FF2B5EF4-FFF2-40B4-BE49-F238E27FC236}">
                      <a16:creationId xmlns:a16="http://schemas.microsoft.com/office/drawing/2014/main" id="{570E9FD3-F18F-F7F5-0385-9C4860B92B55}"/>
                    </a:ext>
                  </a:extLst>
                </p:cNvPr>
                <p:cNvPicPr/>
                <p:nvPr/>
              </p:nvPicPr>
              <p:blipFill>
                <a:blip r:embed="rId28"/>
                <a:stretch>
                  <a:fillRect/>
                </a:stretch>
              </p:blipFill>
              <p:spPr>
                <a:xfrm>
                  <a:off x="8853091" y="3062358"/>
                  <a:ext cx="58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0C05EAF2-9B8C-281D-46EE-20198D2DDE35}"/>
                    </a:ext>
                  </a:extLst>
                </p14:cNvPr>
                <p14:cNvContentPartPr/>
                <p14:nvPr/>
              </p14:nvContentPartPr>
              <p14:xfrm>
                <a:off x="8956771" y="3082158"/>
                <a:ext cx="68400" cy="105840"/>
              </p14:xfrm>
            </p:contentPart>
          </mc:Choice>
          <mc:Fallback xmlns="">
            <p:pic>
              <p:nvPicPr>
                <p:cNvPr id="35" name="Ink 34">
                  <a:extLst>
                    <a:ext uri="{FF2B5EF4-FFF2-40B4-BE49-F238E27FC236}">
                      <a16:creationId xmlns:a16="http://schemas.microsoft.com/office/drawing/2014/main" id="{0C05EAF2-9B8C-281D-46EE-20198D2DDE35}"/>
                    </a:ext>
                  </a:extLst>
                </p:cNvPr>
                <p:cNvPicPr/>
                <p:nvPr/>
              </p:nvPicPr>
              <p:blipFill>
                <a:blip r:embed="rId30"/>
                <a:stretch>
                  <a:fillRect/>
                </a:stretch>
              </p:blipFill>
              <p:spPr>
                <a:xfrm>
                  <a:off x="8947771" y="3073158"/>
                  <a:ext cx="860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F3C7CEEB-174E-72A5-DF03-6C29E849085F}"/>
                    </a:ext>
                  </a:extLst>
                </p14:cNvPr>
                <p14:cNvContentPartPr/>
                <p14:nvPr/>
              </p14:nvContentPartPr>
              <p14:xfrm>
                <a:off x="9050371" y="3061998"/>
                <a:ext cx="135000" cy="96480"/>
              </p14:xfrm>
            </p:contentPart>
          </mc:Choice>
          <mc:Fallback xmlns="">
            <p:pic>
              <p:nvPicPr>
                <p:cNvPr id="36" name="Ink 35">
                  <a:extLst>
                    <a:ext uri="{FF2B5EF4-FFF2-40B4-BE49-F238E27FC236}">
                      <a16:creationId xmlns:a16="http://schemas.microsoft.com/office/drawing/2014/main" id="{F3C7CEEB-174E-72A5-DF03-6C29E849085F}"/>
                    </a:ext>
                  </a:extLst>
                </p:cNvPr>
                <p:cNvPicPr/>
                <p:nvPr/>
              </p:nvPicPr>
              <p:blipFill>
                <a:blip r:embed="rId32"/>
                <a:stretch>
                  <a:fillRect/>
                </a:stretch>
              </p:blipFill>
              <p:spPr>
                <a:xfrm>
                  <a:off x="9041731" y="3052998"/>
                  <a:ext cx="1526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Ink 37">
                  <a:extLst>
                    <a:ext uri="{FF2B5EF4-FFF2-40B4-BE49-F238E27FC236}">
                      <a16:creationId xmlns:a16="http://schemas.microsoft.com/office/drawing/2014/main" id="{40240276-1FBA-6D70-5A23-EB814844098E}"/>
                    </a:ext>
                  </a:extLst>
                </p14:cNvPr>
                <p14:cNvContentPartPr/>
                <p14:nvPr/>
              </p14:nvContentPartPr>
              <p14:xfrm>
                <a:off x="9226051" y="3061998"/>
                <a:ext cx="36720" cy="121320"/>
              </p14:xfrm>
            </p:contentPart>
          </mc:Choice>
          <mc:Fallback xmlns="">
            <p:pic>
              <p:nvPicPr>
                <p:cNvPr id="38" name="Ink 37">
                  <a:extLst>
                    <a:ext uri="{FF2B5EF4-FFF2-40B4-BE49-F238E27FC236}">
                      <a16:creationId xmlns:a16="http://schemas.microsoft.com/office/drawing/2014/main" id="{40240276-1FBA-6D70-5A23-EB814844098E}"/>
                    </a:ext>
                  </a:extLst>
                </p:cNvPr>
                <p:cNvPicPr/>
                <p:nvPr/>
              </p:nvPicPr>
              <p:blipFill>
                <a:blip r:embed="rId34"/>
                <a:stretch>
                  <a:fillRect/>
                </a:stretch>
              </p:blipFill>
              <p:spPr>
                <a:xfrm>
                  <a:off x="9217411" y="3053358"/>
                  <a:ext cx="54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Ink 38">
                  <a:extLst>
                    <a:ext uri="{FF2B5EF4-FFF2-40B4-BE49-F238E27FC236}">
                      <a16:creationId xmlns:a16="http://schemas.microsoft.com/office/drawing/2014/main" id="{0E713BBD-3C2D-3345-BF37-41D503A0F908}"/>
                    </a:ext>
                  </a:extLst>
                </p14:cNvPr>
                <p14:cNvContentPartPr/>
                <p14:nvPr/>
              </p14:nvContentPartPr>
              <p14:xfrm>
                <a:off x="9358891" y="3032118"/>
                <a:ext cx="19800" cy="225360"/>
              </p14:xfrm>
            </p:contentPart>
          </mc:Choice>
          <mc:Fallback xmlns="">
            <p:pic>
              <p:nvPicPr>
                <p:cNvPr id="39" name="Ink 38">
                  <a:extLst>
                    <a:ext uri="{FF2B5EF4-FFF2-40B4-BE49-F238E27FC236}">
                      <a16:creationId xmlns:a16="http://schemas.microsoft.com/office/drawing/2014/main" id="{0E713BBD-3C2D-3345-BF37-41D503A0F908}"/>
                    </a:ext>
                  </a:extLst>
                </p:cNvPr>
                <p:cNvPicPr/>
                <p:nvPr/>
              </p:nvPicPr>
              <p:blipFill>
                <a:blip r:embed="rId36"/>
                <a:stretch>
                  <a:fillRect/>
                </a:stretch>
              </p:blipFill>
              <p:spPr>
                <a:xfrm>
                  <a:off x="9349891" y="3023118"/>
                  <a:ext cx="37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067B9641-05CE-DDD6-570E-2125E0C9662B}"/>
                    </a:ext>
                  </a:extLst>
                </p14:cNvPr>
                <p14:cNvContentPartPr/>
                <p14:nvPr/>
              </p14:nvContentPartPr>
              <p14:xfrm>
                <a:off x="9435931" y="3041118"/>
                <a:ext cx="16200" cy="183600"/>
              </p14:xfrm>
            </p:contentPart>
          </mc:Choice>
          <mc:Fallback xmlns="">
            <p:pic>
              <p:nvPicPr>
                <p:cNvPr id="40" name="Ink 39">
                  <a:extLst>
                    <a:ext uri="{FF2B5EF4-FFF2-40B4-BE49-F238E27FC236}">
                      <a16:creationId xmlns:a16="http://schemas.microsoft.com/office/drawing/2014/main" id="{067B9641-05CE-DDD6-570E-2125E0C9662B}"/>
                    </a:ext>
                  </a:extLst>
                </p:cNvPr>
                <p:cNvPicPr/>
                <p:nvPr/>
              </p:nvPicPr>
              <p:blipFill>
                <a:blip r:embed="rId38"/>
                <a:stretch>
                  <a:fillRect/>
                </a:stretch>
              </p:blipFill>
              <p:spPr>
                <a:xfrm>
                  <a:off x="9426931" y="3032478"/>
                  <a:ext cx="338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D61D75EC-F1C1-E93C-5DD3-D9EBC2F97AC5}"/>
                    </a:ext>
                  </a:extLst>
                </p14:cNvPr>
                <p14:cNvContentPartPr/>
                <p14:nvPr/>
              </p14:nvContentPartPr>
              <p14:xfrm>
                <a:off x="9330451" y="3087918"/>
                <a:ext cx="142920" cy="24840"/>
              </p14:xfrm>
            </p:contentPart>
          </mc:Choice>
          <mc:Fallback xmlns="">
            <p:pic>
              <p:nvPicPr>
                <p:cNvPr id="41" name="Ink 40">
                  <a:extLst>
                    <a:ext uri="{FF2B5EF4-FFF2-40B4-BE49-F238E27FC236}">
                      <a16:creationId xmlns:a16="http://schemas.microsoft.com/office/drawing/2014/main" id="{D61D75EC-F1C1-E93C-5DD3-D9EBC2F97AC5}"/>
                    </a:ext>
                  </a:extLst>
                </p:cNvPr>
                <p:cNvPicPr/>
                <p:nvPr/>
              </p:nvPicPr>
              <p:blipFill>
                <a:blip r:embed="rId40"/>
                <a:stretch>
                  <a:fillRect/>
                </a:stretch>
              </p:blipFill>
              <p:spPr>
                <a:xfrm>
                  <a:off x="9321451" y="3079278"/>
                  <a:ext cx="1605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Ink 41">
                  <a:extLst>
                    <a:ext uri="{FF2B5EF4-FFF2-40B4-BE49-F238E27FC236}">
                      <a16:creationId xmlns:a16="http://schemas.microsoft.com/office/drawing/2014/main" id="{69D45CE4-9A07-F66C-D5AF-6B20251AAEB7}"/>
                    </a:ext>
                  </a:extLst>
                </p14:cNvPr>
                <p14:cNvContentPartPr/>
                <p14:nvPr/>
              </p14:nvContentPartPr>
              <p14:xfrm>
                <a:off x="9348811" y="3172158"/>
                <a:ext cx="102240" cy="6120"/>
              </p14:xfrm>
            </p:contentPart>
          </mc:Choice>
          <mc:Fallback xmlns="">
            <p:pic>
              <p:nvPicPr>
                <p:cNvPr id="42" name="Ink 41">
                  <a:extLst>
                    <a:ext uri="{FF2B5EF4-FFF2-40B4-BE49-F238E27FC236}">
                      <a16:creationId xmlns:a16="http://schemas.microsoft.com/office/drawing/2014/main" id="{69D45CE4-9A07-F66C-D5AF-6B20251AAEB7}"/>
                    </a:ext>
                  </a:extLst>
                </p:cNvPr>
                <p:cNvPicPr/>
                <p:nvPr/>
              </p:nvPicPr>
              <p:blipFill>
                <a:blip r:embed="rId42"/>
                <a:stretch>
                  <a:fillRect/>
                </a:stretch>
              </p:blipFill>
              <p:spPr>
                <a:xfrm>
                  <a:off x="9339811" y="3163158"/>
                  <a:ext cx="11988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64FC5401-9581-F1A3-EF5D-A246471040F5}"/>
                  </a:ext>
                </a:extLst>
              </p14:cNvPr>
              <p14:cNvContentPartPr/>
              <p14:nvPr/>
            </p14:nvContentPartPr>
            <p14:xfrm>
              <a:off x="6800371" y="260838"/>
              <a:ext cx="68040" cy="162000"/>
            </p14:xfrm>
          </p:contentPart>
        </mc:Choice>
        <mc:Fallback xmlns="">
          <p:pic>
            <p:nvPicPr>
              <p:cNvPr id="44" name="Ink 43">
                <a:extLst>
                  <a:ext uri="{FF2B5EF4-FFF2-40B4-BE49-F238E27FC236}">
                    <a16:creationId xmlns:a16="http://schemas.microsoft.com/office/drawing/2014/main" id="{64FC5401-9581-F1A3-EF5D-A246471040F5}"/>
                  </a:ext>
                </a:extLst>
              </p:cNvPr>
              <p:cNvPicPr/>
              <p:nvPr/>
            </p:nvPicPr>
            <p:blipFill>
              <a:blip r:embed="rId44"/>
              <a:stretch>
                <a:fillRect/>
              </a:stretch>
            </p:blipFill>
            <p:spPr>
              <a:xfrm>
                <a:off x="6791371" y="252198"/>
                <a:ext cx="85680" cy="179640"/>
              </a:xfrm>
              <a:prstGeom prst="rect">
                <a:avLst/>
              </a:prstGeom>
            </p:spPr>
          </p:pic>
        </mc:Fallback>
      </mc:AlternateContent>
      <p:grpSp>
        <p:nvGrpSpPr>
          <p:cNvPr id="48" name="Group 47">
            <a:extLst>
              <a:ext uri="{FF2B5EF4-FFF2-40B4-BE49-F238E27FC236}">
                <a16:creationId xmlns:a16="http://schemas.microsoft.com/office/drawing/2014/main" id="{26DBB83F-AC4A-5AA9-1A7C-016238882574}"/>
              </a:ext>
            </a:extLst>
          </p:cNvPr>
          <p:cNvGrpSpPr/>
          <p:nvPr/>
        </p:nvGrpSpPr>
        <p:grpSpPr>
          <a:xfrm>
            <a:off x="6801811" y="591678"/>
            <a:ext cx="59760" cy="270000"/>
            <a:chOff x="6903331" y="568638"/>
            <a:chExt cx="59760" cy="270000"/>
          </a:xfrm>
        </p:grpSpPr>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CD41CB2B-4B12-4A3D-0812-27065BB309EA}"/>
                    </a:ext>
                  </a:extLst>
                </p14:cNvPr>
                <p14:cNvContentPartPr/>
                <p14:nvPr/>
              </p14:nvContentPartPr>
              <p14:xfrm>
                <a:off x="6903331" y="568638"/>
                <a:ext cx="59760" cy="94680"/>
              </p14:xfrm>
            </p:contentPart>
          </mc:Choice>
          <mc:Fallback xmlns="">
            <p:pic>
              <p:nvPicPr>
                <p:cNvPr id="45" name="Ink 44">
                  <a:extLst>
                    <a:ext uri="{FF2B5EF4-FFF2-40B4-BE49-F238E27FC236}">
                      <a16:creationId xmlns:a16="http://schemas.microsoft.com/office/drawing/2014/main" id="{CD41CB2B-4B12-4A3D-0812-27065BB309EA}"/>
                    </a:ext>
                  </a:extLst>
                </p:cNvPr>
                <p:cNvPicPr/>
                <p:nvPr/>
              </p:nvPicPr>
              <p:blipFill>
                <a:blip r:embed="rId46"/>
                <a:stretch>
                  <a:fillRect/>
                </a:stretch>
              </p:blipFill>
              <p:spPr>
                <a:xfrm>
                  <a:off x="6894691" y="559998"/>
                  <a:ext cx="77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BA4BBA75-240D-A43F-FB1E-D1F4B4FDE238}"/>
                    </a:ext>
                  </a:extLst>
                </p14:cNvPr>
                <p14:cNvContentPartPr/>
                <p14:nvPr/>
              </p14:nvContentPartPr>
              <p14:xfrm>
                <a:off x="6941491" y="755478"/>
                <a:ext cx="360" cy="83160"/>
              </p14:xfrm>
            </p:contentPart>
          </mc:Choice>
          <mc:Fallback xmlns="">
            <p:pic>
              <p:nvPicPr>
                <p:cNvPr id="46" name="Ink 45">
                  <a:extLst>
                    <a:ext uri="{FF2B5EF4-FFF2-40B4-BE49-F238E27FC236}">
                      <a16:creationId xmlns:a16="http://schemas.microsoft.com/office/drawing/2014/main" id="{BA4BBA75-240D-A43F-FB1E-D1F4B4FDE238}"/>
                    </a:ext>
                  </a:extLst>
                </p:cNvPr>
                <p:cNvPicPr/>
                <p:nvPr/>
              </p:nvPicPr>
              <p:blipFill>
                <a:blip r:embed="rId48"/>
                <a:stretch>
                  <a:fillRect/>
                </a:stretch>
              </p:blipFill>
              <p:spPr>
                <a:xfrm>
                  <a:off x="6932851" y="746478"/>
                  <a:ext cx="18000" cy="100800"/>
                </a:xfrm>
                <a:prstGeom prst="rect">
                  <a:avLst/>
                </a:prstGeom>
              </p:spPr>
            </p:pic>
          </mc:Fallback>
        </mc:AlternateContent>
      </p:grpSp>
      <p:grpSp>
        <p:nvGrpSpPr>
          <p:cNvPr id="50" name="Group 49">
            <a:extLst>
              <a:ext uri="{FF2B5EF4-FFF2-40B4-BE49-F238E27FC236}">
                <a16:creationId xmlns:a16="http://schemas.microsoft.com/office/drawing/2014/main" id="{184ADA96-AEFE-A2F4-DD25-18AE5B2EFCA6}"/>
              </a:ext>
            </a:extLst>
          </p:cNvPr>
          <p:cNvGrpSpPr/>
          <p:nvPr/>
        </p:nvGrpSpPr>
        <p:grpSpPr>
          <a:xfrm>
            <a:off x="6737011" y="986958"/>
            <a:ext cx="103320" cy="275760"/>
            <a:chOff x="6838531" y="963918"/>
            <a:chExt cx="103320" cy="275760"/>
          </a:xfrm>
        </p:grpSpPr>
        <mc:AlternateContent xmlns:mc="http://schemas.openxmlformats.org/markup-compatibility/2006" xmlns:p14="http://schemas.microsoft.com/office/powerpoint/2010/main">
          <mc:Choice Requires="p14">
            <p:contentPart p14:bwMode="auto" r:id="rId49">
              <p14:nvContentPartPr>
                <p14:cNvPr id="47" name="Ink 46">
                  <a:extLst>
                    <a:ext uri="{FF2B5EF4-FFF2-40B4-BE49-F238E27FC236}">
                      <a16:creationId xmlns:a16="http://schemas.microsoft.com/office/drawing/2014/main" id="{812504F0-41D0-B082-0BEE-93374793F333}"/>
                    </a:ext>
                  </a:extLst>
                </p14:cNvPr>
                <p14:cNvContentPartPr/>
                <p14:nvPr/>
              </p14:nvContentPartPr>
              <p14:xfrm>
                <a:off x="6913051" y="963918"/>
                <a:ext cx="28800" cy="81720"/>
              </p14:xfrm>
            </p:contentPart>
          </mc:Choice>
          <mc:Fallback xmlns="">
            <p:pic>
              <p:nvPicPr>
                <p:cNvPr id="47" name="Ink 46">
                  <a:extLst>
                    <a:ext uri="{FF2B5EF4-FFF2-40B4-BE49-F238E27FC236}">
                      <a16:creationId xmlns:a16="http://schemas.microsoft.com/office/drawing/2014/main" id="{812504F0-41D0-B082-0BEE-93374793F333}"/>
                    </a:ext>
                  </a:extLst>
                </p:cNvPr>
                <p:cNvPicPr/>
                <p:nvPr/>
              </p:nvPicPr>
              <p:blipFill>
                <a:blip r:embed="rId50"/>
                <a:stretch>
                  <a:fillRect/>
                </a:stretch>
              </p:blipFill>
              <p:spPr>
                <a:xfrm>
                  <a:off x="6904411" y="954918"/>
                  <a:ext cx="46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8ABA4BA8-ACE6-48FC-AAF9-299A8E41EE6B}"/>
                    </a:ext>
                  </a:extLst>
                </p14:cNvPr>
                <p14:cNvContentPartPr/>
                <p14:nvPr/>
              </p14:nvContentPartPr>
              <p14:xfrm>
                <a:off x="6838531" y="1100718"/>
                <a:ext cx="95040" cy="138960"/>
              </p14:xfrm>
            </p:contentPart>
          </mc:Choice>
          <mc:Fallback xmlns="">
            <p:pic>
              <p:nvPicPr>
                <p:cNvPr id="49" name="Ink 48">
                  <a:extLst>
                    <a:ext uri="{FF2B5EF4-FFF2-40B4-BE49-F238E27FC236}">
                      <a16:creationId xmlns:a16="http://schemas.microsoft.com/office/drawing/2014/main" id="{8ABA4BA8-ACE6-48FC-AAF9-299A8E41EE6B}"/>
                    </a:ext>
                  </a:extLst>
                </p:cNvPr>
                <p:cNvPicPr/>
                <p:nvPr/>
              </p:nvPicPr>
              <p:blipFill>
                <a:blip r:embed="rId52"/>
                <a:stretch>
                  <a:fillRect/>
                </a:stretch>
              </p:blipFill>
              <p:spPr>
                <a:xfrm>
                  <a:off x="6829531" y="1091718"/>
                  <a:ext cx="11268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51" name="Ink 50">
                <a:extLst>
                  <a:ext uri="{FF2B5EF4-FFF2-40B4-BE49-F238E27FC236}">
                    <a16:creationId xmlns:a16="http://schemas.microsoft.com/office/drawing/2014/main" id="{6B82CB0C-E156-11A9-2D78-E60C53F9979E}"/>
                  </a:ext>
                </a:extLst>
              </p14:cNvPr>
              <p14:cNvContentPartPr/>
              <p14:nvPr/>
            </p14:nvContentPartPr>
            <p14:xfrm>
              <a:off x="6813331" y="1352718"/>
              <a:ext cx="38160" cy="67320"/>
            </p14:xfrm>
          </p:contentPart>
        </mc:Choice>
        <mc:Fallback xmlns="">
          <p:pic>
            <p:nvPicPr>
              <p:cNvPr id="51" name="Ink 50">
                <a:extLst>
                  <a:ext uri="{FF2B5EF4-FFF2-40B4-BE49-F238E27FC236}">
                    <a16:creationId xmlns:a16="http://schemas.microsoft.com/office/drawing/2014/main" id="{6B82CB0C-E156-11A9-2D78-E60C53F9979E}"/>
                  </a:ext>
                </a:extLst>
              </p:cNvPr>
              <p:cNvPicPr/>
              <p:nvPr/>
            </p:nvPicPr>
            <p:blipFill>
              <a:blip r:embed="rId54"/>
              <a:stretch>
                <a:fillRect/>
              </a:stretch>
            </p:blipFill>
            <p:spPr>
              <a:xfrm>
                <a:off x="6804331" y="1344078"/>
                <a:ext cx="55800" cy="84960"/>
              </a:xfrm>
              <a:prstGeom prst="rect">
                <a:avLst/>
              </a:prstGeom>
            </p:spPr>
          </p:pic>
        </mc:Fallback>
      </mc:AlternateContent>
      <p:grpSp>
        <p:nvGrpSpPr>
          <p:cNvPr id="59" name="Group 58">
            <a:extLst>
              <a:ext uri="{FF2B5EF4-FFF2-40B4-BE49-F238E27FC236}">
                <a16:creationId xmlns:a16="http://schemas.microsoft.com/office/drawing/2014/main" id="{F8F2D0FA-7BB3-0D67-5D77-DDC2D5399442}"/>
              </a:ext>
            </a:extLst>
          </p:cNvPr>
          <p:cNvGrpSpPr/>
          <p:nvPr/>
        </p:nvGrpSpPr>
        <p:grpSpPr>
          <a:xfrm>
            <a:off x="6786331" y="1515438"/>
            <a:ext cx="64440" cy="430920"/>
            <a:chOff x="6887851" y="1492398"/>
            <a:chExt cx="64440" cy="430920"/>
          </a:xfrm>
        </p:grpSpPr>
        <mc:AlternateContent xmlns:mc="http://schemas.openxmlformats.org/markup-compatibility/2006" xmlns:p14="http://schemas.microsoft.com/office/powerpoint/2010/main">
          <mc:Choice Requires="p14">
            <p:contentPart p14:bwMode="auto" r:id="rId55">
              <p14:nvContentPartPr>
                <p14:cNvPr id="56" name="Ink 55">
                  <a:extLst>
                    <a:ext uri="{FF2B5EF4-FFF2-40B4-BE49-F238E27FC236}">
                      <a16:creationId xmlns:a16="http://schemas.microsoft.com/office/drawing/2014/main" id="{DC0501BC-8395-0B4A-9343-FD4ADC7A5E3D}"/>
                    </a:ext>
                  </a:extLst>
                </p14:cNvPr>
                <p14:cNvContentPartPr/>
                <p14:nvPr/>
              </p14:nvContentPartPr>
              <p14:xfrm>
                <a:off x="6941491" y="1492398"/>
                <a:ext cx="360" cy="102240"/>
              </p14:xfrm>
            </p:contentPart>
          </mc:Choice>
          <mc:Fallback xmlns="">
            <p:pic>
              <p:nvPicPr>
                <p:cNvPr id="56" name="Ink 55">
                  <a:extLst>
                    <a:ext uri="{FF2B5EF4-FFF2-40B4-BE49-F238E27FC236}">
                      <a16:creationId xmlns:a16="http://schemas.microsoft.com/office/drawing/2014/main" id="{DC0501BC-8395-0B4A-9343-FD4ADC7A5E3D}"/>
                    </a:ext>
                  </a:extLst>
                </p:cNvPr>
                <p:cNvPicPr/>
                <p:nvPr/>
              </p:nvPicPr>
              <p:blipFill>
                <a:blip r:embed="rId56"/>
                <a:stretch>
                  <a:fillRect/>
                </a:stretch>
              </p:blipFill>
              <p:spPr>
                <a:xfrm>
                  <a:off x="6932851" y="1483758"/>
                  <a:ext cx="18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7" name="Ink 56">
                  <a:extLst>
                    <a:ext uri="{FF2B5EF4-FFF2-40B4-BE49-F238E27FC236}">
                      <a16:creationId xmlns:a16="http://schemas.microsoft.com/office/drawing/2014/main" id="{9EBAA726-9907-0C28-4176-59240EB0D97D}"/>
                    </a:ext>
                  </a:extLst>
                </p14:cNvPr>
                <p14:cNvContentPartPr/>
                <p14:nvPr/>
              </p14:nvContentPartPr>
              <p14:xfrm>
                <a:off x="6913771" y="1679238"/>
                <a:ext cx="38520" cy="66600"/>
              </p14:xfrm>
            </p:contentPart>
          </mc:Choice>
          <mc:Fallback xmlns="">
            <p:pic>
              <p:nvPicPr>
                <p:cNvPr id="57" name="Ink 56">
                  <a:extLst>
                    <a:ext uri="{FF2B5EF4-FFF2-40B4-BE49-F238E27FC236}">
                      <a16:creationId xmlns:a16="http://schemas.microsoft.com/office/drawing/2014/main" id="{9EBAA726-9907-0C28-4176-59240EB0D97D}"/>
                    </a:ext>
                  </a:extLst>
                </p:cNvPr>
                <p:cNvPicPr/>
                <p:nvPr/>
              </p:nvPicPr>
              <p:blipFill>
                <a:blip r:embed="rId58"/>
                <a:stretch>
                  <a:fillRect/>
                </a:stretch>
              </p:blipFill>
              <p:spPr>
                <a:xfrm>
                  <a:off x="6904771" y="1670238"/>
                  <a:ext cx="56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8" name="Ink 57">
                  <a:extLst>
                    <a:ext uri="{FF2B5EF4-FFF2-40B4-BE49-F238E27FC236}">
                      <a16:creationId xmlns:a16="http://schemas.microsoft.com/office/drawing/2014/main" id="{8ECA7E7C-98E3-2C90-BB30-FD9C2F2E8416}"/>
                    </a:ext>
                  </a:extLst>
                </p14:cNvPr>
                <p14:cNvContentPartPr/>
                <p14:nvPr/>
              </p14:nvContentPartPr>
              <p14:xfrm>
                <a:off x="6887851" y="1837638"/>
                <a:ext cx="52560" cy="85680"/>
              </p14:xfrm>
            </p:contentPart>
          </mc:Choice>
          <mc:Fallback xmlns="">
            <p:pic>
              <p:nvPicPr>
                <p:cNvPr id="58" name="Ink 57">
                  <a:extLst>
                    <a:ext uri="{FF2B5EF4-FFF2-40B4-BE49-F238E27FC236}">
                      <a16:creationId xmlns:a16="http://schemas.microsoft.com/office/drawing/2014/main" id="{8ECA7E7C-98E3-2C90-BB30-FD9C2F2E8416}"/>
                    </a:ext>
                  </a:extLst>
                </p:cNvPr>
                <p:cNvPicPr/>
                <p:nvPr/>
              </p:nvPicPr>
              <p:blipFill>
                <a:blip r:embed="rId60"/>
                <a:stretch>
                  <a:fillRect/>
                </a:stretch>
              </p:blipFill>
              <p:spPr>
                <a:xfrm>
                  <a:off x="6879211" y="1828638"/>
                  <a:ext cx="702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60" name="Ink 59">
                <a:extLst>
                  <a:ext uri="{FF2B5EF4-FFF2-40B4-BE49-F238E27FC236}">
                    <a16:creationId xmlns:a16="http://schemas.microsoft.com/office/drawing/2014/main" id="{CAC450B7-B1C6-73BD-F5BD-1CFEE0AFD789}"/>
                  </a:ext>
                </a:extLst>
              </p14:cNvPr>
              <p14:cNvContentPartPr/>
              <p14:nvPr/>
            </p14:nvContentPartPr>
            <p14:xfrm>
              <a:off x="6756811" y="2059398"/>
              <a:ext cx="74520" cy="41040"/>
            </p14:xfrm>
          </p:contentPart>
        </mc:Choice>
        <mc:Fallback xmlns="">
          <p:pic>
            <p:nvPicPr>
              <p:cNvPr id="60" name="Ink 59">
                <a:extLst>
                  <a:ext uri="{FF2B5EF4-FFF2-40B4-BE49-F238E27FC236}">
                    <a16:creationId xmlns:a16="http://schemas.microsoft.com/office/drawing/2014/main" id="{CAC450B7-B1C6-73BD-F5BD-1CFEE0AFD789}"/>
                  </a:ext>
                </a:extLst>
              </p:cNvPr>
              <p:cNvPicPr/>
              <p:nvPr/>
            </p:nvPicPr>
            <p:blipFill>
              <a:blip r:embed="rId62"/>
              <a:stretch>
                <a:fillRect/>
              </a:stretch>
            </p:blipFill>
            <p:spPr>
              <a:xfrm>
                <a:off x="6747811" y="2050758"/>
                <a:ext cx="921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1" name="Ink 60">
                <a:extLst>
                  <a:ext uri="{FF2B5EF4-FFF2-40B4-BE49-F238E27FC236}">
                    <a16:creationId xmlns:a16="http://schemas.microsoft.com/office/drawing/2014/main" id="{1916426A-ADF9-CCBE-6C25-AC1F3794477E}"/>
                  </a:ext>
                </a:extLst>
              </p14:cNvPr>
              <p14:cNvContentPartPr/>
              <p14:nvPr/>
            </p14:nvContentPartPr>
            <p14:xfrm>
              <a:off x="6802531" y="2233998"/>
              <a:ext cx="360" cy="54000"/>
            </p14:xfrm>
          </p:contentPart>
        </mc:Choice>
        <mc:Fallback xmlns="">
          <p:pic>
            <p:nvPicPr>
              <p:cNvPr id="61" name="Ink 60">
                <a:extLst>
                  <a:ext uri="{FF2B5EF4-FFF2-40B4-BE49-F238E27FC236}">
                    <a16:creationId xmlns:a16="http://schemas.microsoft.com/office/drawing/2014/main" id="{1916426A-ADF9-CCBE-6C25-AC1F3794477E}"/>
                  </a:ext>
                </a:extLst>
              </p:cNvPr>
              <p:cNvPicPr/>
              <p:nvPr/>
            </p:nvPicPr>
            <p:blipFill>
              <a:blip r:embed="rId64"/>
              <a:stretch>
                <a:fillRect/>
              </a:stretch>
            </p:blipFill>
            <p:spPr>
              <a:xfrm>
                <a:off x="6793891" y="2225358"/>
                <a:ext cx="180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2" name="Ink 61">
                <a:extLst>
                  <a:ext uri="{FF2B5EF4-FFF2-40B4-BE49-F238E27FC236}">
                    <a16:creationId xmlns:a16="http://schemas.microsoft.com/office/drawing/2014/main" id="{76E64B8E-4F2A-8351-EFB8-13FD50271D3B}"/>
                  </a:ext>
                </a:extLst>
              </p14:cNvPr>
              <p14:cNvContentPartPr/>
              <p14:nvPr/>
            </p14:nvContentPartPr>
            <p14:xfrm>
              <a:off x="6793531" y="2215638"/>
              <a:ext cx="10080" cy="101880"/>
            </p14:xfrm>
          </p:contentPart>
        </mc:Choice>
        <mc:Fallback xmlns="">
          <p:pic>
            <p:nvPicPr>
              <p:cNvPr id="62" name="Ink 61">
                <a:extLst>
                  <a:ext uri="{FF2B5EF4-FFF2-40B4-BE49-F238E27FC236}">
                    <a16:creationId xmlns:a16="http://schemas.microsoft.com/office/drawing/2014/main" id="{76E64B8E-4F2A-8351-EFB8-13FD50271D3B}"/>
                  </a:ext>
                </a:extLst>
              </p:cNvPr>
              <p:cNvPicPr/>
              <p:nvPr/>
            </p:nvPicPr>
            <p:blipFill>
              <a:blip r:embed="rId66"/>
              <a:stretch>
                <a:fillRect/>
              </a:stretch>
            </p:blipFill>
            <p:spPr>
              <a:xfrm>
                <a:off x="6784531" y="2206638"/>
                <a:ext cx="27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3" name="Ink 62">
                <a:extLst>
                  <a:ext uri="{FF2B5EF4-FFF2-40B4-BE49-F238E27FC236}">
                    <a16:creationId xmlns:a16="http://schemas.microsoft.com/office/drawing/2014/main" id="{B15C9005-5859-4DCA-8C15-D5163C3F82B9}"/>
                  </a:ext>
                </a:extLst>
              </p14:cNvPr>
              <p14:cNvContentPartPr/>
              <p14:nvPr/>
            </p14:nvContentPartPr>
            <p14:xfrm>
              <a:off x="6783811" y="2386278"/>
              <a:ext cx="48240" cy="82080"/>
            </p14:xfrm>
          </p:contentPart>
        </mc:Choice>
        <mc:Fallback xmlns="">
          <p:pic>
            <p:nvPicPr>
              <p:cNvPr id="63" name="Ink 62">
                <a:extLst>
                  <a:ext uri="{FF2B5EF4-FFF2-40B4-BE49-F238E27FC236}">
                    <a16:creationId xmlns:a16="http://schemas.microsoft.com/office/drawing/2014/main" id="{B15C9005-5859-4DCA-8C15-D5163C3F82B9}"/>
                  </a:ext>
                </a:extLst>
              </p:cNvPr>
              <p:cNvPicPr/>
              <p:nvPr/>
            </p:nvPicPr>
            <p:blipFill>
              <a:blip r:embed="rId68"/>
              <a:stretch>
                <a:fillRect/>
              </a:stretch>
            </p:blipFill>
            <p:spPr>
              <a:xfrm>
                <a:off x="6775171" y="2377278"/>
                <a:ext cx="65880" cy="99720"/>
              </a:xfrm>
              <a:prstGeom prst="rect">
                <a:avLst/>
              </a:prstGeom>
            </p:spPr>
          </p:pic>
        </mc:Fallback>
      </mc:AlternateContent>
      <p:grpSp>
        <p:nvGrpSpPr>
          <p:cNvPr id="71" name="Group 70">
            <a:extLst>
              <a:ext uri="{FF2B5EF4-FFF2-40B4-BE49-F238E27FC236}">
                <a16:creationId xmlns:a16="http://schemas.microsoft.com/office/drawing/2014/main" id="{038E9400-A161-10AA-C52E-1EC374BBA1D2}"/>
              </a:ext>
            </a:extLst>
          </p:cNvPr>
          <p:cNvGrpSpPr/>
          <p:nvPr/>
        </p:nvGrpSpPr>
        <p:grpSpPr>
          <a:xfrm>
            <a:off x="6748171" y="2560518"/>
            <a:ext cx="93240" cy="417960"/>
            <a:chOff x="6849691" y="2537478"/>
            <a:chExt cx="93240" cy="417960"/>
          </a:xfrm>
        </p:grpSpPr>
        <mc:AlternateContent xmlns:mc="http://schemas.openxmlformats.org/markup-compatibility/2006" xmlns:p14="http://schemas.microsoft.com/office/powerpoint/2010/main">
          <mc:Choice Requires="p14">
            <p:contentPart p14:bwMode="auto" r:id="rId69">
              <p14:nvContentPartPr>
                <p14:cNvPr id="65" name="Ink 64">
                  <a:extLst>
                    <a:ext uri="{FF2B5EF4-FFF2-40B4-BE49-F238E27FC236}">
                      <a16:creationId xmlns:a16="http://schemas.microsoft.com/office/drawing/2014/main" id="{39403215-DF0C-FA2E-70B0-42D12FC76AAD}"/>
                    </a:ext>
                  </a:extLst>
                </p14:cNvPr>
                <p14:cNvContentPartPr/>
                <p14:nvPr/>
              </p14:nvContentPartPr>
              <p14:xfrm>
                <a:off x="6849691" y="2537478"/>
                <a:ext cx="84960" cy="132120"/>
              </p14:xfrm>
            </p:contentPart>
          </mc:Choice>
          <mc:Fallback xmlns="">
            <p:pic>
              <p:nvPicPr>
                <p:cNvPr id="65" name="Ink 64">
                  <a:extLst>
                    <a:ext uri="{FF2B5EF4-FFF2-40B4-BE49-F238E27FC236}">
                      <a16:creationId xmlns:a16="http://schemas.microsoft.com/office/drawing/2014/main" id="{39403215-DF0C-FA2E-70B0-42D12FC76AAD}"/>
                    </a:ext>
                  </a:extLst>
                </p:cNvPr>
                <p:cNvPicPr/>
                <p:nvPr/>
              </p:nvPicPr>
              <p:blipFill>
                <a:blip r:embed="rId70"/>
                <a:stretch>
                  <a:fillRect/>
                </a:stretch>
              </p:blipFill>
              <p:spPr>
                <a:xfrm>
                  <a:off x="6841051" y="2528838"/>
                  <a:ext cx="1026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7" name="Ink 66">
                  <a:extLst>
                    <a:ext uri="{FF2B5EF4-FFF2-40B4-BE49-F238E27FC236}">
                      <a16:creationId xmlns:a16="http://schemas.microsoft.com/office/drawing/2014/main" id="{6471028A-E097-7409-718E-A41E314DE230}"/>
                    </a:ext>
                  </a:extLst>
                </p14:cNvPr>
                <p14:cNvContentPartPr/>
                <p14:nvPr/>
              </p14:nvContentPartPr>
              <p14:xfrm>
                <a:off x="6868051" y="2752038"/>
                <a:ext cx="74880" cy="58320"/>
              </p14:xfrm>
            </p:contentPart>
          </mc:Choice>
          <mc:Fallback xmlns="">
            <p:pic>
              <p:nvPicPr>
                <p:cNvPr id="67" name="Ink 66">
                  <a:extLst>
                    <a:ext uri="{FF2B5EF4-FFF2-40B4-BE49-F238E27FC236}">
                      <a16:creationId xmlns:a16="http://schemas.microsoft.com/office/drawing/2014/main" id="{6471028A-E097-7409-718E-A41E314DE230}"/>
                    </a:ext>
                  </a:extLst>
                </p:cNvPr>
                <p:cNvPicPr/>
                <p:nvPr/>
              </p:nvPicPr>
              <p:blipFill>
                <a:blip r:embed="rId72"/>
                <a:stretch>
                  <a:fillRect/>
                </a:stretch>
              </p:blipFill>
              <p:spPr>
                <a:xfrm>
                  <a:off x="6859051" y="2743398"/>
                  <a:ext cx="92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9" name="Ink 68">
                  <a:extLst>
                    <a:ext uri="{FF2B5EF4-FFF2-40B4-BE49-F238E27FC236}">
                      <a16:creationId xmlns:a16="http://schemas.microsoft.com/office/drawing/2014/main" id="{ADA40D1B-A523-C9F3-EBAC-D2C4EC789A5A}"/>
                    </a:ext>
                  </a:extLst>
                </p14:cNvPr>
                <p14:cNvContentPartPr/>
                <p14:nvPr/>
              </p14:nvContentPartPr>
              <p14:xfrm>
                <a:off x="6913771" y="2901438"/>
                <a:ext cx="360" cy="54000"/>
              </p14:xfrm>
            </p:contentPart>
          </mc:Choice>
          <mc:Fallback xmlns="">
            <p:pic>
              <p:nvPicPr>
                <p:cNvPr id="69" name="Ink 68">
                  <a:extLst>
                    <a:ext uri="{FF2B5EF4-FFF2-40B4-BE49-F238E27FC236}">
                      <a16:creationId xmlns:a16="http://schemas.microsoft.com/office/drawing/2014/main" id="{ADA40D1B-A523-C9F3-EBAC-D2C4EC789A5A}"/>
                    </a:ext>
                  </a:extLst>
                </p:cNvPr>
                <p:cNvPicPr/>
                <p:nvPr/>
              </p:nvPicPr>
              <p:blipFill>
                <a:blip r:embed="rId64"/>
                <a:stretch>
                  <a:fillRect/>
                </a:stretch>
              </p:blipFill>
              <p:spPr>
                <a:xfrm>
                  <a:off x="6904771" y="2892798"/>
                  <a:ext cx="18000" cy="71640"/>
                </a:xfrm>
                <a:prstGeom prst="rect">
                  <a:avLst/>
                </a:prstGeom>
              </p:spPr>
            </p:pic>
          </mc:Fallback>
        </mc:AlternateContent>
      </p:grpSp>
      <p:grpSp>
        <p:nvGrpSpPr>
          <p:cNvPr id="74" name="Group 73">
            <a:extLst>
              <a:ext uri="{FF2B5EF4-FFF2-40B4-BE49-F238E27FC236}">
                <a16:creationId xmlns:a16="http://schemas.microsoft.com/office/drawing/2014/main" id="{59C2699A-316C-BC22-5CF3-CECFBDA4501C}"/>
              </a:ext>
            </a:extLst>
          </p:cNvPr>
          <p:cNvGrpSpPr/>
          <p:nvPr/>
        </p:nvGrpSpPr>
        <p:grpSpPr>
          <a:xfrm>
            <a:off x="6719371" y="3112758"/>
            <a:ext cx="117720" cy="260640"/>
            <a:chOff x="6820891" y="3089718"/>
            <a:chExt cx="117720" cy="260640"/>
          </a:xfrm>
        </p:grpSpPr>
        <mc:AlternateContent xmlns:mc="http://schemas.openxmlformats.org/markup-compatibility/2006" xmlns:p14="http://schemas.microsoft.com/office/powerpoint/2010/main">
          <mc:Choice Requires="p14">
            <p:contentPart p14:bwMode="auto" r:id="rId74">
              <p14:nvContentPartPr>
                <p14:cNvPr id="72" name="Ink 71">
                  <a:extLst>
                    <a:ext uri="{FF2B5EF4-FFF2-40B4-BE49-F238E27FC236}">
                      <a16:creationId xmlns:a16="http://schemas.microsoft.com/office/drawing/2014/main" id="{7D8FDE79-0AFA-ADFE-68FA-06E0B76D1173}"/>
                    </a:ext>
                  </a:extLst>
                </p14:cNvPr>
                <p14:cNvContentPartPr/>
                <p14:nvPr/>
              </p14:nvContentPartPr>
              <p14:xfrm>
                <a:off x="6859411" y="3089718"/>
                <a:ext cx="71280" cy="83520"/>
              </p14:xfrm>
            </p:contentPart>
          </mc:Choice>
          <mc:Fallback xmlns="">
            <p:pic>
              <p:nvPicPr>
                <p:cNvPr id="72" name="Ink 71">
                  <a:extLst>
                    <a:ext uri="{FF2B5EF4-FFF2-40B4-BE49-F238E27FC236}">
                      <a16:creationId xmlns:a16="http://schemas.microsoft.com/office/drawing/2014/main" id="{7D8FDE79-0AFA-ADFE-68FA-06E0B76D1173}"/>
                    </a:ext>
                  </a:extLst>
                </p:cNvPr>
                <p:cNvPicPr/>
                <p:nvPr/>
              </p:nvPicPr>
              <p:blipFill>
                <a:blip r:embed="rId75"/>
                <a:stretch>
                  <a:fillRect/>
                </a:stretch>
              </p:blipFill>
              <p:spPr>
                <a:xfrm>
                  <a:off x="6850411" y="3080718"/>
                  <a:ext cx="889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3" name="Ink 72">
                  <a:extLst>
                    <a:ext uri="{FF2B5EF4-FFF2-40B4-BE49-F238E27FC236}">
                      <a16:creationId xmlns:a16="http://schemas.microsoft.com/office/drawing/2014/main" id="{411C0173-B5FD-4DA2-2191-CD4009F24B8E}"/>
                    </a:ext>
                  </a:extLst>
                </p14:cNvPr>
                <p14:cNvContentPartPr/>
                <p14:nvPr/>
              </p14:nvContentPartPr>
              <p14:xfrm>
                <a:off x="6820891" y="3247038"/>
                <a:ext cx="117720" cy="103320"/>
              </p14:xfrm>
            </p:contentPart>
          </mc:Choice>
          <mc:Fallback xmlns="">
            <p:pic>
              <p:nvPicPr>
                <p:cNvPr id="73" name="Ink 72">
                  <a:extLst>
                    <a:ext uri="{FF2B5EF4-FFF2-40B4-BE49-F238E27FC236}">
                      <a16:creationId xmlns:a16="http://schemas.microsoft.com/office/drawing/2014/main" id="{411C0173-B5FD-4DA2-2191-CD4009F24B8E}"/>
                    </a:ext>
                  </a:extLst>
                </p:cNvPr>
                <p:cNvPicPr/>
                <p:nvPr/>
              </p:nvPicPr>
              <p:blipFill>
                <a:blip r:embed="rId77"/>
                <a:stretch>
                  <a:fillRect/>
                </a:stretch>
              </p:blipFill>
              <p:spPr>
                <a:xfrm>
                  <a:off x="6811891" y="3238038"/>
                  <a:ext cx="135360" cy="12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76" name="Ink 75">
                <a:extLst>
                  <a:ext uri="{FF2B5EF4-FFF2-40B4-BE49-F238E27FC236}">
                    <a16:creationId xmlns:a16="http://schemas.microsoft.com/office/drawing/2014/main" id="{90593440-8D4E-CEF1-81C2-03EAFCAF78DE}"/>
                  </a:ext>
                </a:extLst>
              </p14:cNvPr>
              <p14:cNvContentPartPr/>
              <p14:nvPr/>
            </p14:nvContentPartPr>
            <p14:xfrm>
              <a:off x="6961291" y="1268478"/>
              <a:ext cx="148320" cy="9720"/>
            </p14:xfrm>
          </p:contentPart>
        </mc:Choice>
        <mc:Fallback xmlns="">
          <p:pic>
            <p:nvPicPr>
              <p:cNvPr id="76" name="Ink 75">
                <a:extLst>
                  <a:ext uri="{FF2B5EF4-FFF2-40B4-BE49-F238E27FC236}">
                    <a16:creationId xmlns:a16="http://schemas.microsoft.com/office/drawing/2014/main" id="{90593440-8D4E-CEF1-81C2-03EAFCAF78DE}"/>
                  </a:ext>
                </a:extLst>
              </p:cNvPr>
              <p:cNvPicPr/>
              <p:nvPr/>
            </p:nvPicPr>
            <p:blipFill>
              <a:blip r:embed="rId79"/>
              <a:stretch>
                <a:fillRect/>
              </a:stretch>
            </p:blipFill>
            <p:spPr>
              <a:xfrm>
                <a:off x="6952651" y="1259838"/>
                <a:ext cx="165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7" name="Ink 76">
                <a:extLst>
                  <a:ext uri="{FF2B5EF4-FFF2-40B4-BE49-F238E27FC236}">
                    <a16:creationId xmlns:a16="http://schemas.microsoft.com/office/drawing/2014/main" id="{D727D706-74C9-581F-28F8-6A37300BAD5E}"/>
                  </a:ext>
                </a:extLst>
              </p14:cNvPr>
              <p14:cNvContentPartPr/>
              <p14:nvPr/>
            </p14:nvContentPartPr>
            <p14:xfrm>
              <a:off x="6951931" y="1977678"/>
              <a:ext cx="157680" cy="360"/>
            </p14:xfrm>
          </p:contentPart>
        </mc:Choice>
        <mc:Fallback xmlns="">
          <p:pic>
            <p:nvPicPr>
              <p:cNvPr id="77" name="Ink 76">
                <a:extLst>
                  <a:ext uri="{FF2B5EF4-FFF2-40B4-BE49-F238E27FC236}">
                    <a16:creationId xmlns:a16="http://schemas.microsoft.com/office/drawing/2014/main" id="{D727D706-74C9-581F-28F8-6A37300BAD5E}"/>
                  </a:ext>
                </a:extLst>
              </p:cNvPr>
              <p:cNvPicPr/>
              <p:nvPr/>
            </p:nvPicPr>
            <p:blipFill>
              <a:blip r:embed="rId81"/>
              <a:stretch>
                <a:fillRect/>
              </a:stretch>
            </p:blipFill>
            <p:spPr>
              <a:xfrm>
                <a:off x="6943291" y="1968678"/>
                <a:ext cx="175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8" name="Ink 77">
                <a:extLst>
                  <a:ext uri="{FF2B5EF4-FFF2-40B4-BE49-F238E27FC236}">
                    <a16:creationId xmlns:a16="http://schemas.microsoft.com/office/drawing/2014/main" id="{A9EEAE6E-D91A-1E81-BC5E-3B9270453945}"/>
                  </a:ext>
                </a:extLst>
              </p14:cNvPr>
              <p14:cNvContentPartPr/>
              <p14:nvPr/>
            </p14:nvContentPartPr>
            <p14:xfrm>
              <a:off x="6961291" y="2667798"/>
              <a:ext cx="129960" cy="10440"/>
            </p14:xfrm>
          </p:contentPart>
        </mc:Choice>
        <mc:Fallback xmlns="">
          <p:pic>
            <p:nvPicPr>
              <p:cNvPr id="78" name="Ink 77">
                <a:extLst>
                  <a:ext uri="{FF2B5EF4-FFF2-40B4-BE49-F238E27FC236}">
                    <a16:creationId xmlns:a16="http://schemas.microsoft.com/office/drawing/2014/main" id="{A9EEAE6E-D91A-1E81-BC5E-3B9270453945}"/>
                  </a:ext>
                </a:extLst>
              </p:cNvPr>
              <p:cNvPicPr/>
              <p:nvPr/>
            </p:nvPicPr>
            <p:blipFill>
              <a:blip r:embed="rId83"/>
              <a:stretch>
                <a:fillRect/>
              </a:stretch>
            </p:blipFill>
            <p:spPr>
              <a:xfrm>
                <a:off x="6952651" y="2658798"/>
                <a:ext cx="147600" cy="28080"/>
              </a:xfrm>
              <a:prstGeom prst="rect">
                <a:avLst/>
              </a:prstGeom>
            </p:spPr>
          </p:pic>
        </mc:Fallback>
      </mc:AlternateContent>
      <p:grpSp>
        <p:nvGrpSpPr>
          <p:cNvPr id="89" name="Group 88">
            <a:extLst>
              <a:ext uri="{FF2B5EF4-FFF2-40B4-BE49-F238E27FC236}">
                <a16:creationId xmlns:a16="http://schemas.microsoft.com/office/drawing/2014/main" id="{CE77C1DA-74D9-49F6-30C4-3A6894605E13}"/>
              </a:ext>
            </a:extLst>
          </p:cNvPr>
          <p:cNvGrpSpPr/>
          <p:nvPr/>
        </p:nvGrpSpPr>
        <p:grpSpPr>
          <a:xfrm>
            <a:off x="7184131" y="111798"/>
            <a:ext cx="827640" cy="281520"/>
            <a:chOff x="7184131" y="111798"/>
            <a:chExt cx="827640" cy="281520"/>
          </a:xfrm>
        </p:grpSpPr>
        <mc:AlternateContent xmlns:mc="http://schemas.openxmlformats.org/markup-compatibility/2006" xmlns:p14="http://schemas.microsoft.com/office/powerpoint/2010/main">
          <mc:Choice Requires="p14">
            <p:contentPart p14:bwMode="auto" r:id="rId84">
              <p14:nvContentPartPr>
                <p14:cNvPr id="79" name="Ink 78">
                  <a:extLst>
                    <a:ext uri="{FF2B5EF4-FFF2-40B4-BE49-F238E27FC236}">
                      <a16:creationId xmlns:a16="http://schemas.microsoft.com/office/drawing/2014/main" id="{CCD2F2EC-3781-C0E4-AEC1-E2E93A7C3EEF}"/>
                    </a:ext>
                  </a:extLst>
                </p14:cNvPr>
                <p14:cNvContentPartPr/>
                <p14:nvPr/>
              </p14:nvContentPartPr>
              <p14:xfrm>
                <a:off x="7184131" y="224118"/>
                <a:ext cx="53280" cy="169200"/>
              </p14:xfrm>
            </p:contentPart>
          </mc:Choice>
          <mc:Fallback xmlns="">
            <p:pic>
              <p:nvPicPr>
                <p:cNvPr id="79" name="Ink 78">
                  <a:extLst>
                    <a:ext uri="{FF2B5EF4-FFF2-40B4-BE49-F238E27FC236}">
                      <a16:creationId xmlns:a16="http://schemas.microsoft.com/office/drawing/2014/main" id="{CCD2F2EC-3781-C0E4-AEC1-E2E93A7C3EEF}"/>
                    </a:ext>
                  </a:extLst>
                </p:cNvPr>
                <p:cNvPicPr/>
                <p:nvPr/>
              </p:nvPicPr>
              <p:blipFill>
                <a:blip r:embed="rId85"/>
                <a:stretch>
                  <a:fillRect/>
                </a:stretch>
              </p:blipFill>
              <p:spPr>
                <a:xfrm>
                  <a:off x="7175131" y="215478"/>
                  <a:ext cx="70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0" name="Ink 79">
                  <a:extLst>
                    <a:ext uri="{FF2B5EF4-FFF2-40B4-BE49-F238E27FC236}">
                      <a16:creationId xmlns:a16="http://schemas.microsoft.com/office/drawing/2014/main" id="{0337781D-793B-5AC4-816B-4C146580B939}"/>
                    </a:ext>
                  </a:extLst>
                </p14:cNvPr>
                <p14:cNvContentPartPr/>
                <p14:nvPr/>
              </p14:nvContentPartPr>
              <p14:xfrm>
                <a:off x="7249291" y="111798"/>
                <a:ext cx="94680" cy="63000"/>
              </p14:xfrm>
            </p:contentPart>
          </mc:Choice>
          <mc:Fallback xmlns="">
            <p:pic>
              <p:nvPicPr>
                <p:cNvPr id="80" name="Ink 79">
                  <a:extLst>
                    <a:ext uri="{FF2B5EF4-FFF2-40B4-BE49-F238E27FC236}">
                      <a16:creationId xmlns:a16="http://schemas.microsoft.com/office/drawing/2014/main" id="{0337781D-793B-5AC4-816B-4C146580B939}"/>
                    </a:ext>
                  </a:extLst>
                </p:cNvPr>
                <p:cNvPicPr/>
                <p:nvPr/>
              </p:nvPicPr>
              <p:blipFill>
                <a:blip r:embed="rId87"/>
                <a:stretch>
                  <a:fillRect/>
                </a:stretch>
              </p:blipFill>
              <p:spPr>
                <a:xfrm>
                  <a:off x="7240651" y="102798"/>
                  <a:ext cx="1123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2" name="Ink 81">
                  <a:extLst>
                    <a:ext uri="{FF2B5EF4-FFF2-40B4-BE49-F238E27FC236}">
                      <a16:creationId xmlns:a16="http://schemas.microsoft.com/office/drawing/2014/main" id="{D311BEAA-3F48-ECBB-4C1A-0BAAFDD86731}"/>
                    </a:ext>
                  </a:extLst>
                </p14:cNvPr>
                <p14:cNvContentPartPr/>
                <p14:nvPr/>
              </p14:nvContentPartPr>
              <p14:xfrm>
                <a:off x="7342891" y="251838"/>
                <a:ext cx="202680" cy="80640"/>
              </p14:xfrm>
            </p:contentPart>
          </mc:Choice>
          <mc:Fallback xmlns="">
            <p:pic>
              <p:nvPicPr>
                <p:cNvPr id="82" name="Ink 81">
                  <a:extLst>
                    <a:ext uri="{FF2B5EF4-FFF2-40B4-BE49-F238E27FC236}">
                      <a16:creationId xmlns:a16="http://schemas.microsoft.com/office/drawing/2014/main" id="{D311BEAA-3F48-ECBB-4C1A-0BAAFDD86731}"/>
                    </a:ext>
                  </a:extLst>
                </p:cNvPr>
                <p:cNvPicPr/>
                <p:nvPr/>
              </p:nvPicPr>
              <p:blipFill>
                <a:blip r:embed="rId89"/>
                <a:stretch>
                  <a:fillRect/>
                </a:stretch>
              </p:blipFill>
              <p:spPr>
                <a:xfrm>
                  <a:off x="7333891" y="243198"/>
                  <a:ext cx="220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a16="http://schemas.microsoft.com/office/drawing/2014/main" id="{72371170-4213-CAD4-0C5A-04B537DB7B71}"/>
                    </a:ext>
                  </a:extLst>
                </p14:cNvPr>
                <p14:cNvContentPartPr/>
                <p14:nvPr/>
              </p14:nvContentPartPr>
              <p14:xfrm>
                <a:off x="7622971" y="148878"/>
                <a:ext cx="133560" cy="224640"/>
              </p14:xfrm>
            </p:contentPart>
          </mc:Choice>
          <mc:Fallback xmlns="">
            <p:pic>
              <p:nvPicPr>
                <p:cNvPr id="84" name="Ink 83">
                  <a:extLst>
                    <a:ext uri="{FF2B5EF4-FFF2-40B4-BE49-F238E27FC236}">
                      <a16:creationId xmlns:a16="http://schemas.microsoft.com/office/drawing/2014/main" id="{72371170-4213-CAD4-0C5A-04B537DB7B71}"/>
                    </a:ext>
                  </a:extLst>
                </p:cNvPr>
                <p:cNvPicPr/>
                <p:nvPr/>
              </p:nvPicPr>
              <p:blipFill>
                <a:blip r:embed="rId91"/>
                <a:stretch>
                  <a:fillRect/>
                </a:stretch>
              </p:blipFill>
              <p:spPr>
                <a:xfrm>
                  <a:off x="7613971" y="139878"/>
                  <a:ext cx="151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6" name="Ink 85">
                  <a:extLst>
                    <a:ext uri="{FF2B5EF4-FFF2-40B4-BE49-F238E27FC236}">
                      <a16:creationId xmlns:a16="http://schemas.microsoft.com/office/drawing/2014/main" id="{88985C93-122D-6293-3F77-C09AC6C3B723}"/>
                    </a:ext>
                  </a:extLst>
                </p14:cNvPr>
                <p14:cNvContentPartPr/>
                <p14:nvPr/>
              </p14:nvContentPartPr>
              <p14:xfrm>
                <a:off x="7837171" y="354078"/>
                <a:ext cx="360" cy="360"/>
              </p14:xfrm>
            </p:contentPart>
          </mc:Choice>
          <mc:Fallback xmlns="">
            <p:pic>
              <p:nvPicPr>
                <p:cNvPr id="86" name="Ink 85">
                  <a:extLst>
                    <a:ext uri="{FF2B5EF4-FFF2-40B4-BE49-F238E27FC236}">
                      <a16:creationId xmlns:a16="http://schemas.microsoft.com/office/drawing/2014/main" id="{88985C93-122D-6293-3F77-C09AC6C3B723}"/>
                    </a:ext>
                  </a:extLst>
                </p:cNvPr>
                <p:cNvPicPr/>
                <p:nvPr/>
              </p:nvPicPr>
              <p:blipFill>
                <a:blip r:embed="rId93"/>
                <a:stretch>
                  <a:fillRect/>
                </a:stretch>
              </p:blipFill>
              <p:spPr>
                <a:xfrm>
                  <a:off x="7828531" y="3450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7" name="Ink 86">
                  <a:extLst>
                    <a:ext uri="{FF2B5EF4-FFF2-40B4-BE49-F238E27FC236}">
                      <a16:creationId xmlns:a16="http://schemas.microsoft.com/office/drawing/2014/main" id="{C43E87F5-E077-CE50-F21B-C5B79B8F1B77}"/>
                    </a:ext>
                  </a:extLst>
                </p14:cNvPr>
                <p14:cNvContentPartPr/>
                <p14:nvPr/>
              </p14:nvContentPartPr>
              <p14:xfrm>
                <a:off x="7902331" y="128718"/>
                <a:ext cx="109440" cy="244440"/>
              </p14:xfrm>
            </p:contentPart>
          </mc:Choice>
          <mc:Fallback xmlns="">
            <p:pic>
              <p:nvPicPr>
                <p:cNvPr id="87" name="Ink 86">
                  <a:extLst>
                    <a:ext uri="{FF2B5EF4-FFF2-40B4-BE49-F238E27FC236}">
                      <a16:creationId xmlns:a16="http://schemas.microsoft.com/office/drawing/2014/main" id="{C43E87F5-E077-CE50-F21B-C5B79B8F1B77}"/>
                    </a:ext>
                  </a:extLst>
                </p:cNvPr>
                <p:cNvPicPr/>
                <p:nvPr/>
              </p:nvPicPr>
              <p:blipFill>
                <a:blip r:embed="rId95"/>
                <a:stretch>
                  <a:fillRect/>
                </a:stretch>
              </p:blipFill>
              <p:spPr>
                <a:xfrm>
                  <a:off x="7893691" y="119718"/>
                  <a:ext cx="1270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8" name="Ink 87">
                  <a:extLst>
                    <a:ext uri="{FF2B5EF4-FFF2-40B4-BE49-F238E27FC236}">
                      <a16:creationId xmlns:a16="http://schemas.microsoft.com/office/drawing/2014/main" id="{978FB2C9-8A66-6F15-739D-FD55A79BE5AB}"/>
                    </a:ext>
                  </a:extLst>
                </p14:cNvPr>
                <p14:cNvContentPartPr/>
                <p14:nvPr/>
              </p14:nvContentPartPr>
              <p14:xfrm>
                <a:off x="7912051" y="271998"/>
                <a:ext cx="46800" cy="7920"/>
              </p14:xfrm>
            </p:contentPart>
          </mc:Choice>
          <mc:Fallback xmlns="">
            <p:pic>
              <p:nvPicPr>
                <p:cNvPr id="88" name="Ink 87">
                  <a:extLst>
                    <a:ext uri="{FF2B5EF4-FFF2-40B4-BE49-F238E27FC236}">
                      <a16:creationId xmlns:a16="http://schemas.microsoft.com/office/drawing/2014/main" id="{978FB2C9-8A66-6F15-739D-FD55A79BE5AB}"/>
                    </a:ext>
                  </a:extLst>
                </p:cNvPr>
                <p:cNvPicPr/>
                <p:nvPr/>
              </p:nvPicPr>
              <p:blipFill>
                <a:blip r:embed="rId97"/>
                <a:stretch>
                  <a:fillRect/>
                </a:stretch>
              </p:blipFill>
              <p:spPr>
                <a:xfrm>
                  <a:off x="7903051" y="263358"/>
                  <a:ext cx="64440" cy="25560"/>
                </a:xfrm>
                <a:prstGeom prst="rect">
                  <a:avLst/>
                </a:prstGeom>
              </p:spPr>
            </p:pic>
          </mc:Fallback>
        </mc:AlternateContent>
      </p:grpSp>
    </p:spTree>
    <p:extLst>
      <p:ext uri="{BB962C8B-B14F-4D97-AF65-F5344CB8AC3E}">
        <p14:creationId xmlns:p14="http://schemas.microsoft.com/office/powerpoint/2010/main" val="5742478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2CD6-971F-B392-4DAB-A48DC0256FC2}"/>
              </a:ext>
            </a:extLst>
          </p:cNvPr>
          <p:cNvSpPr>
            <a:spLocks noGrp="1"/>
          </p:cNvSpPr>
          <p:nvPr>
            <p:ph type="title"/>
          </p:nvPr>
        </p:nvSpPr>
        <p:spPr/>
        <p:txBody>
          <a:bodyPr/>
          <a:lstStyle/>
          <a:p>
            <a:r>
              <a:rPr lang="en-US" altLang="en-US" dirty="0"/>
              <a:t>Swapping</a:t>
            </a:r>
            <a:endParaRPr lang="ar-EG" dirty="0"/>
          </a:p>
        </p:txBody>
      </p:sp>
      <p:sp>
        <p:nvSpPr>
          <p:cNvPr id="3" name="Content Placeholder 2">
            <a:extLst>
              <a:ext uri="{FF2B5EF4-FFF2-40B4-BE49-F238E27FC236}">
                <a16:creationId xmlns:a16="http://schemas.microsoft.com/office/drawing/2014/main" id="{9B0B4A28-B14B-4B25-87F7-072ACB4ECE99}"/>
              </a:ext>
            </a:extLst>
          </p:cNvPr>
          <p:cNvSpPr>
            <a:spLocks noGrp="1"/>
          </p:cNvSpPr>
          <p:nvPr>
            <p:ph idx="1"/>
          </p:nvPr>
        </p:nvSpPr>
        <p:spPr>
          <a:xfrm>
            <a:off x="838200" y="2011679"/>
            <a:ext cx="6682273" cy="4481195"/>
          </a:xfrm>
        </p:spPr>
        <p:txBody>
          <a:bodyPr>
            <a:normAutofit fontScale="92500"/>
          </a:bodyPr>
          <a:lstStyle/>
          <a:p>
            <a:pPr>
              <a:lnSpc>
                <a:spcPct val="130000"/>
              </a:lnSpc>
            </a:pPr>
            <a:r>
              <a:rPr lang="en-US" altLang="en-US" sz="1600" dirty="0"/>
              <a:t>A process can be </a:t>
            </a:r>
            <a:r>
              <a:rPr lang="en-US" altLang="en-US" sz="1600" b="1" dirty="0">
                <a:solidFill>
                  <a:srgbClr val="006699"/>
                </a:solidFill>
                <a:latin typeface="+mj-lt"/>
              </a:rPr>
              <a:t>swapped</a:t>
            </a:r>
            <a:r>
              <a:rPr lang="en-US" altLang="en-US" sz="1600" dirty="0"/>
              <a:t> temporarily out of memory to a backing store, and then brought </a:t>
            </a:r>
            <a:r>
              <a:rPr lang="en-US" altLang="en-US" sz="1600" b="1" dirty="0">
                <a:solidFill>
                  <a:srgbClr val="006699"/>
                </a:solidFill>
                <a:latin typeface="+mj-lt"/>
              </a:rPr>
              <a:t>back</a:t>
            </a:r>
            <a:r>
              <a:rPr lang="en-US" altLang="en-US" sz="1600" dirty="0"/>
              <a:t> into memory for continued execution</a:t>
            </a:r>
          </a:p>
          <a:p>
            <a:pPr lvl="1">
              <a:lnSpc>
                <a:spcPct val="130000"/>
              </a:lnSpc>
            </a:pPr>
            <a:r>
              <a:rPr lang="en-US" altLang="en-US" sz="1400" dirty="0"/>
              <a:t>Total physical memory space of processes can exceed physical memory</a:t>
            </a:r>
          </a:p>
          <a:p>
            <a:pPr>
              <a:lnSpc>
                <a:spcPct val="130000"/>
              </a:lnSpc>
            </a:pPr>
            <a:r>
              <a:rPr lang="en-US" altLang="en-US" sz="1600" b="1" dirty="0">
                <a:solidFill>
                  <a:srgbClr val="006699"/>
                </a:solidFill>
                <a:latin typeface="+mj-lt"/>
              </a:rPr>
              <a:t>Backing</a:t>
            </a:r>
            <a:r>
              <a:rPr lang="en-US" altLang="en-US" sz="1600" b="1" dirty="0">
                <a:solidFill>
                  <a:srgbClr val="3366FF"/>
                </a:solidFill>
              </a:rPr>
              <a:t> </a:t>
            </a:r>
            <a:r>
              <a:rPr lang="en-US" altLang="en-US" sz="1600" b="1" dirty="0">
                <a:solidFill>
                  <a:srgbClr val="006699"/>
                </a:solidFill>
                <a:latin typeface="+mj-lt"/>
              </a:rPr>
              <a:t>store</a:t>
            </a:r>
            <a:r>
              <a:rPr lang="en-US" altLang="en-US" sz="1600" dirty="0">
                <a:solidFill>
                  <a:srgbClr val="3366FF"/>
                </a:solidFill>
              </a:rPr>
              <a:t> </a:t>
            </a:r>
            <a:r>
              <a:rPr lang="en-US" altLang="en-US" sz="1600" dirty="0"/>
              <a:t>– fast disk large enough to accommodate copies of all memory images for all users; must provide direct access to these memory images</a:t>
            </a:r>
          </a:p>
          <a:p>
            <a:pPr>
              <a:lnSpc>
                <a:spcPct val="130000"/>
              </a:lnSpc>
            </a:pPr>
            <a:r>
              <a:rPr lang="en-US" altLang="en-US" sz="1600" b="1" dirty="0">
                <a:solidFill>
                  <a:srgbClr val="006699"/>
                </a:solidFill>
                <a:latin typeface="+mj-lt"/>
              </a:rPr>
              <a:t>Roll</a:t>
            </a:r>
            <a:r>
              <a:rPr lang="en-US" altLang="en-US" sz="1600" b="1" dirty="0">
                <a:solidFill>
                  <a:srgbClr val="3366FF"/>
                </a:solidFill>
              </a:rPr>
              <a:t> </a:t>
            </a:r>
            <a:r>
              <a:rPr lang="en-US" altLang="en-US" sz="1600" b="1" dirty="0">
                <a:solidFill>
                  <a:srgbClr val="006699"/>
                </a:solidFill>
                <a:latin typeface="+mj-lt"/>
              </a:rPr>
              <a:t>out</a:t>
            </a:r>
            <a:r>
              <a:rPr lang="en-US" altLang="en-US" sz="1600" b="1" dirty="0">
                <a:solidFill>
                  <a:srgbClr val="3366FF"/>
                </a:solidFill>
              </a:rPr>
              <a:t>, </a:t>
            </a:r>
            <a:r>
              <a:rPr lang="en-US" altLang="en-US" sz="1600" b="1" dirty="0">
                <a:solidFill>
                  <a:srgbClr val="006699"/>
                </a:solidFill>
                <a:latin typeface="+mj-lt"/>
              </a:rPr>
              <a:t>roll</a:t>
            </a:r>
            <a:r>
              <a:rPr lang="en-US" altLang="en-US" sz="1600" b="1" dirty="0">
                <a:solidFill>
                  <a:srgbClr val="3366FF"/>
                </a:solidFill>
              </a:rPr>
              <a:t> </a:t>
            </a:r>
            <a:r>
              <a:rPr lang="en-US" altLang="en-US" sz="1600" b="1" dirty="0">
                <a:solidFill>
                  <a:srgbClr val="006699"/>
                </a:solidFill>
                <a:latin typeface="+mj-lt"/>
              </a:rPr>
              <a:t>in</a:t>
            </a:r>
            <a:r>
              <a:rPr lang="en-US" altLang="en-US" sz="1600" dirty="0">
                <a:solidFill>
                  <a:srgbClr val="3366FF"/>
                </a:solidFill>
              </a:rPr>
              <a:t> </a:t>
            </a:r>
            <a:r>
              <a:rPr lang="en-US" altLang="en-US" sz="1600" dirty="0"/>
              <a:t>– swapping variant used for priority-based scheduling algorithms; lower-priority process is swapped out so higher-priority process can be loaded and executed</a:t>
            </a:r>
          </a:p>
          <a:p>
            <a:pPr>
              <a:lnSpc>
                <a:spcPct val="130000"/>
              </a:lnSpc>
            </a:pPr>
            <a:r>
              <a:rPr lang="en-US" altLang="en-US" sz="1600" dirty="0"/>
              <a:t>System maintains a </a:t>
            </a:r>
            <a:r>
              <a:rPr lang="en-US" altLang="en-US" sz="1600" b="1" dirty="0">
                <a:solidFill>
                  <a:srgbClr val="006699"/>
                </a:solidFill>
                <a:latin typeface="+mj-lt"/>
              </a:rPr>
              <a:t>ready</a:t>
            </a:r>
            <a:r>
              <a:rPr lang="en-US" altLang="en-US" sz="1600" b="1" dirty="0">
                <a:solidFill>
                  <a:srgbClr val="3366FF"/>
                </a:solidFill>
              </a:rPr>
              <a:t> </a:t>
            </a:r>
            <a:r>
              <a:rPr lang="en-US" altLang="en-US" sz="1600" b="1" dirty="0">
                <a:solidFill>
                  <a:srgbClr val="006699"/>
                </a:solidFill>
                <a:latin typeface="+mj-lt"/>
              </a:rPr>
              <a:t>queue</a:t>
            </a:r>
            <a:r>
              <a:rPr lang="en-US" altLang="en-US" sz="1600" dirty="0">
                <a:solidFill>
                  <a:srgbClr val="3366FF"/>
                </a:solidFill>
              </a:rPr>
              <a:t> </a:t>
            </a:r>
            <a:r>
              <a:rPr lang="en-US" altLang="en-US" sz="1600" dirty="0"/>
              <a:t>of ready-to-run processes which have memory images on disk</a:t>
            </a:r>
          </a:p>
          <a:p>
            <a:pPr>
              <a:lnSpc>
                <a:spcPct val="130000"/>
              </a:lnSpc>
            </a:pPr>
            <a:r>
              <a:rPr lang="en-US" altLang="en-US" sz="1600" dirty="0"/>
              <a:t>Could swapping pages as processes.</a:t>
            </a:r>
          </a:p>
        </p:txBody>
      </p:sp>
      <p:pic>
        <p:nvPicPr>
          <p:cNvPr id="4" name="Picture 3" descr="8">
            <a:extLst>
              <a:ext uri="{FF2B5EF4-FFF2-40B4-BE49-F238E27FC236}">
                <a16:creationId xmlns:a16="http://schemas.microsoft.com/office/drawing/2014/main" id="{0F3A3C22-04AE-4A1C-8813-C9697C3F0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011" y="1829164"/>
            <a:ext cx="4276881" cy="3199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AACEB71-DC45-653F-F044-B38D2648F302}"/>
              </a:ext>
            </a:extLst>
          </p:cNvPr>
          <p:cNvSpPr txBox="1"/>
          <p:nvPr/>
        </p:nvSpPr>
        <p:spPr>
          <a:xfrm>
            <a:off x="6950232" y="5070824"/>
            <a:ext cx="5241768" cy="923330"/>
          </a:xfrm>
          <a:prstGeom prst="rect">
            <a:avLst/>
          </a:prstGeom>
          <a:noFill/>
        </p:spPr>
        <p:txBody>
          <a:bodyPr wrap="square">
            <a:spAutoFit/>
          </a:bodyPr>
          <a:lstStyle/>
          <a:p>
            <a:pPr lvl="1"/>
            <a:r>
              <a:rPr lang="en-US" altLang="en-US" dirty="0"/>
              <a:t>System calls to inform OS of memory use via </a:t>
            </a:r>
            <a:r>
              <a:rPr lang="en-US" altLang="en-US" dirty="0">
                <a:latin typeface="Courier New" panose="02070309020205020404" pitchFamily="49" charset="0"/>
                <a:cs typeface="Courier New" panose="02070309020205020404" pitchFamily="49" charset="0"/>
              </a:rPr>
              <a:t>request_memory() </a:t>
            </a:r>
            <a:r>
              <a:rPr lang="en-US" altLang="en-US" dirty="0"/>
              <a:t>and </a:t>
            </a:r>
            <a:r>
              <a:rPr lang="en-US" altLang="en-US" dirty="0">
                <a:latin typeface="Courier New" panose="02070309020205020404" pitchFamily="49" charset="0"/>
                <a:cs typeface="Courier New" panose="02070309020205020404" pitchFamily="49" charset="0"/>
              </a:rPr>
              <a:t>release_memory()</a:t>
            </a:r>
          </a:p>
        </p:txBody>
      </p:sp>
    </p:spTree>
    <p:extLst>
      <p:ext uri="{BB962C8B-B14F-4D97-AF65-F5344CB8AC3E}">
        <p14:creationId xmlns:p14="http://schemas.microsoft.com/office/powerpoint/2010/main" val="37672869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BD75-0147-6966-9064-415794D2CB97}"/>
              </a:ext>
            </a:extLst>
          </p:cNvPr>
          <p:cNvSpPr>
            <a:spLocks noGrp="1"/>
          </p:cNvSpPr>
          <p:nvPr>
            <p:ph type="title"/>
          </p:nvPr>
        </p:nvSpPr>
        <p:spPr/>
        <p:txBody>
          <a:bodyPr/>
          <a:lstStyle/>
          <a:p>
            <a:r>
              <a:rPr lang="en-US" altLang="en-US" dirty="0"/>
              <a:t>Virtual memory </a:t>
            </a:r>
            <a:endParaRPr lang="ar-EG" dirty="0"/>
          </a:p>
        </p:txBody>
      </p:sp>
      <p:sp>
        <p:nvSpPr>
          <p:cNvPr id="3" name="Content Placeholder 2">
            <a:extLst>
              <a:ext uri="{FF2B5EF4-FFF2-40B4-BE49-F238E27FC236}">
                <a16:creationId xmlns:a16="http://schemas.microsoft.com/office/drawing/2014/main" id="{328DE128-B6C5-1474-BC71-2AB0D870D82C}"/>
              </a:ext>
            </a:extLst>
          </p:cNvPr>
          <p:cNvSpPr>
            <a:spLocks noGrp="1"/>
          </p:cNvSpPr>
          <p:nvPr>
            <p:ph idx="1"/>
          </p:nvPr>
        </p:nvSpPr>
        <p:spPr>
          <a:xfrm>
            <a:off x="838201" y="2011679"/>
            <a:ext cx="6439677" cy="4481195"/>
          </a:xfrm>
        </p:spPr>
        <p:txBody>
          <a:bodyPr>
            <a:normAutofit fontScale="85000" lnSpcReduction="20000"/>
          </a:bodyPr>
          <a:lstStyle/>
          <a:p>
            <a:r>
              <a:rPr lang="en-US" altLang="en-US" b="1" dirty="0">
                <a:solidFill>
                  <a:srgbClr val="0070C0"/>
                </a:solidFill>
              </a:rPr>
              <a:t>Virtual memory</a:t>
            </a:r>
            <a:endParaRPr lang="en-US" altLang="en-US" dirty="0"/>
          </a:p>
          <a:p>
            <a:pPr lvl="1"/>
            <a:r>
              <a:rPr lang="en-US" dirty="0"/>
              <a:t>storage allocation scheme in which secondary memory can be addressed as though it were part of the main memory</a:t>
            </a:r>
            <a:r>
              <a:rPr lang="en-US" b="0" i="0" dirty="0">
                <a:solidFill>
                  <a:srgbClr val="273239"/>
                </a:solidFill>
                <a:effectLst/>
                <a:latin typeface="urw-din"/>
              </a:rPr>
              <a:t>. </a:t>
            </a:r>
          </a:p>
          <a:p>
            <a:pPr lvl="1"/>
            <a:r>
              <a:rPr lang="en-US" altLang="en-US" dirty="0"/>
              <a:t>separation of user </a:t>
            </a:r>
            <a:r>
              <a:rPr lang="en-US" altLang="en-US" dirty="0">
                <a:solidFill>
                  <a:srgbClr val="FF0000"/>
                </a:solidFill>
              </a:rPr>
              <a:t>logical memory </a:t>
            </a:r>
            <a:r>
              <a:rPr lang="en-US" altLang="en-US" dirty="0"/>
              <a:t>from </a:t>
            </a:r>
            <a:r>
              <a:rPr lang="en-US" altLang="en-US" dirty="0">
                <a:solidFill>
                  <a:srgbClr val="FF0000"/>
                </a:solidFill>
              </a:rPr>
              <a:t>physical memory</a:t>
            </a:r>
          </a:p>
          <a:p>
            <a:pPr lvl="1"/>
            <a:endParaRPr lang="en-US" altLang="en-US" sz="900" dirty="0"/>
          </a:p>
          <a:p>
            <a:r>
              <a:rPr lang="en-US" altLang="en-US" b="1" dirty="0">
                <a:solidFill>
                  <a:srgbClr val="0070C0"/>
                </a:solidFill>
              </a:rPr>
              <a:t>Only part of the program </a:t>
            </a:r>
            <a:r>
              <a:rPr lang="en-US" altLang="en-US" dirty="0"/>
              <a:t>needs to be in memory for execution, therefore</a:t>
            </a:r>
          </a:p>
          <a:p>
            <a:pPr lvl="1"/>
            <a:r>
              <a:rPr lang="en-US" altLang="en-US" dirty="0">
                <a:solidFill>
                  <a:srgbClr val="0070C0"/>
                </a:solidFill>
              </a:rPr>
              <a:t>Logical address space </a:t>
            </a:r>
            <a:r>
              <a:rPr lang="en-US" altLang="en-US" dirty="0"/>
              <a:t>can be</a:t>
            </a:r>
            <a:r>
              <a:rPr lang="en-US" altLang="en-US" dirty="0">
                <a:solidFill>
                  <a:srgbClr val="FF0000"/>
                </a:solidFill>
              </a:rPr>
              <a:t> much larger </a:t>
            </a:r>
            <a:r>
              <a:rPr lang="en-US" altLang="en-US" dirty="0"/>
              <a:t>than </a:t>
            </a:r>
            <a:r>
              <a:rPr lang="en-US" altLang="en-US" dirty="0">
                <a:solidFill>
                  <a:srgbClr val="0070C0"/>
                </a:solidFill>
              </a:rPr>
              <a:t>physical address space</a:t>
            </a:r>
          </a:p>
          <a:p>
            <a:pPr lvl="1"/>
            <a:r>
              <a:rPr lang="en-US" altLang="en-US" dirty="0"/>
              <a:t>Allows </a:t>
            </a:r>
            <a:r>
              <a:rPr lang="en-US" altLang="en-US" dirty="0">
                <a:solidFill>
                  <a:srgbClr val="0070C0"/>
                </a:solidFill>
              </a:rPr>
              <a:t>address spaces </a:t>
            </a:r>
            <a:r>
              <a:rPr lang="en-US" altLang="en-US" dirty="0"/>
              <a:t>to be </a:t>
            </a:r>
            <a:r>
              <a:rPr lang="en-US" altLang="en-US" dirty="0">
                <a:solidFill>
                  <a:srgbClr val="FF0000"/>
                </a:solidFill>
              </a:rPr>
              <a:t>shared</a:t>
            </a:r>
            <a:r>
              <a:rPr lang="en-US" altLang="en-US" dirty="0"/>
              <a:t> by several processes</a:t>
            </a:r>
          </a:p>
          <a:p>
            <a:pPr lvl="1"/>
            <a:r>
              <a:rPr lang="en-US" altLang="en-US" dirty="0"/>
              <a:t>More programs running </a:t>
            </a:r>
            <a:r>
              <a:rPr lang="en-US" altLang="en-US" dirty="0">
                <a:solidFill>
                  <a:srgbClr val="FF0000"/>
                </a:solidFill>
              </a:rPr>
              <a:t>concurrently</a:t>
            </a:r>
          </a:p>
          <a:p>
            <a:pPr lvl="1"/>
            <a:r>
              <a:rPr lang="en-US" altLang="en-US" dirty="0"/>
              <a:t>Less I/O needed to load or </a:t>
            </a:r>
            <a:r>
              <a:rPr lang="en-US" altLang="en-US" dirty="0">
                <a:solidFill>
                  <a:srgbClr val="FF0000"/>
                </a:solidFill>
              </a:rPr>
              <a:t>swap</a:t>
            </a:r>
            <a:r>
              <a:rPr lang="en-US" altLang="en-US" dirty="0"/>
              <a:t> processes</a:t>
            </a:r>
          </a:p>
          <a:p>
            <a:endParaRPr lang="ar-EG" dirty="0"/>
          </a:p>
        </p:txBody>
      </p:sp>
      <p:pic>
        <p:nvPicPr>
          <p:cNvPr id="4" name="Picture 3">
            <a:extLst>
              <a:ext uri="{FF2B5EF4-FFF2-40B4-BE49-F238E27FC236}">
                <a16:creationId xmlns:a16="http://schemas.microsoft.com/office/drawing/2014/main" id="{8FD97C55-38F1-5557-B4A3-15965F382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3711" y="2088751"/>
            <a:ext cx="4531852" cy="359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3331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F323-6394-780E-58BA-18166AC7D8F0}"/>
              </a:ext>
            </a:extLst>
          </p:cNvPr>
          <p:cNvSpPr>
            <a:spLocks noGrp="1"/>
          </p:cNvSpPr>
          <p:nvPr>
            <p:ph type="title"/>
          </p:nvPr>
        </p:nvSpPr>
        <p:spPr/>
        <p:txBody>
          <a:bodyPr/>
          <a:lstStyle/>
          <a:p>
            <a:r>
              <a:rPr lang="en-US" altLang="en-US" dirty="0"/>
              <a:t>Demand Paging</a:t>
            </a:r>
            <a:endParaRPr lang="ar-EG" dirty="0"/>
          </a:p>
        </p:txBody>
      </p:sp>
      <p:sp>
        <p:nvSpPr>
          <p:cNvPr id="3" name="Content Placeholder 2">
            <a:extLst>
              <a:ext uri="{FF2B5EF4-FFF2-40B4-BE49-F238E27FC236}">
                <a16:creationId xmlns:a16="http://schemas.microsoft.com/office/drawing/2014/main" id="{2957F0B3-DF24-6E72-C462-1725F449CF76}"/>
              </a:ext>
            </a:extLst>
          </p:cNvPr>
          <p:cNvSpPr>
            <a:spLocks noGrp="1"/>
          </p:cNvSpPr>
          <p:nvPr>
            <p:ph idx="1"/>
          </p:nvPr>
        </p:nvSpPr>
        <p:spPr>
          <a:xfrm>
            <a:off x="838200" y="2011679"/>
            <a:ext cx="10515600" cy="4481195"/>
          </a:xfrm>
        </p:spPr>
        <p:txBody>
          <a:bodyPr>
            <a:normAutofit fontScale="70000" lnSpcReduction="20000"/>
          </a:bodyPr>
          <a:lstStyle/>
          <a:p>
            <a:pPr>
              <a:lnSpc>
                <a:spcPct val="90000"/>
              </a:lnSpc>
            </a:pPr>
            <a:r>
              <a:rPr lang="en-US" altLang="en-US" dirty="0"/>
              <a:t>Could </a:t>
            </a:r>
            <a:r>
              <a:rPr lang="en-US" altLang="en-US" dirty="0">
                <a:solidFill>
                  <a:srgbClr val="FF0000"/>
                </a:solidFill>
              </a:rPr>
              <a:t>bring</a:t>
            </a:r>
            <a:r>
              <a:rPr lang="en-US" altLang="en-US" dirty="0"/>
              <a:t> </a:t>
            </a:r>
            <a:r>
              <a:rPr lang="en-US" altLang="en-US" dirty="0">
                <a:solidFill>
                  <a:srgbClr val="FF0000"/>
                </a:solidFill>
              </a:rPr>
              <a:t>entire process </a:t>
            </a:r>
            <a:r>
              <a:rPr lang="en-US" altLang="en-US" dirty="0">
                <a:solidFill>
                  <a:srgbClr val="0070C0"/>
                </a:solidFill>
              </a:rPr>
              <a:t>into memory at load time </a:t>
            </a:r>
            <a:r>
              <a:rPr lang="en-US" altLang="en-US" b="1" dirty="0"/>
              <a:t>Or</a:t>
            </a:r>
            <a:r>
              <a:rPr lang="en-US" altLang="en-US" dirty="0"/>
              <a:t> </a:t>
            </a:r>
            <a:r>
              <a:rPr lang="en-US" altLang="en-US" dirty="0">
                <a:solidFill>
                  <a:srgbClr val="FF0000"/>
                </a:solidFill>
              </a:rPr>
              <a:t>bring</a:t>
            </a:r>
            <a:r>
              <a:rPr lang="en-US" altLang="en-US" dirty="0"/>
              <a:t> </a:t>
            </a:r>
            <a:r>
              <a:rPr lang="en-US" altLang="en-US" dirty="0">
                <a:solidFill>
                  <a:srgbClr val="FF0000"/>
                </a:solidFill>
              </a:rPr>
              <a:t>a page </a:t>
            </a:r>
            <a:r>
              <a:rPr lang="en-US" altLang="en-US" dirty="0">
                <a:solidFill>
                  <a:srgbClr val="0070C0"/>
                </a:solidFill>
              </a:rPr>
              <a:t>into memory </a:t>
            </a:r>
            <a:r>
              <a:rPr lang="en-US" altLang="en-US" dirty="0"/>
              <a:t>and the </a:t>
            </a:r>
            <a:r>
              <a:rPr lang="en-US" altLang="en-US" b="1" dirty="0"/>
              <a:t>other</a:t>
            </a:r>
            <a:r>
              <a:rPr lang="en-US" altLang="en-US" dirty="0"/>
              <a:t> pages are loaded </a:t>
            </a:r>
            <a:r>
              <a:rPr lang="en-US" altLang="en-US" dirty="0">
                <a:solidFill>
                  <a:srgbClr val="FF0000"/>
                </a:solidFill>
              </a:rPr>
              <a:t>only</a:t>
            </a:r>
            <a:r>
              <a:rPr lang="en-US" altLang="en-US" dirty="0">
                <a:solidFill>
                  <a:srgbClr val="00B0F0"/>
                </a:solidFill>
              </a:rPr>
              <a:t> </a:t>
            </a:r>
            <a:r>
              <a:rPr lang="en-US" altLang="en-US" dirty="0">
                <a:solidFill>
                  <a:srgbClr val="0070C0"/>
                </a:solidFill>
              </a:rPr>
              <a:t>when they are needed</a:t>
            </a:r>
          </a:p>
          <a:p>
            <a:pPr lvl="1">
              <a:lnSpc>
                <a:spcPct val="90000"/>
              </a:lnSpc>
            </a:pPr>
            <a:r>
              <a:rPr lang="en-US" altLang="en-US" dirty="0"/>
              <a:t>Less I/O needed, </a:t>
            </a:r>
          </a:p>
          <a:p>
            <a:pPr lvl="1">
              <a:lnSpc>
                <a:spcPct val="90000"/>
              </a:lnSpc>
            </a:pPr>
            <a:r>
              <a:rPr lang="en-US" altLang="en-US" dirty="0"/>
              <a:t>Less memory needed </a:t>
            </a:r>
          </a:p>
          <a:p>
            <a:pPr lvl="1">
              <a:lnSpc>
                <a:spcPct val="90000"/>
              </a:lnSpc>
            </a:pPr>
            <a:r>
              <a:rPr lang="en-US" altLang="en-US" dirty="0"/>
              <a:t>Faster response</a:t>
            </a:r>
          </a:p>
          <a:p>
            <a:pPr lvl="1">
              <a:lnSpc>
                <a:spcPct val="90000"/>
              </a:lnSpc>
            </a:pPr>
            <a:r>
              <a:rPr lang="en-US" altLang="en-US" dirty="0"/>
              <a:t>More users</a:t>
            </a:r>
          </a:p>
          <a:p>
            <a:pPr lvl="1">
              <a:lnSpc>
                <a:spcPct val="90000"/>
              </a:lnSpc>
            </a:pPr>
            <a:endParaRPr lang="en-US" altLang="en-US" sz="900" dirty="0"/>
          </a:p>
          <a:p>
            <a:pPr>
              <a:lnSpc>
                <a:spcPct val="90000"/>
              </a:lnSpc>
            </a:pPr>
            <a:endParaRPr lang="en-US" altLang="en-US" sz="1050" dirty="0"/>
          </a:p>
          <a:p>
            <a:pPr>
              <a:lnSpc>
                <a:spcPct val="90000"/>
              </a:lnSpc>
            </a:pPr>
            <a:r>
              <a:rPr lang="en-US" altLang="en-US" dirty="0"/>
              <a:t>Page is needed 	</a:t>
            </a:r>
            <a:r>
              <a:rPr lang="en-US" altLang="en-US" dirty="0">
                <a:sym typeface="Symbol" panose="05050102010706020507" pitchFamily="18" charset="2"/>
              </a:rPr>
              <a:t> reference to it</a:t>
            </a:r>
          </a:p>
          <a:p>
            <a:pPr lvl="1">
              <a:lnSpc>
                <a:spcPct val="90000"/>
              </a:lnSpc>
            </a:pPr>
            <a:r>
              <a:rPr lang="en-US" altLang="en-US" dirty="0"/>
              <a:t>invalid reference	</a:t>
            </a:r>
            <a:r>
              <a:rPr lang="en-US" altLang="en-US" dirty="0">
                <a:sym typeface="Symbol" panose="05050102010706020507" pitchFamily="18" charset="2"/>
              </a:rPr>
              <a:t> abort</a:t>
            </a:r>
          </a:p>
          <a:p>
            <a:pPr lvl="1">
              <a:lnSpc>
                <a:spcPct val="90000"/>
              </a:lnSpc>
            </a:pPr>
            <a:r>
              <a:rPr lang="en-US" altLang="en-US" dirty="0">
                <a:sym typeface="Symbol" panose="05050102010706020507" pitchFamily="18" charset="2"/>
              </a:rPr>
              <a:t>not-in-memory 	 bring it to memory</a:t>
            </a:r>
          </a:p>
          <a:p>
            <a:pPr>
              <a:lnSpc>
                <a:spcPct val="90000"/>
              </a:lnSpc>
            </a:pPr>
            <a:endParaRPr lang="en-US" altLang="en-US" sz="1050" b="1" dirty="0">
              <a:solidFill>
                <a:srgbClr val="3366FF"/>
              </a:solidFill>
              <a:sym typeface="Symbol" panose="05050102010706020507" pitchFamily="18" charset="2"/>
            </a:endParaRPr>
          </a:p>
          <a:p>
            <a:pPr>
              <a:lnSpc>
                <a:spcPct val="90000"/>
              </a:lnSpc>
            </a:pPr>
            <a:endParaRPr lang="en-US" altLang="en-US" sz="1050" b="1" dirty="0">
              <a:solidFill>
                <a:srgbClr val="3366FF"/>
              </a:solidFill>
              <a:sym typeface="Symbol" panose="05050102010706020507" pitchFamily="18" charset="2"/>
            </a:endParaRPr>
          </a:p>
          <a:p>
            <a:pPr>
              <a:lnSpc>
                <a:spcPct val="90000"/>
              </a:lnSpc>
            </a:pPr>
            <a:endParaRPr lang="en-US" altLang="en-US" sz="1050" b="1" dirty="0">
              <a:solidFill>
                <a:srgbClr val="3366FF"/>
              </a:solidFill>
              <a:sym typeface="Symbol" panose="05050102010706020507" pitchFamily="18" charset="2"/>
            </a:endParaRPr>
          </a:p>
          <a:p>
            <a:pPr>
              <a:lnSpc>
                <a:spcPct val="90000"/>
              </a:lnSpc>
            </a:pPr>
            <a:r>
              <a:rPr lang="en-US" altLang="en-US" b="1" dirty="0">
                <a:solidFill>
                  <a:srgbClr val="0070C0"/>
                </a:solidFill>
                <a:sym typeface="Symbol" panose="05050102010706020507" pitchFamily="18" charset="2"/>
              </a:rPr>
              <a:t>Lazy swapper</a:t>
            </a:r>
            <a:r>
              <a:rPr lang="en-US" altLang="en-US" dirty="0">
                <a:solidFill>
                  <a:srgbClr val="0070C0"/>
                </a:solidFill>
                <a:sym typeface="Symbol" panose="05050102010706020507" pitchFamily="18" charset="2"/>
              </a:rPr>
              <a:t> </a:t>
            </a:r>
            <a:r>
              <a:rPr lang="en-US" altLang="en-US" dirty="0">
                <a:sym typeface="Symbol" panose="05050102010706020507" pitchFamily="18" charset="2"/>
              </a:rPr>
              <a:t>– never </a:t>
            </a:r>
            <a:r>
              <a:rPr lang="en-US" altLang="en-US" b="1" dirty="0">
                <a:sym typeface="Symbol" panose="05050102010706020507" pitchFamily="18" charset="2"/>
              </a:rPr>
              <a:t>swaps/bring </a:t>
            </a:r>
            <a:r>
              <a:rPr lang="en-US" altLang="en-US" dirty="0">
                <a:sym typeface="Symbol" panose="05050102010706020507" pitchFamily="18" charset="2"/>
              </a:rPr>
              <a:t>a page into memory </a:t>
            </a:r>
            <a:r>
              <a:rPr lang="en-US" altLang="en-US" dirty="0">
                <a:solidFill>
                  <a:srgbClr val="FF0000"/>
                </a:solidFill>
                <a:sym typeface="Symbol" panose="05050102010706020507" pitchFamily="18" charset="2"/>
              </a:rPr>
              <a:t>unless page will be needed</a:t>
            </a:r>
          </a:p>
          <a:p>
            <a:pPr lvl="1">
              <a:lnSpc>
                <a:spcPct val="90000"/>
              </a:lnSpc>
            </a:pPr>
            <a:r>
              <a:rPr lang="en-US" altLang="en-US" dirty="0">
                <a:sym typeface="Symbol" panose="05050102010706020507" pitchFamily="18" charset="2"/>
              </a:rPr>
              <a:t>Swapper that deals with pages is a </a:t>
            </a:r>
            <a:r>
              <a:rPr lang="en-US" altLang="en-US" b="1" dirty="0">
                <a:solidFill>
                  <a:srgbClr val="0070C0"/>
                </a:solidFill>
                <a:sym typeface="Symbol" panose="05050102010706020507" pitchFamily="18" charset="2"/>
              </a:rPr>
              <a:t>pager</a:t>
            </a:r>
          </a:p>
          <a:p>
            <a:r>
              <a:rPr lang="en-US" dirty="0"/>
              <a:t>Work with </a:t>
            </a:r>
            <a:r>
              <a:rPr lang="en-US" dirty="0">
                <a:solidFill>
                  <a:srgbClr val="00B0F0"/>
                </a:solidFill>
              </a:rPr>
              <a:t>page fault principle</a:t>
            </a:r>
            <a:endParaRPr lang="ar-EG" dirty="0">
              <a:solidFill>
                <a:srgbClr val="00B0F0"/>
              </a:solidFill>
            </a:endParaRPr>
          </a:p>
        </p:txBody>
      </p:sp>
      <p:pic>
        <p:nvPicPr>
          <p:cNvPr id="4" name="Picture 3" descr="9">
            <a:extLst>
              <a:ext uri="{FF2B5EF4-FFF2-40B4-BE49-F238E27FC236}">
                <a16:creationId xmlns:a16="http://schemas.microsoft.com/office/drawing/2014/main" id="{9E92571B-9C78-2F97-9A48-74FFAB3BE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673" y="2481943"/>
            <a:ext cx="3502761" cy="28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6456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38F6A8-96C6-26A5-214F-B5D4C5472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087" y="3058319"/>
            <a:ext cx="3823775" cy="3707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9C41EEA-3CDC-4076-96C4-FA2A1D2B80F6}"/>
              </a:ext>
            </a:extLst>
          </p:cNvPr>
          <p:cNvSpPr>
            <a:spLocks noGrp="1"/>
          </p:cNvSpPr>
          <p:nvPr>
            <p:ph type="title"/>
          </p:nvPr>
        </p:nvSpPr>
        <p:spPr/>
        <p:txBody>
          <a:bodyPr/>
          <a:lstStyle/>
          <a:p>
            <a:r>
              <a:rPr lang="en-US" altLang="en-US" dirty="0"/>
              <a:t>Valid-Invalid Bit</a:t>
            </a:r>
            <a:endParaRPr lang="ar-EG" dirty="0"/>
          </a:p>
        </p:txBody>
      </p:sp>
      <p:sp>
        <p:nvSpPr>
          <p:cNvPr id="3" name="Content Placeholder 2">
            <a:extLst>
              <a:ext uri="{FF2B5EF4-FFF2-40B4-BE49-F238E27FC236}">
                <a16:creationId xmlns:a16="http://schemas.microsoft.com/office/drawing/2014/main" id="{8AC0D0CC-FEF9-417B-8B05-E1BB051E1957}"/>
              </a:ext>
            </a:extLst>
          </p:cNvPr>
          <p:cNvSpPr>
            <a:spLocks noGrp="1"/>
          </p:cNvSpPr>
          <p:nvPr>
            <p:ph idx="1"/>
          </p:nvPr>
        </p:nvSpPr>
        <p:spPr>
          <a:xfrm>
            <a:off x="838200" y="2011680"/>
            <a:ext cx="6801090" cy="4160520"/>
          </a:xfrm>
        </p:spPr>
        <p:txBody>
          <a:bodyPr>
            <a:normAutofit/>
          </a:bodyPr>
          <a:lstStyle/>
          <a:p>
            <a:pPr>
              <a:lnSpc>
                <a:spcPct val="90000"/>
              </a:lnSpc>
            </a:pPr>
            <a:r>
              <a:rPr lang="en-US" altLang="en-US" dirty="0"/>
              <a:t>With each </a:t>
            </a:r>
            <a:r>
              <a:rPr lang="en-US" altLang="en-US" b="1" u="sng" dirty="0">
                <a:solidFill>
                  <a:srgbClr val="FF0000"/>
                </a:solidFill>
              </a:rPr>
              <a:t>page table</a:t>
            </a:r>
            <a:r>
              <a:rPr lang="en-US" altLang="en-US" b="1" dirty="0">
                <a:solidFill>
                  <a:srgbClr val="FF0000"/>
                </a:solidFill>
              </a:rPr>
              <a:t> </a:t>
            </a:r>
            <a:r>
              <a:rPr lang="en-US" altLang="en-US" dirty="0"/>
              <a:t>entry:</a:t>
            </a:r>
          </a:p>
          <a:p>
            <a:pPr lvl="1">
              <a:lnSpc>
                <a:spcPct val="90000"/>
              </a:lnSpc>
            </a:pPr>
            <a:r>
              <a:rPr lang="en-US" altLang="en-US" dirty="0"/>
              <a:t>a valid–invalid bit is associated</a:t>
            </a:r>
          </a:p>
          <a:p>
            <a:pPr lvl="2">
              <a:lnSpc>
                <a:spcPct val="90000"/>
              </a:lnSpc>
            </a:pPr>
            <a:r>
              <a:rPr lang="en-US" altLang="en-US" b="1" dirty="0">
                <a:solidFill>
                  <a:srgbClr val="FF0000"/>
                </a:solidFill>
              </a:rPr>
              <a:t>v</a:t>
            </a:r>
            <a:r>
              <a:rPr lang="en-US" altLang="en-US" dirty="0"/>
              <a:t> </a:t>
            </a:r>
            <a:r>
              <a:rPr lang="en-US" altLang="en-US" b="1" dirty="0">
                <a:sym typeface="Symbol" panose="05050102010706020507" pitchFamily="18" charset="2"/>
              </a:rPr>
              <a:t></a:t>
            </a:r>
            <a:r>
              <a:rPr lang="en-US" altLang="en-US" dirty="0">
                <a:sym typeface="Symbol" panose="05050102010706020507" pitchFamily="18" charset="2"/>
              </a:rPr>
              <a:t> in-memory – </a:t>
            </a:r>
            <a:r>
              <a:rPr lang="en-US" altLang="en-US" b="1" dirty="0">
                <a:solidFill>
                  <a:srgbClr val="0070C0"/>
                </a:solidFill>
                <a:sym typeface="Symbol" panose="05050102010706020507" pitchFamily="18" charset="2"/>
              </a:rPr>
              <a:t>memory resident</a:t>
            </a:r>
            <a:r>
              <a:rPr lang="en-US" altLang="en-US" dirty="0">
                <a:sym typeface="Symbol" panose="05050102010706020507" pitchFamily="18" charset="2"/>
              </a:rPr>
              <a:t>,</a:t>
            </a:r>
            <a:r>
              <a:rPr lang="en-US" altLang="en-US" dirty="0">
                <a:solidFill>
                  <a:srgbClr val="FF0000"/>
                </a:solidFill>
                <a:sym typeface="Symbol" panose="05050102010706020507" pitchFamily="18" charset="2"/>
              </a:rPr>
              <a:t> </a:t>
            </a:r>
          </a:p>
          <a:p>
            <a:pPr lvl="2">
              <a:lnSpc>
                <a:spcPct val="90000"/>
              </a:lnSpc>
            </a:pPr>
            <a:r>
              <a:rPr lang="en-US" altLang="en-US" b="1" dirty="0">
                <a:solidFill>
                  <a:srgbClr val="FF0000"/>
                </a:solidFill>
                <a:sym typeface="Symbol" panose="05050102010706020507" pitchFamily="18" charset="2"/>
              </a:rPr>
              <a:t>i</a:t>
            </a:r>
            <a:r>
              <a:rPr lang="en-US" altLang="en-US" dirty="0">
                <a:sym typeface="Symbol" panose="05050102010706020507" pitchFamily="18" charset="2"/>
              </a:rPr>
              <a:t>  </a:t>
            </a:r>
            <a:r>
              <a:rPr lang="en-US" altLang="en-US" b="1" dirty="0">
                <a:sym typeface="Symbol" panose="05050102010706020507" pitchFamily="18" charset="2"/>
              </a:rPr>
              <a:t></a:t>
            </a:r>
            <a:r>
              <a:rPr lang="en-US" altLang="en-US" dirty="0">
                <a:sym typeface="Symbol" panose="05050102010706020507" pitchFamily="18" charset="2"/>
              </a:rPr>
              <a:t> not-in-memory</a:t>
            </a:r>
          </a:p>
          <a:p>
            <a:pPr>
              <a:lnSpc>
                <a:spcPct val="90000"/>
              </a:lnSpc>
            </a:pPr>
            <a:r>
              <a:rPr lang="en-US" altLang="en-US" dirty="0">
                <a:solidFill>
                  <a:srgbClr val="FF0000"/>
                </a:solidFill>
                <a:sym typeface="Symbol" panose="05050102010706020507" pitchFamily="18" charset="2"/>
              </a:rPr>
              <a:t>Initially</a:t>
            </a:r>
            <a:r>
              <a:rPr lang="en-US" altLang="en-US" dirty="0">
                <a:sym typeface="Symbol" panose="05050102010706020507" pitchFamily="18" charset="2"/>
              </a:rPr>
              <a:t> valid–invalid bit is set to</a:t>
            </a:r>
            <a:r>
              <a:rPr lang="en-US" altLang="en-US" b="1" dirty="0">
                <a:solidFill>
                  <a:srgbClr val="FF0000"/>
                </a:solidFill>
                <a:sym typeface="Symbol" panose="05050102010706020507" pitchFamily="18" charset="2"/>
              </a:rPr>
              <a:t> i </a:t>
            </a:r>
            <a:r>
              <a:rPr lang="en-US" altLang="en-US" dirty="0">
                <a:sym typeface="Symbol" panose="05050102010706020507" pitchFamily="18" charset="2"/>
              </a:rPr>
              <a:t>on all entries</a:t>
            </a:r>
          </a:p>
          <a:p>
            <a:pPr>
              <a:lnSpc>
                <a:spcPct val="90000"/>
              </a:lnSpc>
            </a:pPr>
            <a:r>
              <a:rPr lang="en-US" altLang="en-US" dirty="0">
                <a:sym typeface="Symbol" panose="05050102010706020507" pitchFamily="18" charset="2"/>
              </a:rPr>
              <a:t>During </a:t>
            </a:r>
            <a:r>
              <a:rPr lang="en-US" altLang="en-US" b="1" dirty="0">
                <a:sym typeface="Symbol" panose="05050102010706020507" pitchFamily="18" charset="2"/>
              </a:rPr>
              <a:t>MMU</a:t>
            </a:r>
            <a:r>
              <a:rPr lang="en-US" altLang="en-US" dirty="0">
                <a:sym typeface="Symbol" panose="05050102010706020507" pitchFamily="18" charset="2"/>
              </a:rPr>
              <a:t> </a:t>
            </a:r>
            <a:r>
              <a:rPr lang="en-US" altLang="en-US" dirty="0">
                <a:solidFill>
                  <a:srgbClr val="FF0000"/>
                </a:solidFill>
                <a:sym typeface="Symbol" panose="05050102010706020507" pitchFamily="18" charset="2"/>
              </a:rPr>
              <a:t>address translation</a:t>
            </a:r>
            <a:r>
              <a:rPr lang="en-US" altLang="en-US" dirty="0">
                <a:sym typeface="Symbol" panose="05050102010706020507" pitchFamily="18" charset="2"/>
              </a:rPr>
              <a:t>, </a:t>
            </a:r>
          </a:p>
          <a:p>
            <a:pPr lvl="1">
              <a:lnSpc>
                <a:spcPct val="90000"/>
              </a:lnSpc>
            </a:pPr>
            <a:r>
              <a:rPr lang="en-US" altLang="en-US" dirty="0">
                <a:sym typeface="Symbol" panose="05050102010706020507" pitchFamily="18" charset="2"/>
              </a:rPr>
              <a:t>if valid–invalid bit in page table entry is</a:t>
            </a:r>
            <a:r>
              <a:rPr lang="en-US" altLang="en-US" b="1" dirty="0">
                <a:solidFill>
                  <a:srgbClr val="FF0000"/>
                </a:solidFill>
                <a:sym typeface="Symbol" panose="05050102010706020507" pitchFamily="18" charset="2"/>
              </a:rPr>
              <a:t> i</a:t>
            </a:r>
            <a:r>
              <a:rPr lang="en-US" altLang="en-US" dirty="0">
                <a:sym typeface="Symbol" panose="05050102010706020507" pitchFamily="18" charset="2"/>
              </a:rPr>
              <a:t> </a:t>
            </a:r>
            <a:r>
              <a:rPr lang="en-US" altLang="en-US" b="1" dirty="0">
                <a:sym typeface="Symbol" panose="05050102010706020507" pitchFamily="18" charset="2"/>
              </a:rPr>
              <a:t></a:t>
            </a:r>
            <a:r>
              <a:rPr lang="en-US" altLang="en-US" dirty="0">
                <a:sym typeface="Symbol" panose="05050102010706020507" pitchFamily="18" charset="2"/>
              </a:rPr>
              <a:t> </a:t>
            </a:r>
            <a:r>
              <a:rPr lang="en-US" altLang="en-US" dirty="0">
                <a:solidFill>
                  <a:srgbClr val="0070C0"/>
                </a:solidFill>
                <a:sym typeface="Symbol" panose="05050102010706020507" pitchFamily="18" charset="2"/>
              </a:rPr>
              <a:t>page fault</a:t>
            </a:r>
          </a:p>
          <a:p>
            <a:endParaRPr lang="ar-EG" dirty="0"/>
          </a:p>
        </p:txBody>
      </p:sp>
      <p:pic>
        <p:nvPicPr>
          <p:cNvPr id="4" name="Picture 3">
            <a:extLst>
              <a:ext uri="{FF2B5EF4-FFF2-40B4-BE49-F238E27FC236}">
                <a16:creationId xmlns:a16="http://schemas.microsoft.com/office/drawing/2014/main" id="{9C8CB319-8C73-9162-9915-3CF6D4D441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3504" y="323056"/>
            <a:ext cx="2370138"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284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E1A3-5B7F-39B2-C55F-26246E2F95C6}"/>
              </a:ext>
            </a:extLst>
          </p:cNvPr>
          <p:cNvSpPr>
            <a:spLocks noGrp="1"/>
          </p:cNvSpPr>
          <p:nvPr>
            <p:ph type="title"/>
          </p:nvPr>
        </p:nvSpPr>
        <p:spPr/>
        <p:txBody>
          <a:bodyPr/>
          <a:lstStyle/>
          <a:p>
            <a:r>
              <a:rPr lang="en-US" altLang="en-US" dirty="0"/>
              <a:t>Steps in Handling </a:t>
            </a:r>
            <a:r>
              <a:rPr lang="en-US" altLang="en-US" dirty="0">
                <a:solidFill>
                  <a:srgbClr val="FF0000"/>
                </a:solidFill>
              </a:rPr>
              <a:t>Page Fault</a:t>
            </a:r>
            <a:endParaRPr lang="ar-EG" dirty="0"/>
          </a:p>
        </p:txBody>
      </p:sp>
      <p:sp>
        <p:nvSpPr>
          <p:cNvPr id="3" name="Content Placeholder 2">
            <a:extLst>
              <a:ext uri="{FF2B5EF4-FFF2-40B4-BE49-F238E27FC236}">
                <a16:creationId xmlns:a16="http://schemas.microsoft.com/office/drawing/2014/main" id="{B8FD5535-CC28-735D-1032-8792AE23BD5F}"/>
              </a:ext>
            </a:extLst>
          </p:cNvPr>
          <p:cNvSpPr>
            <a:spLocks noGrp="1"/>
          </p:cNvSpPr>
          <p:nvPr>
            <p:ph idx="1"/>
          </p:nvPr>
        </p:nvSpPr>
        <p:spPr>
          <a:xfrm>
            <a:off x="838200" y="1690688"/>
            <a:ext cx="6477000" cy="4802187"/>
          </a:xfrm>
        </p:spPr>
        <p:txBody>
          <a:bodyPr>
            <a:normAutofit fontScale="92500" lnSpcReduction="20000"/>
          </a:bodyPr>
          <a:lstStyle/>
          <a:p>
            <a:pPr>
              <a:buFont typeface="+mj-lt"/>
              <a:buAutoNum type="arabicPeriod"/>
              <a:defRPr/>
            </a:pPr>
            <a:r>
              <a:rPr lang="en-US" altLang="en-US" sz="2400" dirty="0"/>
              <a:t>If there is a reference to a page, </a:t>
            </a:r>
          </a:p>
          <a:p>
            <a:pPr lvl="1">
              <a:defRPr/>
            </a:pPr>
            <a:r>
              <a:rPr lang="en-US" altLang="en-US" sz="1200" dirty="0"/>
              <a:t>The </a:t>
            </a:r>
            <a:r>
              <a:rPr lang="en-US" altLang="en-US" sz="1200" dirty="0">
                <a:solidFill>
                  <a:srgbClr val="FF0000"/>
                </a:solidFill>
              </a:rPr>
              <a:t>first reference </a:t>
            </a:r>
            <a:r>
              <a:rPr lang="en-US" altLang="en-US" sz="1200" dirty="0"/>
              <a:t>to that page will </a:t>
            </a:r>
            <a:r>
              <a:rPr lang="en-US" altLang="en-US" sz="1200" b="1" i="1" dirty="0"/>
              <a:t>trap</a:t>
            </a:r>
            <a:r>
              <a:rPr lang="en-US" altLang="en-US" sz="1200" dirty="0"/>
              <a:t> to operating system</a:t>
            </a:r>
          </a:p>
          <a:p>
            <a:pPr lvl="2">
              <a:defRPr/>
            </a:pPr>
            <a:r>
              <a:rPr lang="en-US" altLang="en-US" sz="1200" dirty="0">
                <a:solidFill>
                  <a:srgbClr val="FF0000"/>
                </a:solidFill>
                <a:sym typeface="Symbol" pitchFamily="18" charset="2"/>
              </a:rPr>
              <a:t>Page fault</a:t>
            </a:r>
            <a:endParaRPr lang="en-US" altLang="en-US" sz="700" dirty="0">
              <a:sym typeface="Symbol" pitchFamily="18" charset="2"/>
            </a:endParaRPr>
          </a:p>
          <a:p>
            <a:pPr>
              <a:buFont typeface="Monotype Sorts" pitchFamily="-84" charset="2"/>
              <a:buAutoNum type="arabicPeriod"/>
              <a:defRPr/>
            </a:pPr>
            <a:r>
              <a:rPr lang="en-US" altLang="en-US" sz="2400" dirty="0">
                <a:sym typeface="Symbol" pitchFamily="18" charset="2"/>
              </a:rPr>
              <a:t>Operating system looks at another table to decide:</a:t>
            </a:r>
          </a:p>
          <a:p>
            <a:pPr marL="798513" lvl="1" indent="-341313">
              <a:defRPr/>
            </a:pPr>
            <a:r>
              <a:rPr lang="en-US" altLang="en-US" sz="1200" dirty="0">
                <a:solidFill>
                  <a:srgbClr val="FF0000"/>
                </a:solidFill>
              </a:rPr>
              <a:t>Invalid reference </a:t>
            </a:r>
            <a:r>
              <a:rPr lang="en-US" altLang="en-US" sz="1200" dirty="0">
                <a:sym typeface="Symbol" pitchFamily="18" charset="2"/>
              </a:rPr>
              <a:t>  </a:t>
            </a:r>
            <a:r>
              <a:rPr lang="en-US" altLang="en-US" sz="1200" dirty="0">
                <a:solidFill>
                  <a:srgbClr val="FF0000"/>
                </a:solidFill>
                <a:sym typeface="Symbol" pitchFamily="18" charset="2"/>
              </a:rPr>
              <a:t>abort</a:t>
            </a:r>
          </a:p>
          <a:p>
            <a:pPr marL="798513" lvl="1" indent="-341313">
              <a:defRPr/>
            </a:pPr>
            <a:r>
              <a:rPr lang="en-US" altLang="en-US" sz="1200" dirty="0">
                <a:sym typeface="Symbol" pitchFamily="18" charset="2"/>
              </a:rPr>
              <a:t>Just not in memory</a:t>
            </a:r>
          </a:p>
          <a:p>
            <a:pPr>
              <a:buFont typeface="Monotype Sorts" pitchFamily="-84" charset="2"/>
              <a:buAutoNum type="arabicPeriod"/>
              <a:defRPr/>
            </a:pPr>
            <a:endParaRPr lang="en-US" altLang="en-US" sz="500" dirty="0">
              <a:sym typeface="Symbol" pitchFamily="18" charset="2"/>
            </a:endParaRPr>
          </a:p>
          <a:p>
            <a:pPr>
              <a:buFont typeface="Monotype Sorts" pitchFamily="-84" charset="2"/>
              <a:buAutoNum type="arabicPeriod"/>
              <a:defRPr/>
            </a:pPr>
            <a:r>
              <a:rPr lang="en-US" altLang="en-US" sz="2400" dirty="0">
                <a:sym typeface="Symbol" pitchFamily="18" charset="2"/>
              </a:rPr>
              <a:t>Find free frame</a:t>
            </a:r>
          </a:p>
          <a:p>
            <a:pPr>
              <a:buFont typeface="Monotype Sorts" pitchFamily="-84" charset="2"/>
              <a:buAutoNum type="arabicPeriod"/>
              <a:defRPr/>
            </a:pPr>
            <a:r>
              <a:rPr lang="en-US" altLang="en-US" sz="2400" dirty="0">
                <a:sym typeface="Symbol" pitchFamily="18" charset="2"/>
              </a:rPr>
              <a:t>Swap page into frame via</a:t>
            </a:r>
            <a:r>
              <a:rPr lang="en-US" altLang="en-US" sz="2400" dirty="0">
                <a:solidFill>
                  <a:srgbClr val="0070C0"/>
                </a:solidFill>
                <a:sym typeface="Symbol" pitchFamily="18" charset="2"/>
              </a:rPr>
              <a:t> </a:t>
            </a:r>
            <a:r>
              <a:rPr lang="en-US" altLang="en-US" sz="2400" dirty="0">
                <a:solidFill>
                  <a:srgbClr val="00B0F0"/>
                </a:solidFill>
                <a:sym typeface="Symbol" pitchFamily="18" charset="2"/>
              </a:rPr>
              <a:t>scheduled disk operation</a:t>
            </a:r>
          </a:p>
          <a:p>
            <a:pPr>
              <a:buFont typeface="Monotype Sorts" pitchFamily="-84" charset="2"/>
              <a:buAutoNum type="arabicPeriod"/>
              <a:defRPr/>
            </a:pPr>
            <a:r>
              <a:rPr lang="en-US" altLang="en-US" sz="2400" dirty="0">
                <a:sym typeface="Symbol" pitchFamily="18" charset="2"/>
              </a:rPr>
              <a:t>Reset tables to indicate page now in memory</a:t>
            </a:r>
          </a:p>
          <a:p>
            <a:pPr lvl="1">
              <a:defRPr/>
            </a:pPr>
            <a:r>
              <a:rPr lang="en-US" altLang="en-US" sz="1800" dirty="0">
                <a:sym typeface="Symbol" pitchFamily="18" charset="2"/>
              </a:rPr>
              <a:t>Set validation bit = </a:t>
            </a:r>
            <a:r>
              <a:rPr lang="en-US" altLang="en-US" sz="1800" b="1" dirty="0">
                <a:solidFill>
                  <a:srgbClr val="FF0000"/>
                </a:solidFill>
                <a:sym typeface="Symbol" pitchFamily="18" charset="2"/>
              </a:rPr>
              <a:t>v</a:t>
            </a:r>
            <a:endParaRPr lang="en-US" altLang="en-US" sz="1800" dirty="0">
              <a:sym typeface="Symbol" pitchFamily="18" charset="2"/>
            </a:endParaRPr>
          </a:p>
          <a:p>
            <a:pPr>
              <a:buFont typeface="+mj-lt"/>
              <a:buAutoNum type="arabicPeriod"/>
              <a:defRPr/>
            </a:pPr>
            <a:r>
              <a:rPr lang="en-US" altLang="en-US" sz="2400" dirty="0">
                <a:sym typeface="Symbol" pitchFamily="18" charset="2"/>
              </a:rPr>
              <a:t>Restart the instruction that caused the page fault</a:t>
            </a:r>
          </a:p>
        </p:txBody>
      </p:sp>
      <p:pic>
        <p:nvPicPr>
          <p:cNvPr id="4" name="Picture 3" descr="9">
            <a:extLst>
              <a:ext uri="{FF2B5EF4-FFF2-40B4-BE49-F238E27FC236}">
                <a16:creationId xmlns:a16="http://schemas.microsoft.com/office/drawing/2014/main" id="{16E84F1B-A00C-1162-8E2D-05B8505ED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3806" y="1561170"/>
            <a:ext cx="4476910" cy="37356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36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
            <a:extLst>
              <a:ext uri="{FF2B5EF4-FFF2-40B4-BE49-F238E27FC236}">
                <a16:creationId xmlns:a16="http://schemas.microsoft.com/office/drawing/2014/main" id="{17F960B9-9364-EE51-AEA9-93851C4A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472" y="1802535"/>
            <a:ext cx="5294596" cy="390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7C4B3DF-C383-D88D-8C00-535F7E354D5E}"/>
              </a:ext>
            </a:extLst>
          </p:cNvPr>
          <p:cNvSpPr>
            <a:spLocks noGrp="1"/>
          </p:cNvSpPr>
          <p:nvPr>
            <p:ph type="title"/>
          </p:nvPr>
        </p:nvSpPr>
        <p:spPr/>
        <p:txBody>
          <a:bodyPr/>
          <a:lstStyle/>
          <a:p>
            <a:r>
              <a:rPr lang="en-US" altLang="en-US" dirty="0"/>
              <a:t>Page Replacement</a:t>
            </a:r>
            <a:endParaRPr lang="ar-EG" dirty="0"/>
          </a:p>
        </p:txBody>
      </p:sp>
      <p:sp>
        <p:nvSpPr>
          <p:cNvPr id="3" name="Content Placeholder 2">
            <a:extLst>
              <a:ext uri="{FF2B5EF4-FFF2-40B4-BE49-F238E27FC236}">
                <a16:creationId xmlns:a16="http://schemas.microsoft.com/office/drawing/2014/main" id="{86FCC9E2-057B-1C5E-42FF-52BB69B8AEF9}"/>
              </a:ext>
            </a:extLst>
          </p:cNvPr>
          <p:cNvSpPr>
            <a:spLocks noGrp="1"/>
          </p:cNvSpPr>
          <p:nvPr>
            <p:ph idx="1"/>
          </p:nvPr>
        </p:nvSpPr>
        <p:spPr>
          <a:xfrm>
            <a:off x="838200" y="2011680"/>
            <a:ext cx="5842518" cy="4160520"/>
          </a:xfrm>
        </p:spPr>
        <p:txBody>
          <a:bodyPr>
            <a:normAutofit fontScale="92500" lnSpcReduction="10000"/>
          </a:bodyPr>
          <a:lstStyle/>
          <a:p>
            <a:r>
              <a:rPr lang="en-US" altLang="en-US" dirty="0"/>
              <a:t>Algorithms:</a:t>
            </a:r>
          </a:p>
          <a:p>
            <a:pPr marL="457200" indent="-457200">
              <a:lnSpc>
                <a:spcPct val="150000"/>
              </a:lnSpc>
            </a:pPr>
            <a:r>
              <a:rPr lang="en-US" altLang="en-US" sz="2000" dirty="0"/>
              <a:t>We will look at some page replacement schemes such as</a:t>
            </a:r>
          </a:p>
          <a:p>
            <a:pPr marL="838200" lvl="1" indent="-381000">
              <a:lnSpc>
                <a:spcPct val="150000"/>
              </a:lnSpc>
            </a:pPr>
            <a:r>
              <a:rPr lang="en-US" altLang="en-US" dirty="0"/>
              <a:t>FIFO Page Replacement </a:t>
            </a:r>
          </a:p>
          <a:p>
            <a:pPr marL="838200" lvl="1" indent="-381000">
              <a:lnSpc>
                <a:spcPct val="150000"/>
              </a:lnSpc>
            </a:pPr>
            <a:r>
              <a:rPr lang="en-US" altLang="en-US" dirty="0"/>
              <a:t>Optimal Page Replacement</a:t>
            </a:r>
          </a:p>
          <a:p>
            <a:pPr marL="838200" lvl="1" indent="-381000">
              <a:lnSpc>
                <a:spcPct val="150000"/>
              </a:lnSpc>
            </a:pPr>
            <a:r>
              <a:rPr lang="en-US" altLang="en-US" dirty="0"/>
              <a:t>Least Recently Used (LRU) Page Replacement</a:t>
            </a:r>
          </a:p>
          <a:p>
            <a:pPr marL="838200" lvl="1" indent="-381000">
              <a:lnSpc>
                <a:spcPct val="150000"/>
              </a:lnSpc>
            </a:pPr>
            <a:r>
              <a:rPr lang="en-US" altLang="en-US" dirty="0"/>
              <a:t>Counting algorithms</a:t>
            </a:r>
          </a:p>
          <a:p>
            <a:pPr lvl="1"/>
            <a:endParaRPr lang="ar-EG" dirty="0"/>
          </a:p>
        </p:txBody>
      </p:sp>
    </p:spTree>
    <p:extLst>
      <p:ext uri="{BB962C8B-B14F-4D97-AF65-F5344CB8AC3E}">
        <p14:creationId xmlns:p14="http://schemas.microsoft.com/office/powerpoint/2010/main" val="468914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CCC0-B59A-0C8B-0862-9BE106654B3E}"/>
              </a:ext>
            </a:extLst>
          </p:cNvPr>
          <p:cNvSpPr>
            <a:spLocks noGrp="1"/>
          </p:cNvSpPr>
          <p:nvPr>
            <p:ph type="title"/>
          </p:nvPr>
        </p:nvSpPr>
        <p:spPr/>
        <p:txBody>
          <a:bodyPr/>
          <a:lstStyle/>
          <a:p>
            <a:r>
              <a:rPr lang="en-US" dirty="0"/>
              <a:t>Cont.</a:t>
            </a:r>
            <a:endParaRPr lang="ar-EG" dirty="0"/>
          </a:p>
        </p:txBody>
      </p:sp>
      <p:sp>
        <p:nvSpPr>
          <p:cNvPr id="3" name="Content Placeholder 2">
            <a:extLst>
              <a:ext uri="{FF2B5EF4-FFF2-40B4-BE49-F238E27FC236}">
                <a16:creationId xmlns:a16="http://schemas.microsoft.com/office/drawing/2014/main" id="{DE2A6971-11B6-EFE2-8CBB-1B88F9F544C2}"/>
              </a:ext>
            </a:extLst>
          </p:cNvPr>
          <p:cNvSpPr>
            <a:spLocks noGrp="1"/>
          </p:cNvSpPr>
          <p:nvPr>
            <p:ph idx="1"/>
          </p:nvPr>
        </p:nvSpPr>
        <p:spPr/>
        <p:txBody>
          <a:bodyPr/>
          <a:lstStyle/>
          <a:p>
            <a:r>
              <a:rPr lang="en-US" altLang="en-US" sz="2400" b="1" dirty="0">
                <a:solidFill>
                  <a:srgbClr val="3366FF"/>
                </a:solidFill>
              </a:rPr>
              <a:t>Bootstrap program</a:t>
            </a:r>
            <a:r>
              <a:rPr lang="en-US" altLang="en-US" sz="2400" dirty="0">
                <a:solidFill>
                  <a:srgbClr val="3366FF"/>
                </a:solidFill>
              </a:rPr>
              <a:t> </a:t>
            </a:r>
            <a:r>
              <a:rPr lang="en-US" altLang="en-US" sz="2400" dirty="0"/>
              <a:t>is loaded at power-up or reboot – initializes all aspects of system </a:t>
            </a:r>
          </a:p>
          <a:p>
            <a:pPr lvl="1"/>
            <a:r>
              <a:rPr lang="en-US" altLang="en-US" sz="2400" dirty="0"/>
              <a:t>Typically stored in ROM </a:t>
            </a:r>
            <a:r>
              <a:rPr lang="ar-EG" altLang="en-US" sz="2400" dirty="0"/>
              <a:t>-</a:t>
            </a:r>
            <a:r>
              <a:rPr lang="en-US" altLang="en-US" sz="2400" dirty="0"/>
              <a:t> known as </a:t>
            </a:r>
            <a:r>
              <a:rPr lang="en-US" altLang="en-US" sz="2400" b="1" dirty="0">
                <a:solidFill>
                  <a:srgbClr val="3366FF"/>
                </a:solidFill>
              </a:rPr>
              <a:t>firmware</a:t>
            </a:r>
          </a:p>
          <a:p>
            <a:pPr lvl="1"/>
            <a:r>
              <a:rPr lang="en-US" altLang="en-US" sz="2400" dirty="0"/>
              <a:t>Loads operating system kernel and starts execution</a:t>
            </a:r>
          </a:p>
          <a:p>
            <a:pPr lvl="1"/>
            <a:r>
              <a:rPr lang="en-US" sz="2400" dirty="0"/>
              <a:t>Start providing services to the system and its users. </a:t>
            </a:r>
            <a:endParaRPr lang="en-US" altLang="en-US" sz="2400" dirty="0"/>
          </a:p>
          <a:p>
            <a:pPr lvl="1"/>
            <a:r>
              <a:rPr lang="en-US" altLang="en-US" sz="2400" b="1" dirty="0">
                <a:solidFill>
                  <a:srgbClr val="3366FF"/>
                </a:solidFill>
              </a:rPr>
              <a:t>System process or daemons</a:t>
            </a:r>
            <a:r>
              <a:rPr lang="en-US" altLang="en-US" sz="2400" dirty="0">
                <a:solidFill>
                  <a:srgbClr val="00B0F0"/>
                </a:solidFill>
              </a:rPr>
              <a:t> </a:t>
            </a:r>
            <a:r>
              <a:rPr lang="en-US" altLang="en-US" sz="2400" dirty="0"/>
              <a:t>run the entire time the kernel is running </a:t>
            </a:r>
          </a:p>
          <a:p>
            <a:pPr lvl="1"/>
            <a:r>
              <a:rPr lang="en-US" altLang="en-US" sz="2400" dirty="0"/>
              <a:t>Occurrence of an event is signaled by </a:t>
            </a:r>
            <a:r>
              <a:rPr lang="en-US" altLang="en-US" sz="2400" b="1" dirty="0">
                <a:solidFill>
                  <a:srgbClr val="3366FF"/>
                </a:solidFill>
              </a:rPr>
              <a:t>interrupt </a:t>
            </a:r>
          </a:p>
          <a:p>
            <a:pPr lvl="2"/>
            <a:r>
              <a:rPr lang="en-US" altLang="en-US" sz="2400" dirty="0"/>
              <a:t>Interrupts can be hardware or software</a:t>
            </a:r>
            <a:endParaRPr lang="ar-EG" dirty="0"/>
          </a:p>
        </p:txBody>
      </p:sp>
    </p:spTree>
    <p:extLst>
      <p:ext uri="{BB962C8B-B14F-4D97-AF65-F5344CB8AC3E}">
        <p14:creationId xmlns:p14="http://schemas.microsoft.com/office/powerpoint/2010/main" val="38293213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97B8-7A72-5E74-8577-D8910A216C0A}"/>
              </a:ext>
            </a:extLst>
          </p:cNvPr>
          <p:cNvSpPr>
            <a:spLocks noGrp="1"/>
          </p:cNvSpPr>
          <p:nvPr>
            <p:ph type="title"/>
          </p:nvPr>
        </p:nvSpPr>
        <p:spPr/>
        <p:txBody>
          <a:bodyPr/>
          <a:lstStyle/>
          <a:p>
            <a:pPr marL="742950" indent="-742950">
              <a:buFont typeface="+mj-lt"/>
              <a:buAutoNum type="arabicPeriod"/>
            </a:pPr>
            <a:r>
              <a:rPr lang="en-US" altLang="en-US" dirty="0"/>
              <a:t>First-In-First-Out (FIFO) Algorithm</a:t>
            </a:r>
            <a:endParaRPr lang="ar-EG" dirty="0"/>
          </a:p>
        </p:txBody>
      </p:sp>
      <p:pic>
        <p:nvPicPr>
          <p:cNvPr id="5" name="Content Placeholder 4">
            <a:extLst>
              <a:ext uri="{FF2B5EF4-FFF2-40B4-BE49-F238E27FC236}">
                <a16:creationId xmlns:a16="http://schemas.microsoft.com/office/drawing/2014/main" id="{114A2A22-398F-9276-5F26-C957303CCD18}"/>
              </a:ext>
            </a:extLst>
          </p:cNvPr>
          <p:cNvPicPr>
            <a:picLocks noGrp="1" noChangeAspect="1"/>
          </p:cNvPicPr>
          <p:nvPr>
            <p:ph idx="1"/>
          </p:nvPr>
        </p:nvPicPr>
        <p:blipFill>
          <a:blip r:embed="rId2"/>
          <a:stretch>
            <a:fillRect/>
          </a:stretch>
        </p:blipFill>
        <p:spPr>
          <a:xfrm>
            <a:off x="1407092" y="2011363"/>
            <a:ext cx="9377816" cy="4160837"/>
          </a:xfrm>
        </p:spPr>
      </p:pic>
    </p:spTree>
    <p:extLst>
      <p:ext uri="{BB962C8B-B14F-4D97-AF65-F5344CB8AC3E}">
        <p14:creationId xmlns:p14="http://schemas.microsoft.com/office/powerpoint/2010/main" val="36212051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017A-71D9-FCB7-A4A0-88D9D367BCD1}"/>
              </a:ext>
            </a:extLst>
          </p:cNvPr>
          <p:cNvSpPr>
            <a:spLocks noGrp="1"/>
          </p:cNvSpPr>
          <p:nvPr>
            <p:ph type="title"/>
          </p:nvPr>
        </p:nvSpPr>
        <p:spPr/>
        <p:txBody>
          <a:bodyPr/>
          <a:lstStyle/>
          <a:p>
            <a:r>
              <a:rPr lang="en-US" dirty="0"/>
              <a:t>Ex: FIFO</a:t>
            </a:r>
            <a:endParaRPr lang="ar-EG" dirty="0"/>
          </a:p>
        </p:txBody>
      </p:sp>
      <p:pic>
        <p:nvPicPr>
          <p:cNvPr id="7" name="Content Placeholder 6">
            <a:extLst>
              <a:ext uri="{FF2B5EF4-FFF2-40B4-BE49-F238E27FC236}">
                <a16:creationId xmlns:a16="http://schemas.microsoft.com/office/drawing/2014/main" id="{398C1250-101A-85D4-420A-1CB44D759CBC}"/>
              </a:ext>
            </a:extLst>
          </p:cNvPr>
          <p:cNvPicPr>
            <a:picLocks noGrp="1" noChangeAspect="1"/>
          </p:cNvPicPr>
          <p:nvPr>
            <p:ph idx="1"/>
          </p:nvPr>
        </p:nvPicPr>
        <p:blipFill>
          <a:blip r:embed="rId2"/>
          <a:stretch>
            <a:fillRect/>
          </a:stretch>
        </p:blipFill>
        <p:spPr>
          <a:xfrm>
            <a:off x="2051860" y="2011363"/>
            <a:ext cx="8088280" cy="4160837"/>
          </a:xfrm>
        </p:spPr>
      </p:pic>
    </p:spTree>
    <p:extLst>
      <p:ext uri="{BB962C8B-B14F-4D97-AF65-F5344CB8AC3E}">
        <p14:creationId xmlns:p14="http://schemas.microsoft.com/office/powerpoint/2010/main" val="4153122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AF39-7A38-DD28-2F6E-52A533A120CF}"/>
              </a:ext>
            </a:extLst>
          </p:cNvPr>
          <p:cNvSpPr>
            <a:spLocks noGrp="1"/>
          </p:cNvSpPr>
          <p:nvPr>
            <p:ph type="title"/>
          </p:nvPr>
        </p:nvSpPr>
        <p:spPr/>
        <p:txBody>
          <a:bodyPr/>
          <a:lstStyle/>
          <a:p>
            <a:pPr marL="742950" indent="-742950">
              <a:buFont typeface="+mj-lt"/>
              <a:buAutoNum type="arabicPeriod" startAt="2"/>
            </a:pPr>
            <a:r>
              <a:rPr lang="en-US" sz="4400" dirty="0"/>
              <a:t>Theoretically </a:t>
            </a:r>
            <a:r>
              <a:rPr lang="en-US" altLang="en-US" sz="4000" dirty="0"/>
              <a:t>Optimal Page Replacement Alg. (</a:t>
            </a:r>
            <a:r>
              <a:rPr lang="en-US" altLang="en-US" sz="4000" dirty="0">
                <a:solidFill>
                  <a:srgbClr val="FF0000"/>
                </a:solidFill>
              </a:rPr>
              <a:t>OPT</a:t>
            </a:r>
            <a:r>
              <a:rPr lang="en-US" altLang="en-US" sz="4000" dirty="0"/>
              <a:t>)</a:t>
            </a:r>
            <a:endParaRPr lang="ar-EG" dirty="0"/>
          </a:p>
        </p:txBody>
      </p:sp>
      <p:pic>
        <p:nvPicPr>
          <p:cNvPr id="5" name="Content Placeholder 4">
            <a:extLst>
              <a:ext uri="{FF2B5EF4-FFF2-40B4-BE49-F238E27FC236}">
                <a16:creationId xmlns:a16="http://schemas.microsoft.com/office/drawing/2014/main" id="{1CE1935F-312B-24C1-65B8-1432F1A8BAC5}"/>
              </a:ext>
            </a:extLst>
          </p:cNvPr>
          <p:cNvPicPr>
            <a:picLocks noGrp="1" noChangeAspect="1"/>
          </p:cNvPicPr>
          <p:nvPr>
            <p:ph idx="1"/>
          </p:nvPr>
        </p:nvPicPr>
        <p:blipFill>
          <a:blip r:embed="rId2"/>
          <a:stretch>
            <a:fillRect/>
          </a:stretch>
        </p:blipFill>
        <p:spPr>
          <a:xfrm>
            <a:off x="2923208" y="2011363"/>
            <a:ext cx="6345583" cy="4160837"/>
          </a:xfrm>
        </p:spPr>
      </p:pic>
    </p:spTree>
    <p:extLst>
      <p:ext uri="{BB962C8B-B14F-4D97-AF65-F5344CB8AC3E}">
        <p14:creationId xmlns:p14="http://schemas.microsoft.com/office/powerpoint/2010/main" val="833937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C4817-D336-6314-3E3B-AC545263FF2E}"/>
              </a:ext>
            </a:extLst>
          </p:cNvPr>
          <p:cNvSpPr>
            <a:spLocks noGrp="1"/>
          </p:cNvSpPr>
          <p:nvPr>
            <p:ph type="title"/>
          </p:nvPr>
        </p:nvSpPr>
        <p:spPr/>
        <p:txBody>
          <a:bodyPr/>
          <a:lstStyle/>
          <a:p>
            <a:r>
              <a:rPr lang="en-US" dirty="0"/>
              <a:t>EX:OPT</a:t>
            </a:r>
            <a:endParaRPr lang="ar-EG" dirty="0"/>
          </a:p>
        </p:txBody>
      </p:sp>
      <p:pic>
        <p:nvPicPr>
          <p:cNvPr id="5" name="Content Placeholder 4">
            <a:extLst>
              <a:ext uri="{FF2B5EF4-FFF2-40B4-BE49-F238E27FC236}">
                <a16:creationId xmlns:a16="http://schemas.microsoft.com/office/drawing/2014/main" id="{B18DE9AC-254F-BB18-826F-FF81641B154A}"/>
              </a:ext>
            </a:extLst>
          </p:cNvPr>
          <p:cNvPicPr>
            <a:picLocks noGrp="1" noChangeAspect="1"/>
          </p:cNvPicPr>
          <p:nvPr>
            <p:ph idx="1"/>
          </p:nvPr>
        </p:nvPicPr>
        <p:blipFill>
          <a:blip r:embed="rId2"/>
          <a:stretch>
            <a:fillRect/>
          </a:stretch>
        </p:blipFill>
        <p:spPr>
          <a:xfrm>
            <a:off x="1706988" y="2011363"/>
            <a:ext cx="8778023" cy="4160837"/>
          </a:xfrm>
        </p:spPr>
      </p:pic>
    </p:spTree>
    <p:extLst>
      <p:ext uri="{BB962C8B-B14F-4D97-AF65-F5344CB8AC3E}">
        <p14:creationId xmlns:p14="http://schemas.microsoft.com/office/powerpoint/2010/main" val="38314281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DF24-BB56-1A95-4173-F8F6A907F251}"/>
              </a:ext>
            </a:extLst>
          </p:cNvPr>
          <p:cNvSpPr>
            <a:spLocks noGrp="1"/>
          </p:cNvSpPr>
          <p:nvPr>
            <p:ph type="title"/>
          </p:nvPr>
        </p:nvSpPr>
        <p:spPr/>
        <p:txBody>
          <a:bodyPr/>
          <a:lstStyle/>
          <a:p>
            <a:pPr marL="742950" indent="-742950">
              <a:buFont typeface="+mj-lt"/>
              <a:buAutoNum type="arabicPeriod" startAt="3"/>
            </a:pPr>
            <a:r>
              <a:rPr lang="en-US" altLang="en-US" dirty="0"/>
              <a:t>Least Recently Used Algorithm (</a:t>
            </a:r>
            <a:r>
              <a:rPr lang="en-US" altLang="en-US" dirty="0">
                <a:solidFill>
                  <a:srgbClr val="FF0000"/>
                </a:solidFill>
              </a:rPr>
              <a:t>LRU</a:t>
            </a:r>
            <a:r>
              <a:rPr lang="en-US" altLang="en-US" dirty="0"/>
              <a:t>) </a:t>
            </a:r>
            <a:endParaRPr lang="ar-EG" dirty="0"/>
          </a:p>
        </p:txBody>
      </p:sp>
      <p:pic>
        <p:nvPicPr>
          <p:cNvPr id="5" name="Content Placeholder 4">
            <a:extLst>
              <a:ext uri="{FF2B5EF4-FFF2-40B4-BE49-F238E27FC236}">
                <a16:creationId xmlns:a16="http://schemas.microsoft.com/office/drawing/2014/main" id="{73F0A28C-E32F-102E-389B-8D836D729AB0}"/>
              </a:ext>
            </a:extLst>
          </p:cNvPr>
          <p:cNvPicPr>
            <a:picLocks noGrp="1" noChangeAspect="1"/>
          </p:cNvPicPr>
          <p:nvPr>
            <p:ph idx="1"/>
          </p:nvPr>
        </p:nvPicPr>
        <p:blipFill>
          <a:blip r:embed="rId2"/>
          <a:stretch>
            <a:fillRect/>
          </a:stretch>
        </p:blipFill>
        <p:spPr>
          <a:xfrm>
            <a:off x="2482457" y="2011363"/>
            <a:ext cx="7227086" cy="4160837"/>
          </a:xfrm>
        </p:spPr>
      </p:pic>
    </p:spTree>
    <p:extLst>
      <p:ext uri="{BB962C8B-B14F-4D97-AF65-F5344CB8AC3E}">
        <p14:creationId xmlns:p14="http://schemas.microsoft.com/office/powerpoint/2010/main" val="1813453268"/>
      </p:ext>
    </p:extLst>
  </p:cSld>
  <p:clrMapOvr>
    <a:masterClrMapping/>
  </p:clrMapOvr>
</p:sld>
</file>

<file path=ppt/theme/theme1.xml><?xml version="1.0" encoding="utf-8"?>
<a:theme xmlns:a="http://schemas.openxmlformats.org/drawingml/2006/main" name="BrushVTI">
  <a:themeElements>
    <a:clrScheme name="AnalogousFromLightSeedRightStep">
      <a:dk1>
        <a:srgbClr val="000000"/>
      </a:dk1>
      <a:lt1>
        <a:srgbClr val="FFFFFF"/>
      </a:lt1>
      <a:dk2>
        <a:srgbClr val="41243A"/>
      </a:dk2>
      <a:lt2>
        <a:srgbClr val="E2E8E3"/>
      </a:lt2>
      <a:accent1>
        <a:srgbClr val="CA92BD"/>
      </a:accent1>
      <a:accent2>
        <a:srgbClr val="BF7A91"/>
      </a:accent2>
      <a:accent3>
        <a:srgbClr val="CA9692"/>
      </a:accent3>
      <a:accent4>
        <a:srgbClr val="BF9C7A"/>
      </a:accent4>
      <a:accent5>
        <a:srgbClr val="A9A57A"/>
      </a:accent5>
      <a:accent6>
        <a:srgbClr val="97AB6E"/>
      </a:accent6>
      <a:hlink>
        <a:srgbClr val="568E64"/>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2098</TotalTime>
  <Words>9385</Words>
  <Application>Microsoft Office PowerPoint</Application>
  <PresentationFormat>Widescreen</PresentationFormat>
  <Paragraphs>901</Paragraphs>
  <Slides>94</Slides>
  <Notes>9</Notes>
  <HiddenSlides>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94</vt:i4>
      </vt:variant>
    </vt:vector>
  </HeadingPairs>
  <TitlesOfParts>
    <vt:vector size="111" baseType="lpstr">
      <vt:lpstr>-apple-system</vt:lpstr>
      <vt:lpstr>Arial</vt:lpstr>
      <vt:lpstr>Calibri</vt:lpstr>
      <vt:lpstr>Calibri Light</vt:lpstr>
      <vt:lpstr>Century Gothic</vt:lpstr>
      <vt:lpstr>Courier</vt:lpstr>
      <vt:lpstr>Courier New</vt:lpstr>
      <vt:lpstr>Helvetica</vt:lpstr>
      <vt:lpstr>Monotype Sorts</vt:lpstr>
      <vt:lpstr>PalatinoLTStd-Bold-Identity-H</vt:lpstr>
      <vt:lpstr>PalatinoLTStd-Roman</vt:lpstr>
      <vt:lpstr>Palatino-Roman</vt:lpstr>
      <vt:lpstr>Times New Roman</vt:lpstr>
      <vt:lpstr>urw-din</vt:lpstr>
      <vt:lpstr>Verdana</vt:lpstr>
      <vt:lpstr>Wingdings</vt:lpstr>
      <vt:lpstr>BrushVTI</vt:lpstr>
      <vt:lpstr>Operating Systems</vt:lpstr>
      <vt:lpstr>Content List</vt:lpstr>
      <vt:lpstr>What is an Operating System?</vt:lpstr>
      <vt:lpstr>Intro. To OS</vt:lpstr>
      <vt:lpstr>Computer-System Operation</vt:lpstr>
      <vt:lpstr>Interrupts</vt:lpstr>
      <vt:lpstr>Storage Structure</vt:lpstr>
      <vt:lpstr>Operating System Operation</vt:lpstr>
      <vt:lpstr>Cont.</vt:lpstr>
      <vt:lpstr>Multiprogramming (Batch system)</vt:lpstr>
      <vt:lpstr>Process Management Activities</vt:lpstr>
      <vt:lpstr>Memory Management</vt:lpstr>
      <vt:lpstr>File-system Management</vt:lpstr>
      <vt:lpstr>Caching</vt:lpstr>
      <vt:lpstr>I/O Subsystem</vt:lpstr>
      <vt:lpstr>Protection and Security</vt:lpstr>
      <vt:lpstr>Operating System Services</vt:lpstr>
      <vt:lpstr>System Calls</vt:lpstr>
      <vt:lpstr>System Programs</vt:lpstr>
      <vt:lpstr>System Programs (Cont.)</vt:lpstr>
      <vt:lpstr>System Boot</vt:lpstr>
      <vt:lpstr>Operating-System Debugging</vt:lpstr>
      <vt:lpstr>Process Concept</vt:lpstr>
      <vt:lpstr>Process Control Block (PCB)</vt:lpstr>
      <vt:lpstr>Process Scheduling</vt:lpstr>
      <vt:lpstr>Context Switch</vt:lpstr>
      <vt:lpstr>Operations on Processes</vt:lpstr>
      <vt:lpstr>Cont. Operations on Processes</vt:lpstr>
      <vt:lpstr>Interprocess Communication</vt:lpstr>
      <vt:lpstr>Pipes</vt:lpstr>
      <vt:lpstr>Threads</vt:lpstr>
      <vt:lpstr>Multicore Programming</vt:lpstr>
      <vt:lpstr>Types of parallelism </vt:lpstr>
      <vt:lpstr>Types of Threads</vt:lpstr>
      <vt:lpstr>CPU Scheduling</vt:lpstr>
      <vt:lpstr>Preemptive and Nonpreemptive Scheduling</vt:lpstr>
      <vt:lpstr>Dispatcher</vt:lpstr>
      <vt:lpstr>Scheduling Criteria</vt:lpstr>
      <vt:lpstr>Scheduling Algorithm</vt:lpstr>
      <vt:lpstr>First- Come, First-Served (FCFS) Scheduling:</vt:lpstr>
      <vt:lpstr>Shortest-Job-First (SJF) Scheduling</vt:lpstr>
      <vt:lpstr>Shortest-remaining-time-first</vt:lpstr>
      <vt:lpstr>Round Robin (RR)</vt:lpstr>
      <vt:lpstr>Priority Scheduling</vt:lpstr>
      <vt:lpstr>Multilevel Queue</vt:lpstr>
      <vt:lpstr>Multiple-Processor Scheduling</vt:lpstr>
      <vt:lpstr>Multithreaded Multicore System</vt:lpstr>
      <vt:lpstr>Cont. Multithreaded Multicore System</vt:lpstr>
      <vt:lpstr>NUMA and CPU Scheduling</vt:lpstr>
      <vt:lpstr>Deterministic Evaluation</vt:lpstr>
      <vt:lpstr>Why synchronization</vt:lpstr>
      <vt:lpstr>Race Condition</vt:lpstr>
      <vt:lpstr>Critical Section Problem</vt:lpstr>
      <vt:lpstr>CS Solution</vt:lpstr>
      <vt:lpstr>Higher-Level Software Tools to the CS Problem</vt:lpstr>
      <vt:lpstr>Semaphore</vt:lpstr>
      <vt:lpstr>Cont. Semaphore Implementation</vt:lpstr>
      <vt:lpstr>Cont. Semaphore Implementation with NO Busy waiting </vt:lpstr>
      <vt:lpstr>Liveness</vt:lpstr>
      <vt:lpstr>Priority Inheritance Protocol</vt:lpstr>
      <vt:lpstr>System Model</vt:lpstr>
      <vt:lpstr>Resource-Allocation Graph</vt:lpstr>
      <vt:lpstr>Deadlock (Resource Allocation Example)</vt:lpstr>
      <vt:lpstr>Resource Allocation Graph </vt:lpstr>
      <vt:lpstr>Methods for Handling Deadlocks</vt:lpstr>
      <vt:lpstr>Deadlock Prevention</vt:lpstr>
      <vt:lpstr>Deadlock Avoidance</vt:lpstr>
      <vt:lpstr>Safe State</vt:lpstr>
      <vt:lpstr>Claim edge</vt:lpstr>
      <vt:lpstr>Avoidance Algorithms</vt:lpstr>
      <vt:lpstr>Cont. Avoidance Algorithms</vt:lpstr>
      <vt:lpstr>Example of Banker’s Algorithm</vt:lpstr>
      <vt:lpstr>In the last Ex, what if Request1(1,0,2)</vt:lpstr>
      <vt:lpstr>Background</vt:lpstr>
      <vt:lpstr>Hardware Address Protection</vt:lpstr>
      <vt:lpstr>Logical vs. Physical Address</vt:lpstr>
      <vt:lpstr>Contiguous Allocation (not important)</vt:lpstr>
      <vt:lpstr>Variable Partition</vt:lpstr>
      <vt:lpstr>Dynamic Storage-Allocation Problem</vt:lpstr>
      <vt:lpstr>Fragmentation</vt:lpstr>
      <vt:lpstr>Paging</vt:lpstr>
      <vt:lpstr>Paging Hardware</vt:lpstr>
      <vt:lpstr>Paging Example </vt:lpstr>
      <vt:lpstr>Swapping</vt:lpstr>
      <vt:lpstr>Virtual memory </vt:lpstr>
      <vt:lpstr>Demand Paging</vt:lpstr>
      <vt:lpstr>Valid-Invalid Bit</vt:lpstr>
      <vt:lpstr>Steps in Handling Page Fault</vt:lpstr>
      <vt:lpstr>Page Replacement</vt:lpstr>
      <vt:lpstr>First-In-First-Out (FIFO) Algorithm</vt:lpstr>
      <vt:lpstr>Ex: FIFO</vt:lpstr>
      <vt:lpstr>Theoretically Optimal Page Replacement Alg. (OPT)</vt:lpstr>
      <vt:lpstr>EX:OPT</vt:lpstr>
      <vt:lpstr>Least Recently Used Algorithm (LRU)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dc:title>
  <dc:creator>عبدالرحمن مصطفى محمود خليل</dc:creator>
  <cp:lastModifiedBy>عبدالرحمن مصطفى محمود خليل</cp:lastModifiedBy>
  <cp:revision>229</cp:revision>
  <dcterms:created xsi:type="dcterms:W3CDTF">2023-05-19T12:32:26Z</dcterms:created>
  <dcterms:modified xsi:type="dcterms:W3CDTF">2023-05-26T21:21:25Z</dcterms:modified>
</cp:coreProperties>
</file>